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414" r:id="rId3"/>
    <p:sldId id="481" r:id="rId4"/>
    <p:sldId id="415" r:id="rId5"/>
    <p:sldId id="460" r:id="rId6"/>
    <p:sldId id="461" r:id="rId7"/>
    <p:sldId id="485" r:id="rId8"/>
    <p:sldId id="454" r:id="rId9"/>
    <p:sldId id="371" r:id="rId10"/>
    <p:sldId id="395" r:id="rId11"/>
    <p:sldId id="396" r:id="rId12"/>
    <p:sldId id="397" r:id="rId13"/>
    <p:sldId id="398" r:id="rId14"/>
    <p:sldId id="400" r:id="rId15"/>
    <p:sldId id="497" r:id="rId16"/>
    <p:sldId id="476" r:id="rId17"/>
    <p:sldId id="487" r:id="rId18"/>
    <p:sldId id="499" r:id="rId19"/>
    <p:sldId id="490" r:id="rId20"/>
    <p:sldId id="503" r:id="rId21"/>
    <p:sldId id="496" r:id="rId22"/>
    <p:sldId id="441" r:id="rId23"/>
    <p:sldId id="488" r:id="rId24"/>
    <p:sldId id="491" r:id="rId25"/>
    <p:sldId id="501" r:id="rId26"/>
    <p:sldId id="303" r:id="rId27"/>
    <p:sldId id="304" r:id="rId28"/>
    <p:sldId id="305" r:id="rId29"/>
    <p:sldId id="493" r:id="rId30"/>
    <p:sldId id="482" r:id="rId31"/>
    <p:sldId id="308" r:id="rId32"/>
    <p:sldId id="484" r:id="rId33"/>
    <p:sldId id="489" r:id="rId34"/>
    <p:sldId id="479" r:id="rId35"/>
    <p:sldId id="480" r:id="rId36"/>
    <p:sldId id="423" r:id="rId37"/>
    <p:sldId id="495" r:id="rId38"/>
    <p:sldId id="504" r:id="rId39"/>
    <p:sldId id="424" r:id="rId40"/>
    <p:sldId id="49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jing" initials="g" lastIdx="1" clrIdx="0">
    <p:extLst>
      <p:ext uri="{19B8F6BF-5375-455C-9EA6-DF929625EA0E}">
        <p15:presenceInfo xmlns:p15="http://schemas.microsoft.com/office/powerpoint/2012/main" userId="S::51184700003@stu.ecnu.edu.cn::fd208715-00da-481f-9679-ef9f16faa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EDFAC-F6F5-4D1F-9880-DC4DB6AEEEE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EC462-B6B9-4B6F-A75B-42E20EC3D4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1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5DF97-25C9-44B6-8137-907430D1D7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5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9442D-5D65-4469-9017-E2AF4310D1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9442D-5D65-4469-9017-E2AF4310D1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6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85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24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945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325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8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6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3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5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1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3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2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6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EC462-B6B9-4B6F-A75B-42E20EC3D4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1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86577-DC43-46DC-8C40-10E7C801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8DA1D-36DC-4C55-800A-1A99E7560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C287A-5440-4C07-8286-6CDE9DE6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74AB-41DF-4F54-ADC7-CB9F6470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1DDFF-1D3F-42D1-8913-BAE32665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CC16C-90F3-4740-B65F-E202CC25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8A07CE-6C8A-4755-856B-5F3117F8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7DAE-69F5-4372-BF94-08E67F61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53D75-078D-493F-B486-43E8315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6F7A0-A68A-4782-B476-C4EC5D0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EBD9F-80CF-4785-AAC8-0F3DF0692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53D39-3A20-43D4-BA7D-331B66C3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CC501-355C-40F6-8D9A-5CEEA3A0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D73C4-893D-47EC-A173-D33E5A95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16CA2-69F9-460C-9ECA-7BCBF8B5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0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07DB823-B5FD-4CFC-8952-2F952781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04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63BC7-358F-4D6D-86FE-0EA09D92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1F6B6-8B12-41E2-B87F-7BDBB475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DA356-8D47-4537-A360-A7427F4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464A8-2266-4A5A-AE2D-23EEB601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5C2B2-ADAB-4635-A422-BB04C61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0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BF9F-BDEA-42A1-91C6-D3019E5F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4C6E8-CACC-496C-A3A9-B9E4F08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4F90A-4018-43BA-A28E-AB6AB002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C4B36-2CFC-486A-81B9-0031B210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206F-2845-4BA9-BCC9-98ADA07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C410C-9B55-4E81-AAD2-781DE577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A4C02-BB23-48C8-9BE5-B17A81B66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AB2E54-C151-452B-93C4-502894AE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E59C9-D428-4358-842C-034C52C0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C3FE7-F0A3-4CD9-B32E-989C2AE6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61E53-1B6D-4635-9FCE-F7168E8B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6B30F-C7E9-4F43-B5FB-E553973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13DD8-E534-4591-B333-750F4454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F34B6-F685-4D1A-9122-61C7FABB7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B6B27-9C2F-475D-B4A4-EC70E3298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A23F9-CCA4-4FEF-8986-6EF2508B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475113-A567-4AB5-9A76-61AD5835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587FED-688B-4565-9C4C-AC566C76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D5373-85C6-41D7-BA0D-9D49131B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43322-D1D6-4DD7-9832-8BF698F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6BB1A8-F9A5-4B2F-9F84-97F8BF2C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B02BE-E9AA-47FB-9B86-2A13F021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FF31A-2550-4462-9641-6B8A6D41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6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E07870-DE2F-4372-BC95-6C23E039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C8872-E0D9-476A-BCC1-A76F9948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C2B1D-18BB-4A0B-80DE-F48C2BF0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E37E-A835-4AAC-8849-40DEF665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C149E-9654-4DC0-8A84-E213646C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E0D7A-C0C2-4A46-BFDB-310E62B8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7582E-B888-4CB5-81EA-E8134ED0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DA1B6-9204-4399-8BE2-CC2B602C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3C020-9AB1-4025-8102-8DDD5A38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3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E0A1B-E90E-4FD4-BCC9-38036F22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6BC909-DC72-400F-8CE4-ACF8B764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0A77B-84F7-422B-8502-2DBBC866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7EB8D-D5F4-4F70-8183-5FB79AD0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2841B-EF1C-49EE-9EC4-C1EC4DC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74A30-7B0A-4EC7-A659-4AD84329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17073-1D4C-499D-9EB4-B31B223A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BAA3F-BA86-4B49-A543-A7BA80DF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554D-0B89-4F22-90EF-94936ABC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4350-98E6-417A-9EFF-4CCC167D4BB0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59B9-67BB-40AE-9AAD-5089BC68B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88F8C-0249-4789-AB50-0B99EFB38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92A3-4B54-43EE-85FB-5A2F4607F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2.png"/><Relationship Id="rId10" Type="http://schemas.openxmlformats.org/officeDocument/2006/relationships/image" Target="../media/image59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3.wmf"/><Relationship Id="rId11" Type="http://schemas.openxmlformats.org/officeDocument/2006/relationships/image" Target="../media/image570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png"/><Relationship Id="rId4" Type="http://schemas.openxmlformats.org/officeDocument/2006/relationships/image" Target="../media/image62.wmf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7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.png"/><Relationship Id="rId9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4.png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7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D86C5E-9FFD-3C2B-E88D-2BA255FDF1AF}"/>
              </a:ext>
            </a:extLst>
          </p:cNvPr>
          <p:cNvGrpSpPr/>
          <p:nvPr/>
        </p:nvGrpSpPr>
        <p:grpSpPr>
          <a:xfrm>
            <a:off x="387361" y="303787"/>
            <a:ext cx="11804639" cy="6554213"/>
            <a:chOff x="387361" y="303787"/>
            <a:chExt cx="11804639" cy="655421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63C9A3-F7B8-425B-8E9E-8DE88D7BF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4440" y="4818529"/>
              <a:ext cx="7147560" cy="203947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28C6C6-117A-4845-8DE8-7FDF36D33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285"/>
            <a:stretch/>
          </p:blipFill>
          <p:spPr>
            <a:xfrm>
              <a:off x="387361" y="303787"/>
              <a:ext cx="1595552" cy="14925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F59883-0B64-F076-78F9-2C9C4210806C}"/>
              </a:ext>
            </a:extLst>
          </p:cNvPr>
          <p:cNvGrpSpPr/>
          <p:nvPr/>
        </p:nvGrpSpPr>
        <p:grpSpPr>
          <a:xfrm>
            <a:off x="1581615" y="2032211"/>
            <a:ext cx="9065716" cy="3288972"/>
            <a:chOff x="1563142" y="2207702"/>
            <a:chExt cx="9065716" cy="3288972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CC05AE9C-30F1-0BFE-15D0-CB3004D4760D}"/>
                </a:ext>
              </a:extLst>
            </p:cNvPr>
            <p:cNvSpPr txBox="1">
              <a:spLocks/>
            </p:cNvSpPr>
            <p:nvPr/>
          </p:nvSpPr>
          <p:spPr>
            <a:xfrm>
              <a:off x="1563142" y="2207702"/>
              <a:ext cx="9065716" cy="97254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48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Skyrme-Hartree-Fock</a:t>
              </a:r>
              <a:r>
                <a:rPr lang="zh-CN" altLang="en-US" sz="4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方法对</a:t>
              </a:r>
              <a:r>
                <a:rPr lang="el-GR" altLang="zh-CN" sz="4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Ξ</a:t>
              </a:r>
              <a:r>
                <a:rPr lang="zh-CN" altLang="en-US" sz="4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超核性质的研究</a:t>
              </a:r>
            </a:p>
          </p:txBody>
        </p:sp>
        <p:sp>
          <p:nvSpPr>
            <p:cNvPr id="19" name="副标题 2">
              <a:extLst>
                <a:ext uri="{FF2B5EF4-FFF2-40B4-BE49-F238E27FC236}">
                  <a16:creationId xmlns:a16="http://schemas.microsoft.com/office/drawing/2014/main" id="{9AF18E75-E5CC-E7B9-F031-1FD81B0FE5E7}"/>
                </a:ext>
              </a:extLst>
            </p:cNvPr>
            <p:cNvSpPr txBox="1">
              <a:spLocks/>
            </p:cNvSpPr>
            <p:nvPr/>
          </p:nvSpPr>
          <p:spPr>
            <a:xfrm>
              <a:off x="3934120" y="4435436"/>
              <a:ext cx="4204166" cy="106123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TimesNewRomanPS-ItalicMT"/>
                </a:rPr>
                <a:t>          周先荣</a:t>
              </a:r>
              <a:endParaRPr lang="en-US" altLang="zh-CN" b="1" dirty="0">
                <a:solidFill>
                  <a:srgbClr val="000000"/>
                </a:solidFill>
                <a:latin typeface="TimesNewRomanPS-ItalicMT"/>
              </a:endParaRPr>
            </a:p>
            <a:p>
              <a:pPr marL="0" indent="0">
                <a:buNone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华东师范大学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altLang="zh-CN" b="1" dirty="0">
                <a:solidFill>
                  <a:srgbClr val="000000"/>
                </a:solidFill>
                <a:latin typeface="TimesNewRomanPS-ItalicM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E0FDF0-E9D8-40C2-826C-AA4457BD9A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4086" y="6427373"/>
            <a:ext cx="2743200" cy="365125"/>
          </a:xfrm>
        </p:spPr>
        <p:txBody>
          <a:bodyPr/>
          <a:lstStyle/>
          <a:p>
            <a:fld id="{AA7AABCA-BF8C-47E2-B322-6BC8FCEB0E65}" type="slidenum">
              <a:rPr lang="zh-CN" altLang="en-US" sz="2000" b="1" smtClean="0">
                <a:solidFill>
                  <a:schemeClr val="tx1"/>
                </a:solidFill>
              </a:rPr>
              <a:t>1</a:t>
            </a:fld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2351E9-55A9-D08F-320F-42D8FE7ED293}"/>
              </a:ext>
            </a:extLst>
          </p:cNvPr>
          <p:cNvSpPr txBox="1"/>
          <p:nvPr/>
        </p:nvSpPr>
        <p:spPr>
          <a:xfrm>
            <a:off x="4905895" y="5607431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2023.05.25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，同济大学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7A2520-7873-7232-1E40-A7FC848E36D9}"/>
              </a:ext>
            </a:extLst>
          </p:cNvPr>
          <p:cNvCxnSpPr>
            <a:cxnSpLocks/>
          </p:cNvCxnSpPr>
          <p:nvPr/>
        </p:nvCxnSpPr>
        <p:spPr>
          <a:xfrm>
            <a:off x="249382" y="1815558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5"/>
    </mc:Choice>
    <mc:Fallback xmlns="">
      <p:transition spd="slow" advTm="184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5530" y="1304270"/>
            <a:ext cx="6820438" cy="5323366"/>
            <a:chOff x="162152" y="1097327"/>
            <a:chExt cx="6820438" cy="4846161"/>
          </a:xfrm>
          <a:solidFill>
            <a:schemeClr val="bg1"/>
          </a:solidFill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D0EC12-BC01-4AD5-A8AA-A29952A16E42}"/>
                </a:ext>
              </a:extLst>
            </p:cNvPr>
            <p:cNvSpPr txBox="1"/>
            <p:nvPr/>
          </p:nvSpPr>
          <p:spPr>
            <a:xfrm>
              <a:off x="430444" y="5489527"/>
              <a:ext cx="5850641" cy="4539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SzPct val="70000"/>
                <a:defRPr/>
              </a:pPr>
              <a:r>
                <a:rPr lang="nb-NO" altLang="zh-CN" sz="2000" noProof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J. Mareš, B.K. Jennings, Phys. Rev. C 49, 2472 (1994).</a:t>
              </a:r>
            </a:p>
          </p:txBody>
        </p:sp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81FCA55E-1759-44E5-A765-B89B138EB696}"/>
                </a:ext>
              </a:extLst>
            </p:cNvPr>
            <p:cNvSpPr txBox="1">
              <a:spLocks/>
            </p:cNvSpPr>
            <p:nvPr/>
          </p:nvSpPr>
          <p:spPr>
            <a:xfrm>
              <a:off x="162152" y="1097327"/>
              <a:ext cx="6820438" cy="4392199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noProof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模型：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Relativistic mean-field (RMF) model</a:t>
              </a:r>
            </a:p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目的：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讨论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超子与不同介子场的耦合及其效应。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内容：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Λ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超核的性质。</a:t>
              </a:r>
              <a:br>
                <a:rPr lang="en-US" altLang="zh-CN" sz="2400" dirty="0"/>
              </a:b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Conclusion:</a:t>
              </a:r>
              <a:r>
                <a:rPr lang="en-US" altLang="zh-CN" sz="24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noProof="1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超核中，</a:t>
              </a:r>
              <a:r>
                <a:rPr lang="el-GR" altLang="zh-CN" sz="2400" noProof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ρ</a:t>
              </a:r>
              <a:r>
                <a:rPr lang="zh-CN" altLang="en-US" sz="2400" noProof="1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介子对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超子的贡献是排斥的。</a:t>
              </a:r>
              <a:b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000" noProof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nb-NO" altLang="zh-CN" sz="20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60" t="1041" b="12385"/>
          <a:stretch/>
        </p:blipFill>
        <p:spPr>
          <a:xfrm>
            <a:off x="7326403" y="1203762"/>
            <a:ext cx="4746144" cy="5544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03D2FAC-ADB6-8702-B3E6-669FE3543200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标题 1">
            <a:extLst>
              <a:ext uri="{FF2B5EF4-FFF2-40B4-BE49-F238E27FC236}">
                <a16:creationId xmlns:a16="http://schemas.microsoft.com/office/drawing/2014/main" id="{98A03A21-785B-A085-FA44-550B50B70370}"/>
              </a:ext>
            </a:extLst>
          </p:cNvPr>
          <p:cNvSpPr txBox="1">
            <a:spLocks/>
          </p:cNvSpPr>
          <p:nvPr/>
        </p:nvSpPr>
        <p:spPr>
          <a:xfrm>
            <a:off x="55085" y="126973"/>
            <a:ext cx="525665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-RMF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3DF650-2F7B-22F3-805A-E6AB5D924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5483" y="1226467"/>
            <a:ext cx="11545286" cy="5272867"/>
            <a:chOff x="205483" y="1182506"/>
            <a:chExt cx="11545286" cy="5272867"/>
          </a:xfrm>
        </p:grpSpPr>
        <p:grpSp>
          <p:nvGrpSpPr>
            <p:cNvPr id="20" name="Group 19"/>
            <p:cNvGrpSpPr/>
            <p:nvPr/>
          </p:nvGrpSpPr>
          <p:grpSpPr>
            <a:xfrm>
              <a:off x="205483" y="1363614"/>
              <a:ext cx="7058346" cy="5052184"/>
              <a:chOff x="205483" y="1151039"/>
              <a:chExt cx="7058346" cy="5052184"/>
            </a:xfrm>
            <a:solidFill>
              <a:schemeClr val="bg1"/>
            </a:solidFill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D0EC12-BC01-4AD5-A8AA-A29952A16E42}"/>
                  </a:ext>
                </a:extLst>
              </p:cNvPr>
              <p:cNvSpPr txBox="1"/>
              <p:nvPr/>
            </p:nvSpPr>
            <p:spPr>
              <a:xfrm>
                <a:off x="391156" y="5704560"/>
                <a:ext cx="5594930" cy="4986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Y. H. Tan, P. Z. Ning, Eur. Phys. J. A 20, 257 (2004</a:t>
                </a:r>
                <a:r>
                  <a:rPr lang="nb-NO" altLang="zh-CN" sz="20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).</a:t>
                </a:r>
              </a:p>
            </p:txBody>
          </p:sp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81FCA55E-1759-44E5-A765-B89B138EB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1151039"/>
                <a:ext cx="7058346" cy="4407103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noProof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模型：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Relativistic mean-field (RMF) model</a:t>
                </a:r>
              </a:p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目的：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了解原子核中奇异杂质的凝聚效应。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内容：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研究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超子对原子核性质的杂质效应。</a:t>
                </a:r>
                <a:br>
                  <a:rPr lang="en-US" altLang="zh-CN" sz="2400" dirty="0"/>
                </a:b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baseline="30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−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noProof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超子对质子的分布具有凝聚效应，对中子的分布具有排斥效应。</a:t>
                </a:r>
                <a:endParaRPr lang="nb-NO" altLang="zh-CN" sz="2000" noProof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622415" y="1182506"/>
              <a:ext cx="4128354" cy="5272867"/>
              <a:chOff x="7675169" y="1068206"/>
              <a:chExt cx="4128354" cy="527286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1" t="6456" r="1740" b="9585"/>
              <a:stretch/>
            </p:blipFill>
            <p:spPr>
              <a:xfrm>
                <a:off x="7675169" y="1068206"/>
                <a:ext cx="4109301" cy="123971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14145" b="40134"/>
              <a:stretch/>
            </p:blipFill>
            <p:spPr>
              <a:xfrm>
                <a:off x="7707201" y="2282033"/>
                <a:ext cx="4096322" cy="98870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b="11684"/>
              <a:stretch/>
            </p:blipFill>
            <p:spPr>
              <a:xfrm>
                <a:off x="7707201" y="3270739"/>
                <a:ext cx="4077269" cy="97594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/>
              <a:srcRect b="9325"/>
              <a:stretch/>
            </p:blipFill>
            <p:spPr>
              <a:xfrm>
                <a:off x="7726253" y="4246685"/>
                <a:ext cx="4039164" cy="98473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4359" y="5264598"/>
                <a:ext cx="4020111" cy="1076475"/>
              </a:xfrm>
              <a:prstGeom prst="rect">
                <a:avLst/>
              </a:prstGeom>
            </p:spPr>
          </p:pic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8FD066E-952E-24D3-B18F-C7E3117D5867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44A57878-56CB-7882-18AB-D9CB2A7D7AD9}"/>
              </a:ext>
            </a:extLst>
          </p:cNvPr>
          <p:cNvSpPr txBox="1">
            <a:spLocks/>
          </p:cNvSpPr>
          <p:nvPr/>
        </p:nvSpPr>
        <p:spPr>
          <a:xfrm>
            <a:off x="55085" y="126973"/>
            <a:ext cx="525665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-RMF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3A19A9-19D4-BDC7-A5C5-0B66F508AF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7534" y="1275162"/>
            <a:ext cx="7027523" cy="5434327"/>
            <a:chOff x="207203" y="1107541"/>
            <a:chExt cx="7027523" cy="5434327"/>
          </a:xfrm>
          <a:solidFill>
            <a:schemeClr val="bg1"/>
          </a:solidFill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D0EC12-BC01-4AD5-A8AA-A29952A16E42}"/>
                </a:ext>
              </a:extLst>
            </p:cNvPr>
            <p:cNvSpPr txBox="1"/>
            <p:nvPr/>
          </p:nvSpPr>
          <p:spPr>
            <a:xfrm>
              <a:off x="207203" y="6043205"/>
              <a:ext cx="6894738" cy="498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SzPct val="70000"/>
                <a:defRPr/>
              </a:pPr>
              <a:r>
                <a:rPr lang="en-US" altLang="zh-CN" sz="2000" noProof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Z.-X. Liu et al, Phys. Rev. C 98, 024316 (2018).</a:t>
              </a:r>
            </a:p>
          </p:txBody>
        </p:sp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id="{81FCA55E-1759-44E5-A765-B89B138EB696}"/>
                </a:ext>
              </a:extLst>
            </p:cNvPr>
            <p:cNvSpPr txBox="1">
              <a:spLocks/>
            </p:cNvSpPr>
            <p:nvPr/>
          </p:nvSpPr>
          <p:spPr>
            <a:xfrm>
              <a:off x="207203" y="1107541"/>
              <a:ext cx="7027523" cy="4507476"/>
            </a:xfrm>
            <a:prstGeom prst="rect">
              <a:avLst/>
            </a:prstGeom>
            <a:grpFill/>
            <a:ln w="3810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noProof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模型：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Relativistic mean-field (RMF) model</a:t>
              </a:r>
            </a:p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目的：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系统地研究了单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超核的性质。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  <a:buSzPct val="70000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内容：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研究</a:t>
              </a:r>
              <a:r>
                <a:rPr lang="en-US" altLang="zh-CN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Ca+Y (</a:t>
              </a:r>
              <a:r>
                <a:rPr lang="el-GR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Λ, Σ, Ξ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中超子的平均场、单粒子能级、密度分布、超子分离能。</a:t>
              </a:r>
              <a:br>
                <a:rPr lang="en-US" altLang="zh-CN" sz="2400" dirty="0"/>
              </a:b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结论：</a:t>
              </a:r>
              <a:r>
                <a:rPr lang="zh-CN" altLang="en-US" sz="2400" noProof="1">
                  <a:latin typeface="+mn-ea"/>
                  <a:cs typeface="Times New Roman" panose="02020603050405020304" pitchFamily="18" charset="0"/>
                </a:rPr>
                <a:t>在带电的</a:t>
              </a:r>
              <a:r>
                <a:rPr lang="en-US" altLang="zh-CN" sz="2400" noProof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Ξ</a:t>
              </a:r>
              <a:r>
                <a:rPr lang="en-US" altLang="zh-CN" sz="2400" baseline="30000" noProof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−</a:t>
              </a:r>
              <a:r>
                <a:rPr lang="zh-CN" altLang="en-US" sz="2400" noProof="1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超核中，库仑相互作用具有重要的作用。</a:t>
              </a:r>
              <a:b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000" noProof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endParaRPr lang="nb-NO" altLang="zh-CN" sz="20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E3794D-C8E8-C995-2ABA-E2BE2262CEA5}"/>
              </a:ext>
            </a:extLst>
          </p:cNvPr>
          <p:cNvGrpSpPr/>
          <p:nvPr/>
        </p:nvGrpSpPr>
        <p:grpSpPr>
          <a:xfrm>
            <a:off x="7311390" y="1181535"/>
            <a:ext cx="4506091" cy="5527954"/>
            <a:chOff x="7270294" y="1171261"/>
            <a:chExt cx="4506091" cy="552795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1849"/>
            <a:stretch/>
          </p:blipFill>
          <p:spPr>
            <a:xfrm>
              <a:off x="7270294" y="4791215"/>
              <a:ext cx="4469974" cy="19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t="34241"/>
            <a:stretch/>
          </p:blipFill>
          <p:spPr>
            <a:xfrm>
              <a:off x="7316761" y="1171261"/>
              <a:ext cx="4367678" cy="11550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5937" y="2465827"/>
              <a:ext cx="4490448" cy="2304000"/>
            </a:xfrm>
            <a:prstGeom prst="rect">
              <a:avLst/>
            </a:prstGeom>
          </p:spPr>
        </p:pic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5A6BCD5-D8CE-58BE-3FFF-A1744F5680A0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D112DE46-1E3D-107C-80E3-0CEF00293835}"/>
              </a:ext>
            </a:extLst>
          </p:cNvPr>
          <p:cNvSpPr txBox="1">
            <a:spLocks/>
          </p:cNvSpPr>
          <p:nvPr/>
        </p:nvSpPr>
        <p:spPr>
          <a:xfrm>
            <a:off x="55085" y="126973"/>
            <a:ext cx="525665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-RMF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CD6DB4-3589-D0DC-EFCF-7CCC86A8E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7237" y="1298622"/>
            <a:ext cx="11856547" cy="5246063"/>
            <a:chOff x="157237" y="1298622"/>
            <a:chExt cx="11856547" cy="5246063"/>
          </a:xfrm>
        </p:grpSpPr>
        <p:grpSp>
          <p:nvGrpSpPr>
            <p:cNvPr id="20" name="Group 19"/>
            <p:cNvGrpSpPr/>
            <p:nvPr/>
          </p:nvGrpSpPr>
          <p:grpSpPr>
            <a:xfrm>
              <a:off x="157237" y="1298623"/>
              <a:ext cx="11350885" cy="5246062"/>
              <a:chOff x="414965" y="1042087"/>
              <a:chExt cx="11350885" cy="5246062"/>
            </a:xfrm>
            <a:solidFill>
              <a:schemeClr val="bg1"/>
            </a:solidFill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D0EC12-BC01-4AD5-A8AA-A29952A16E42}"/>
                  </a:ext>
                </a:extLst>
              </p:cNvPr>
              <p:cNvSpPr txBox="1"/>
              <p:nvPr/>
            </p:nvSpPr>
            <p:spPr>
              <a:xfrm>
                <a:off x="6671442" y="5789486"/>
                <a:ext cx="5094408" cy="4986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T.T. Sun et al., Phys. Rev. C 94, 064319 (2016).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4965" y="1042087"/>
                    <a:ext cx="6241183" cy="4403480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txBody>
                  <a:bodyPr vert="horz" lIns="91440" tIns="45720" rIns="91440" bIns="45720" rtlCol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  <a:buSzPct val="70000"/>
                      <a:defRPr/>
                    </a:pPr>
                    <a:r>
                      <a:rPr lang="zh-CN" altLang="en-US" sz="2400" b="1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模型</a:t>
                    </a:r>
                    <a:r>
                      <a:rPr lang="en-US" altLang="zh-CN" sz="2400" b="1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: 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Relativistic mean-field (RMF) model</a:t>
                    </a:r>
                  </a:p>
                  <a:p>
                    <a:pPr>
                      <a:lnSpc>
                        <a:spcPct val="150000"/>
                      </a:lnSpc>
                      <a:buSzPct val="70000"/>
                      <a:defRPr/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   1D </a:t>
                    </a:r>
                    <a:r>
                      <a:rPr lang="en-US" altLang="zh-CN" sz="24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Skyrme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-Hartree-</a:t>
                    </a:r>
                    <a:r>
                      <a:rPr lang="en-US" altLang="zh-CN" sz="24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Fock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(SHF) model</a:t>
                    </a:r>
                  </a:p>
                  <a:p>
                    <a:pPr>
                      <a:lnSpc>
                        <a:spcPct val="150000"/>
                      </a:lnSpc>
                      <a:buSzPct val="70000"/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目的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辨别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“Kiso event” (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zh-CN" sz="2400" b="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Ξ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</m:oMath>
                    </a14:m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(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</m:oMath>
                    </a14:m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el-GR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</a:t>
                    </a:r>
                    <a:r>
                      <a:rPr lang="en-US" altLang="zh-C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−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)),  B</a:t>
                    </a:r>
                    <a:r>
                      <a: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Ξ− 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≈ 4.4 MeV or ≈1.1 MeV.</a:t>
                    </a:r>
                  </a:p>
                  <a:p>
                    <a:pPr>
                      <a:lnSpc>
                        <a:spcPct val="150000"/>
                      </a:lnSpc>
                      <a:buSzPct val="70000"/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结论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The preferred interpretation of the Kiso event is an observation of the excited state in 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Ξ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</m:oMath>
                    </a14:m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 i.e., 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</m:oMath>
                    </a14:m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 (g.s.)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el-GR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</a:t>
                    </a:r>
                    <a:r>
                      <a:rPr lang="en-US" altLang="zh-C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−</a:t>
                    </a:r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(1p). </a:t>
                    </a:r>
                    <a:b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altLang="zh-CN" sz="2400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 </a:t>
                    </a:r>
                    <a:endParaRPr lang="nb-NO" altLang="zh-CN" sz="2400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mc:Choice>
            <mc:Fallback xmlns="">
              <p:sp>
                <p:nvSpPr>
                  <p:cNvPr id="17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5" y="1042087"/>
                    <a:ext cx="6241183" cy="44034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63" r="-195" b="-4848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图片 5">
              <a:extLst>
                <a:ext uri="{FF2B5EF4-FFF2-40B4-BE49-F238E27FC236}">
                  <a16:creationId xmlns:a16="http://schemas.microsoft.com/office/drawing/2014/main" id="{59E08669-DBA1-48B3-B7E9-FCE21B7BE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19" b="2133"/>
            <a:stretch/>
          </p:blipFill>
          <p:spPr>
            <a:xfrm>
              <a:off x="6410897" y="1298622"/>
              <a:ext cx="5188098" cy="3783332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7063715" y="4403130"/>
              <a:ext cx="4950069" cy="1213394"/>
              <a:chOff x="7072507" y="4816368"/>
              <a:chExt cx="4950069" cy="121339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9424240" y="4816368"/>
                <a:ext cx="13397" cy="8440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11348261" y="4816368"/>
                <a:ext cx="13397" cy="8440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72507" y="5629652"/>
                    <a:ext cx="49500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Switching off the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oMath>
                    </a14:m>
                    <a:r>
                      <a:rPr lang="en-US" altLang="zh-C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Coulomb interaction</a:t>
                    </a:r>
                    <a:endParaRPr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2507" y="5629652"/>
                    <a:ext cx="4950069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55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74F0D33-A241-6998-8C2F-685F1555BCBA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C27D30BA-1C7A-B57A-DF4C-E3F88F3737BD}"/>
              </a:ext>
            </a:extLst>
          </p:cNvPr>
          <p:cNvSpPr txBox="1">
            <a:spLocks/>
          </p:cNvSpPr>
          <p:nvPr/>
        </p:nvSpPr>
        <p:spPr>
          <a:xfrm>
            <a:off x="55084" y="126973"/>
            <a:ext cx="7116277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-RMF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1DSHF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6DB09-D69F-0429-2C98-83A7E9690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id="{77BC8AC4-72DE-4A54-1521-32AC9F412075}"/>
              </a:ext>
            </a:extLst>
          </p:cNvPr>
          <p:cNvGrpSpPr/>
          <p:nvPr/>
        </p:nvGrpSpPr>
        <p:grpSpPr>
          <a:xfrm>
            <a:off x="167726" y="1298622"/>
            <a:ext cx="11856547" cy="5432403"/>
            <a:chOff x="157237" y="1298622"/>
            <a:chExt cx="11856547" cy="5432403"/>
          </a:xfrm>
        </p:grpSpPr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33872634-827D-0BCE-E505-B35878D7D35A}"/>
                </a:ext>
              </a:extLst>
            </p:cNvPr>
            <p:cNvGrpSpPr/>
            <p:nvPr/>
          </p:nvGrpSpPr>
          <p:grpSpPr>
            <a:xfrm>
              <a:off x="157237" y="1298622"/>
              <a:ext cx="11350885" cy="5432403"/>
              <a:chOff x="414965" y="1042086"/>
              <a:chExt cx="11350885" cy="5432403"/>
            </a:xfrm>
            <a:solidFill>
              <a:schemeClr val="bg1"/>
            </a:solidFill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001BD7-EA93-3F10-C77B-46EF4BF88C38}"/>
                  </a:ext>
                </a:extLst>
              </p:cNvPr>
              <p:cNvSpPr txBox="1"/>
              <p:nvPr/>
            </p:nvSpPr>
            <p:spPr>
              <a:xfrm>
                <a:off x="6671442" y="5789486"/>
                <a:ext cx="5094408" cy="49866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T.T. Sun et al., Phys. Rev. C 94, 064319 (2016).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内容占位符 2">
                    <a:extLst>
                      <a:ext uri="{FF2B5EF4-FFF2-40B4-BE49-F238E27FC236}">
                        <a16:creationId xmlns:a16="http://schemas.microsoft.com/office/drawing/2014/main" id="{07F439A9-F4E7-FB06-33CA-CD2E844A93A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4965" y="1042086"/>
                    <a:ext cx="6241183" cy="5432403"/>
                  </a:xfrm>
                  <a:prstGeom prst="rect">
                    <a:avLst/>
                  </a:prstGeom>
                  <a:grpFill/>
                  <a:ln w="38100">
                    <a:noFill/>
                  </a:ln>
                </p:spPr>
                <p:txBody>
                  <a:bodyPr vert="horz" lIns="91440" tIns="45720" rIns="91440" bIns="45720" rtlCol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200000"/>
                      </a:lnSpc>
                      <a:buSzPct val="70000"/>
                      <a:defRPr/>
                    </a:pPr>
                    <a:r>
                      <a:rPr lang="zh-CN" altLang="en-US" sz="2400" b="1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模型</a:t>
                    </a:r>
                    <a:r>
                      <a:rPr lang="en-US" altLang="zh-CN" sz="2400" b="1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: 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Relativistic mean-field (RMF) model</a:t>
                    </a:r>
                  </a:p>
                  <a:p>
                    <a:pPr>
                      <a:lnSpc>
                        <a:spcPct val="200000"/>
                      </a:lnSpc>
                      <a:buSzPct val="70000"/>
                      <a:defRPr/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1D </a:t>
                    </a:r>
                    <a:r>
                      <a:rPr lang="en-US" altLang="zh-CN" sz="24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Skyrme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-Hartree-</a:t>
                    </a:r>
                    <a:r>
                      <a:rPr lang="en-US" altLang="zh-CN" sz="24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Fock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(SHF) model</a:t>
                    </a:r>
                  </a:p>
                  <a:p>
                    <a:pPr>
                      <a:lnSpc>
                        <a:spcPct val="200000"/>
                      </a:lnSpc>
                      <a:buSzPct val="70000"/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目的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 sz="2400" dirty="0">
                        <a:cs typeface="Times New Roman" panose="02020603050405020304" pitchFamily="18" charset="0"/>
                      </a:rPr>
                      <a:t>辨别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“Kiso event” (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zh-CN" sz="2400" b="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Ξ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</m:oMath>
                    </a14:m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(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a:rPr lang="en-US" altLang="zh-CN" sz="2400" b="0" i="1" noProof="1" smtClean="0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</m:oMath>
                    </a14:m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el-GR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</a:t>
                    </a:r>
                    <a:r>
                      <a:rPr lang="en-US" altLang="zh-C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−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)),  B</a:t>
                    </a:r>
                    <a:r>
                      <a:rPr lang="en-US" altLang="zh-C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Ξ− 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≈ 4.4 MeV </a:t>
                    </a:r>
                    <a:r>
                      <a: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或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≈1.1 MeV.</a:t>
                    </a:r>
                  </a:p>
                  <a:p>
                    <a:pPr>
                      <a:lnSpc>
                        <a:spcPct val="200000"/>
                      </a:lnSpc>
                      <a:buSzPct val="70000"/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结论</a:t>
                    </a: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en-US" altLang="zh-CN" sz="2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“Kiso event”</a:t>
                    </a:r>
                    <a:r>
                      <a:rPr lang="zh-CN" altLang="en-US" sz="2400" noProof="1"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更有可能观测到了激发态的</a:t>
                    </a:r>
                    <a:r>
                      <a:rPr lang="en-US" altLang="zh-CN" sz="2400" noProof="1"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m:rPr>
                                <m:sty m:val="p"/>
                              </m:rPr>
                              <a:rPr lang="el-GR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Ξ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sPre>
                      </m:oMath>
                    </a14:m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,</a:t>
                    </a:r>
                    <a:r>
                      <a:rPr lang="zh-CN" altLang="en-US" sz="2400" noProof="1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即</a:t>
                    </a: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</m:ctrlPr>
                          </m:sPrePr>
                          <m:sub>
                            <m:r>
                              <a:rPr lang="en-US" altLang="zh-CN" sz="2400" i="1" noProof="1"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  <a:cs typeface="+mn-ea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sPre>
                      </m:oMath>
                    </a14:m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 (g.s.)</a:t>
                    </a:r>
                    <a: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r>
                      <a:rPr lang="el-GR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Ξ</a:t>
                    </a:r>
                    <a:r>
                      <a:rPr lang="en-US" altLang="zh-CN" sz="24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−</a:t>
                    </a:r>
                    <a:r>
                      <a:rPr lang="en-US" altLang="zh-CN" sz="2400" noProof="1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a:t>(1p). </a:t>
                    </a:r>
                    <a:b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altLang="zh-CN" sz="2400" noProof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 </a:t>
                    </a:r>
                    <a:endParaRPr lang="nb-NO" altLang="zh-CN" sz="2400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mc:Choice>
            <mc:Fallback xmlns="">
              <p:sp>
                <p:nvSpPr>
                  <p:cNvPr id="18" name="内容占位符 2">
                    <a:extLst>
                      <a:ext uri="{FF2B5EF4-FFF2-40B4-BE49-F238E27FC236}">
                        <a16:creationId xmlns:a16="http://schemas.microsoft.com/office/drawing/2014/main" id="{07F439A9-F4E7-FB06-33CA-CD2E844A9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5" y="1042086"/>
                    <a:ext cx="6241183" cy="543240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64" r="-88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9" name="图片 5">
              <a:extLst>
                <a:ext uri="{FF2B5EF4-FFF2-40B4-BE49-F238E27FC236}">
                  <a16:creationId xmlns:a16="http://schemas.microsoft.com/office/drawing/2014/main" id="{887E67FE-CA5B-614A-E26C-93979E850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19" b="2133"/>
            <a:stretch/>
          </p:blipFill>
          <p:spPr>
            <a:xfrm>
              <a:off x="6410897" y="1298622"/>
              <a:ext cx="5188098" cy="3783332"/>
            </a:xfrm>
            <a:prstGeom prst="rect">
              <a:avLst/>
            </a:prstGeom>
          </p:spPr>
        </p:pic>
        <p:grpSp>
          <p:nvGrpSpPr>
            <p:cNvPr id="11" name="Group 20">
              <a:extLst>
                <a:ext uri="{FF2B5EF4-FFF2-40B4-BE49-F238E27FC236}">
                  <a16:creationId xmlns:a16="http://schemas.microsoft.com/office/drawing/2014/main" id="{AEDB282C-C89F-8EE1-6256-A368277CA7EB}"/>
                </a:ext>
              </a:extLst>
            </p:cNvPr>
            <p:cNvGrpSpPr/>
            <p:nvPr/>
          </p:nvGrpSpPr>
          <p:grpSpPr>
            <a:xfrm>
              <a:off x="7063715" y="4403130"/>
              <a:ext cx="4950069" cy="1213394"/>
              <a:chOff x="7072507" y="4816368"/>
              <a:chExt cx="4950069" cy="1213394"/>
            </a:xfrm>
          </p:grpSpPr>
          <p:cxnSp>
            <p:nvCxnSpPr>
              <p:cNvPr id="12" name="Straight Arrow Connector 21">
                <a:extLst>
                  <a:ext uri="{FF2B5EF4-FFF2-40B4-BE49-F238E27FC236}">
                    <a16:creationId xmlns:a16="http://schemas.microsoft.com/office/drawing/2014/main" id="{EA2560CA-A4C9-4BDC-B6E4-4FB72F4E1110}"/>
                  </a:ext>
                </a:extLst>
              </p:cNvPr>
              <p:cNvCxnSpPr/>
              <p:nvPr/>
            </p:nvCxnSpPr>
            <p:spPr>
              <a:xfrm flipH="1" flipV="1">
                <a:off x="9424240" y="4816368"/>
                <a:ext cx="13397" cy="8440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22">
                <a:extLst>
                  <a:ext uri="{FF2B5EF4-FFF2-40B4-BE49-F238E27FC236}">
                    <a16:creationId xmlns:a16="http://schemas.microsoft.com/office/drawing/2014/main" id="{4D337AA3-A78F-9F7F-EECA-FFF67D31DAE2}"/>
                  </a:ext>
                </a:extLst>
              </p:cNvPr>
              <p:cNvCxnSpPr/>
              <p:nvPr/>
            </p:nvCxnSpPr>
            <p:spPr>
              <a:xfrm flipH="1" flipV="1">
                <a:off x="11348261" y="4816368"/>
                <a:ext cx="13397" cy="8440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23">
                    <a:extLst>
                      <a:ext uri="{FF2B5EF4-FFF2-40B4-BE49-F238E27FC236}">
                        <a16:creationId xmlns:a16="http://schemas.microsoft.com/office/drawing/2014/main" id="{B71041EF-6D8E-C873-EA66-9CEFE88AC31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2507" y="5629652"/>
                    <a:ext cx="495006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Switching off the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oMath>
                    </a14:m>
                    <a:r>
                      <a:rPr lang="en-US" altLang="zh-C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Coulomb interaction</a:t>
                    </a:r>
                    <a:endParaRPr lang="zh-CN" altLang="en-US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23">
                    <a:extLst>
                      <a:ext uri="{FF2B5EF4-FFF2-40B4-BE49-F238E27FC236}">
                        <a16:creationId xmlns:a16="http://schemas.microsoft.com/office/drawing/2014/main" id="{B71041EF-6D8E-C873-EA66-9CEFE88AC3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2507" y="5629652"/>
                    <a:ext cx="4950069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32" t="-9231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385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8676" y="1237788"/>
            <a:ext cx="7037797" cy="5452467"/>
            <a:chOff x="453578" y="1071718"/>
            <a:chExt cx="7037797" cy="5003533"/>
          </a:xfrm>
          <a:solidFill>
            <a:schemeClr val="bg1"/>
          </a:solidFill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D0EC12-BC01-4AD5-A8AA-A29952A16E42}"/>
                </a:ext>
              </a:extLst>
            </p:cNvPr>
            <p:cNvSpPr txBox="1"/>
            <p:nvPr/>
          </p:nvSpPr>
          <p:spPr>
            <a:xfrm>
              <a:off x="453578" y="5617646"/>
              <a:ext cx="5162952" cy="45760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SzPct val="70000"/>
                <a:defRPr/>
              </a:pPr>
              <a:r>
                <a:rPr lang="en-US" altLang="zh-CN" sz="2000" noProof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J. Hu, H. Shen, Phys. Rev. C 96, 054304 (2017).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内容占位符 2">
                  <a:extLst>
                    <a:ext uri="{FF2B5EF4-FFF2-40B4-BE49-F238E27FC236}">
                      <a16:creationId xmlns:a16="http://schemas.microsoft.com/office/drawing/2014/main" id="{81FCA55E-1759-44E5-A765-B89B138EB6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3578" y="1071718"/>
                  <a:ext cx="7037797" cy="4198991"/>
                </a:xfrm>
                <a:prstGeom prst="rect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200000"/>
                    </a:lnSpc>
                    <a:buSzPct val="70000"/>
                    <a:defRPr/>
                  </a:pPr>
                  <a:r>
                    <a:rPr lang="zh-CN" altLang="en-US" sz="2400" b="1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模型</a:t>
                  </a:r>
                  <a:r>
                    <a:rPr lang="en-US" altLang="zh-CN" sz="2400" b="1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:</a:t>
                  </a:r>
                  <a:r>
                    <a:rPr lang="en-US" altLang="zh-CN" sz="2400" b="1" noProof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 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Quark mean-field (QMF) model</a:t>
                  </a:r>
                </a:p>
                <a:p>
                  <a:pPr>
                    <a:lnSpc>
                      <a:spcPct val="200000"/>
                    </a:lnSpc>
                    <a:buSzPct val="70000"/>
                    <a:defRPr/>
                  </a:pPr>
                  <a:r>
                    <a:rPr lang="zh-CN" alt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目的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研究从轻到重的</a:t>
                  </a:r>
                  <a:r>
                    <a:rPr lang="el-GR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− 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超核的性质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200000"/>
                    </a:lnSpc>
                    <a:buSzPct val="70000"/>
                    <a:defRPr/>
                  </a:pPr>
                  <a:r>
                    <a:rPr lang="zh-CN" alt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内容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研究从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l-GR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Ξ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Be</m:t>
                          </m:r>
                        </m:e>
                      </m:sPre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到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l-GR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Ξ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208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Tl</m:t>
                          </m:r>
                        </m:e>
                      </m:sPre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</a:t>
                  </a:r>
                  <a:r>
                    <a:rPr lang="el-GR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−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分离能</a:t>
                  </a:r>
                  <a:br>
                    <a:rPr lang="en-US" altLang="zh-CN" sz="2400" dirty="0"/>
                  </a:br>
                  <a:r>
                    <a:rPr lang="zh-CN" alt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结论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l-GR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Ξ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(1s)], B</a:t>
                  </a:r>
                  <a:r>
                    <a:rPr lang="en-US" altLang="zh-CN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=5.61–5.89 MeV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noProof="1">
                      <a:latin typeface="Times New Roman" panose="02020603050405020304" pitchFamily="18" charset="0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 </a:t>
                  </a:r>
                  <a:b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altLang="zh-CN" sz="2400" noProof="1">
                      <a:latin typeface="Times New Roman" panose="02020603050405020304" pitchFamily="18" charset="0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           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l-GR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Ξ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(1p)], B</a:t>
                  </a:r>
                  <a:r>
                    <a:rPr lang="en-US" altLang="zh-CN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=0.94–1.21 MeV</a:t>
                  </a:r>
                  <a:r>
                    <a: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noProof="1">
                      <a:latin typeface="Times New Roman" panose="02020603050405020304" pitchFamily="18" charset="0"/>
                      <a:ea typeface="华文新魏" panose="02010800040101010101" pitchFamily="2" charset="-122"/>
                      <a:cs typeface="Times New Roman" panose="02020603050405020304" pitchFamily="18" charset="0"/>
                    </a:rPr>
                    <a:t> </a:t>
                  </a:r>
                  <a:b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el-GR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Ξ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208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Tl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</a:t>
                  </a:r>
                  <a14:m>
                    <m:oMath xmlns:m="http://schemas.openxmlformats.org/officeDocument/2006/math">
                      <m:sPre>
                        <m:sPrePr>
                          <m:ctrlP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</m:ctrlPr>
                        </m:sPrePr>
                        <m:sub>
                          <m:r>
                            <a:rPr lang="en-US" altLang="zh-CN" sz="2400" i="1" noProof="1">
                              <a:latin typeface="Cambria Math" panose="02040503050406030204" pitchFamily="18" charset="0"/>
                              <a:ea typeface="华文新魏" panose="02010800040101010101" pitchFamily="2" charset="-122"/>
                              <a:cs typeface="+mn-ea"/>
                            </a:rPr>
                            <m:t> 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Pb</m:t>
                          </m:r>
                        </m:e>
                      </m:sPre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r>
                    <a:rPr lang="el-GR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(1p)], B</a:t>
                  </a:r>
                  <a:r>
                    <a:rPr lang="en-US" altLang="zh-CN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Ξ−</a:t>
                  </a:r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=27 MeV.</a:t>
                  </a:r>
                  <a:endParaRPr lang="nb-NO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mc:Choice>
          <mc:Fallback xmlns="">
            <p:sp>
              <p:nvSpPr>
                <p:cNvPr id="17" name="内容占位符 2">
                  <a:extLst>
                    <a:ext uri="{FF2B5EF4-FFF2-40B4-BE49-F238E27FC236}">
                      <a16:creationId xmlns:a16="http://schemas.microsoft.com/office/drawing/2014/main" id="{81FCA55E-1759-44E5-A765-B89B138EB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78" y="1071718"/>
                  <a:ext cx="7037797" cy="4198991"/>
                </a:xfrm>
                <a:prstGeom prst="rect">
                  <a:avLst/>
                </a:prstGeom>
                <a:blipFill>
                  <a:blip r:embed="rId3"/>
                  <a:stretch>
                    <a:fillRect l="-1034" b="-105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0714"/>
          <a:stretch/>
        </p:blipFill>
        <p:spPr>
          <a:xfrm>
            <a:off x="7988262" y="1170970"/>
            <a:ext cx="3995062" cy="5652000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07B6E82-9ABB-6C0C-767C-2827E47E3FDA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7F8B06EA-24B0-F2AC-B3C9-1DC95BCF7255}"/>
              </a:ext>
            </a:extLst>
          </p:cNvPr>
          <p:cNvSpPr txBox="1">
            <a:spLocks/>
          </p:cNvSpPr>
          <p:nvPr/>
        </p:nvSpPr>
        <p:spPr>
          <a:xfrm>
            <a:off x="55084" y="126973"/>
            <a:ext cx="7116277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-QMF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3A9550-2AE7-BA16-2119-47AC4C541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CF8033-CAA2-E23F-EABF-47E8E14D2F7E}"/>
              </a:ext>
            </a:extLst>
          </p:cNvPr>
          <p:cNvSpPr txBox="1">
            <a:spLocks/>
          </p:cNvSpPr>
          <p:nvPr/>
        </p:nvSpPr>
        <p:spPr>
          <a:xfrm>
            <a:off x="66102" y="126973"/>
            <a:ext cx="4810698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超核研究热点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E96D9F6-15F3-CB8F-A491-88DF9CDE3B38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53BBF5D-9D6B-0F21-10DA-DCB6053B1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7F908F8-ABCC-2813-152A-15C1026CEEFC}"/>
              </a:ext>
            </a:extLst>
          </p:cNvPr>
          <p:cNvSpPr txBox="1">
            <a:spLocks/>
          </p:cNvSpPr>
          <p:nvPr/>
        </p:nvSpPr>
        <p:spPr>
          <a:xfrm>
            <a:off x="391941" y="1528552"/>
            <a:ext cx="7027523" cy="368242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超子的杂质效应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超子的平均场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超子分离能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超核中库仑相互作用的影响</a:t>
            </a:r>
            <a:endParaRPr lang="en-US" altLang="zh-CN" sz="2800" noProof="1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sz="28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b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nb-NO" altLang="zh-CN" sz="240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77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AC5D37B-BECC-CEC9-D20C-B43F8CC1C88A}"/>
              </a:ext>
            </a:extLst>
          </p:cNvPr>
          <p:cNvSpPr txBox="1">
            <a:spLocks/>
          </p:cNvSpPr>
          <p:nvPr/>
        </p:nvSpPr>
        <p:spPr>
          <a:xfrm>
            <a:off x="66103" y="93922"/>
            <a:ext cx="2553807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研究动机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CC3E10F-276E-078A-9630-AB5C91898328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1321EE0-EDBF-F687-043E-A43AB7256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880E05-B7FA-44ED-9838-C0F18F771FE1}"/>
              </a:ext>
            </a:extLst>
          </p:cNvPr>
          <p:cNvGrpSpPr/>
          <p:nvPr/>
        </p:nvGrpSpPr>
        <p:grpSpPr>
          <a:xfrm>
            <a:off x="6322182" y="2547974"/>
            <a:ext cx="5843734" cy="4184789"/>
            <a:chOff x="5785711" y="1240807"/>
            <a:chExt cx="5843734" cy="4184789"/>
          </a:xfrm>
        </p:grpSpPr>
        <p:pic>
          <p:nvPicPr>
            <p:cNvPr id="36" name="图片 4">
              <a:extLst>
                <a:ext uri="{FF2B5EF4-FFF2-40B4-BE49-F238E27FC236}">
                  <a16:creationId xmlns:a16="http://schemas.microsoft.com/office/drawing/2014/main" id="{02D7F5E7-A740-473A-B396-E405BBF1E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08" t="1205" r="6519" b="20063"/>
            <a:stretch/>
          </p:blipFill>
          <p:spPr>
            <a:xfrm>
              <a:off x="5785711" y="1240807"/>
              <a:ext cx="5803073" cy="3528000"/>
            </a:xfrm>
            <a:prstGeom prst="rect">
              <a:avLst/>
            </a:prstGeom>
          </p:spPr>
        </p:pic>
        <p:sp>
          <p:nvSpPr>
            <p:cNvPr id="37" name="文本框 2">
              <a:extLst>
                <a:ext uri="{FF2B5EF4-FFF2-40B4-BE49-F238E27FC236}">
                  <a16:creationId xmlns:a16="http://schemas.microsoft.com/office/drawing/2014/main" id="{1F6FE09C-CC6A-4125-8A6F-59B46521926D}"/>
                </a:ext>
              </a:extLst>
            </p:cNvPr>
            <p:cNvSpPr txBox="1"/>
            <p:nvPr/>
          </p:nvSpPr>
          <p:spPr>
            <a:xfrm>
              <a:off x="7024851" y="4779265"/>
              <a:ext cx="4604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altLang="zh-CN" noProof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M. Yoshimoto et al., PTEP 073D02 (2021).</a:t>
              </a:r>
            </a:p>
            <a:p>
              <a:r>
                <a:rPr lang="en-US" altLang="zh-CN" sz="1800" noProof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T.T. Sun et al., Phys. Rev. C 94, 064319 (2016).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48A5D9F4-A026-479A-A092-5A13D43115B5}"/>
              </a:ext>
            </a:extLst>
          </p:cNvPr>
          <p:cNvSpPr/>
          <p:nvPr/>
        </p:nvSpPr>
        <p:spPr>
          <a:xfrm>
            <a:off x="11157938" y="3327395"/>
            <a:ext cx="396275" cy="2625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343AA3DD-2A66-4706-A925-2DE12F28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243" y="3270027"/>
                <a:ext cx="6194939" cy="29462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优化</a:t>
                </a:r>
                <a:r>
                  <a:rPr lang="el-GR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相互作用：</a:t>
                </a:r>
                <a:endParaRPr lang="en-US" altLang="zh-CN" sz="2400" noProof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2021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年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nb-NO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1s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IRRAWADDY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6.27±0.27 MeV, KINKA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a:rPr lang="el-GR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𝛯</m:t>
                        </m:r>
                      </m:sub>
                    </m:sSub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8.00±0.77 MeV</a:t>
                </a:r>
                <a:r>
                  <a:rPr lang="en-US" altLang="zh-CN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4.96±0.77 MeV</a:t>
                </a:r>
                <a:r>
                  <a:rPr lang="zh-CN" altLang="en-US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b="1" dirty="0"/>
                  <a:t>基于新的实验数据，优化</a:t>
                </a:r>
                <a:r>
                  <a:rPr lang="el-GR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相互作用。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  <a:buSzPct val="70000"/>
                  <a:defRPr/>
                </a:pPr>
                <a:endParaRPr lang="en-US" altLang="zh-CN" sz="2400" b="1" dirty="0"/>
              </a:p>
              <a:p>
                <a:pPr>
                  <a:lnSpc>
                    <a:spcPct val="150000"/>
                  </a:lnSpc>
                  <a:buSzPct val="70000"/>
                  <a:defRPr/>
                </a:pPr>
                <a:endParaRPr lang="en-US" altLang="zh-CN" sz="2400" noProof="1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343AA3DD-2A66-4706-A925-2DE12F28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3" y="3270027"/>
                <a:ext cx="6194939" cy="2946234"/>
              </a:xfrm>
              <a:prstGeom prst="rect">
                <a:avLst/>
              </a:prstGeom>
              <a:blipFill>
                <a:blip r:embed="rId5"/>
                <a:stretch>
                  <a:fillRect l="-127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68F38A-8EE5-4B51-B374-862F844D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E001D-0286-ED88-DEBA-BDC3DD8A8BE8}"/>
              </a:ext>
            </a:extLst>
          </p:cNvPr>
          <p:cNvSpPr txBox="1"/>
          <p:nvPr/>
        </p:nvSpPr>
        <p:spPr>
          <a:xfrm>
            <a:off x="189246" y="1289673"/>
            <a:ext cx="1133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系统研究形变的</a:t>
            </a:r>
            <a:r>
              <a:rPr lang="el-GR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超核的性质：</a:t>
            </a:r>
            <a:endParaRPr lang="en-US" altLang="zh-CN" sz="240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70000"/>
              <a:defRPr/>
            </a:pP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之前理论研究主要针对的是球形的</a:t>
            </a:r>
            <a:r>
              <a:rPr lang="el-GR" altLang="zh-CN" sz="24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超核，考虑到形变效应，将</a:t>
            </a:r>
            <a:r>
              <a:rPr lang="el-GR" altLang="zh-CN" sz="24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超核的研究扩展到二维的</a:t>
            </a:r>
            <a:r>
              <a:rPr lang="en-US" altLang="zh-CN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SHF</a:t>
            </a: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研究变形</a:t>
            </a:r>
            <a:r>
              <a:rPr lang="el-GR" altLang="zh-CN" sz="2400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noProof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超核的性质。</a:t>
            </a:r>
            <a:endParaRPr lang="en-US" altLang="zh-CN" sz="2400" noProof="1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3771" y="3324686"/>
            <a:ext cx="264405" cy="1486217"/>
          </a:xfrm>
          <a:prstGeom prst="lef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5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FEAF1D-8FA2-0BBF-C562-BD363206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3" y="1230149"/>
            <a:ext cx="5546137" cy="507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3D2BF-F77F-7BA7-C0FA-37D75D65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14" y="2512817"/>
            <a:ext cx="4102311" cy="36831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7FD587-F413-A65B-630B-D074A2E1E598}"/>
              </a:ext>
            </a:extLst>
          </p:cNvPr>
          <p:cNvSpPr txBox="1">
            <a:spLocks/>
          </p:cNvSpPr>
          <p:nvPr/>
        </p:nvSpPr>
        <p:spPr>
          <a:xfrm>
            <a:off x="66103" y="1269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-B</a:t>
            </a:r>
            <a:r>
              <a:rPr lang="el-GR" altLang="zh-CN" sz="4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endParaRPr lang="zh-CN" altLang="en-US" sz="4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B4C6D34-0924-CD94-ECA2-55A26E42628A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0CB2AD1-D50D-39BC-1FF8-FF0BE27B0E79}"/>
              </a:ext>
            </a:extLst>
          </p:cNvPr>
          <p:cNvSpPr txBox="1"/>
          <p:nvPr/>
        </p:nvSpPr>
        <p:spPr>
          <a:xfrm>
            <a:off x="587229" y="6288275"/>
            <a:ext cx="62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H.-J. Schulze, E.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Hiyama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C 90, 047301 (2014).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5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7A684E7-E547-CE7E-2232-7AF79F1F39B9}"/>
              </a:ext>
            </a:extLst>
          </p:cNvPr>
          <p:cNvSpPr txBox="1">
            <a:spLocks/>
          </p:cNvSpPr>
          <p:nvPr/>
        </p:nvSpPr>
        <p:spPr>
          <a:xfrm>
            <a:off x="66103" y="1269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YN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F2D922-6F37-85CC-BF11-A07D139E1EA5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AEE2850-ECA7-379F-C1F1-CF8F2DCF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9E6EB2-00E3-CCF3-070C-240E1F8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84" y="2057921"/>
            <a:ext cx="7996702" cy="13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3384B6-2656-E0F3-E7A2-AE95AC4E3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677" y="3595297"/>
            <a:ext cx="6738197" cy="46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407092-7378-9A68-A118-DCCD5EEED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829" y="5099345"/>
            <a:ext cx="7545316" cy="504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45E2690-2762-E7A8-2D90-D479B12E20E9}"/>
              </a:ext>
            </a:extLst>
          </p:cNvPr>
          <p:cNvSpPr txBox="1"/>
          <p:nvPr/>
        </p:nvSpPr>
        <p:spPr>
          <a:xfrm>
            <a:off x="587229" y="6288275"/>
            <a:ext cx="624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H.-J. Schulze, E.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Hiyama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C 90, 047301 (2014).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0AB63DD-4556-A1D4-ED8D-25293F3B836A}"/>
              </a:ext>
            </a:extLst>
          </p:cNvPr>
          <p:cNvSpPr txBox="1">
            <a:spLocks/>
          </p:cNvSpPr>
          <p:nvPr/>
        </p:nvSpPr>
        <p:spPr>
          <a:xfrm>
            <a:off x="154003" y="2240775"/>
            <a:ext cx="11574527" cy="396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超子的能量密度函数：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SzPct val="70000"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超子平均场：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SzPct val="70000"/>
              <a:buFont typeface="Arial" panose="020B0604020202020204" pitchFamily="34" charset="0"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相互作用对核子平均场的贡献：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3A850B-C84E-90F1-0B4F-040085E992D8}"/>
              </a:ext>
            </a:extLst>
          </p:cNvPr>
          <p:cNvSpPr txBox="1"/>
          <p:nvPr/>
        </p:nvSpPr>
        <p:spPr>
          <a:xfrm flipH="1">
            <a:off x="195098" y="1414074"/>
            <a:ext cx="1004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Skyrme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相互作用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（通过唯像地拟合实验数据确定参数）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55D08B-E7DD-4D96-B5FE-D693B228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3771" y="3324686"/>
            <a:ext cx="264405" cy="14862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7A684E7-E547-CE7E-2232-7AF79F1F39B9}"/>
              </a:ext>
            </a:extLst>
          </p:cNvPr>
          <p:cNvSpPr txBox="1">
            <a:spLocks/>
          </p:cNvSpPr>
          <p:nvPr/>
        </p:nvSpPr>
        <p:spPr>
          <a:xfrm>
            <a:off x="66103" y="1269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F2D922-6F37-85CC-BF11-A07D139E1EA5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AEE2850-ECA7-379F-C1F1-CF8F2DCF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45E2690-2762-E7A8-2D90-D479B12E20E9}"/>
              </a:ext>
            </a:extLst>
          </p:cNvPr>
          <p:cNvSpPr txBox="1"/>
          <p:nvPr/>
        </p:nvSpPr>
        <p:spPr>
          <a:xfrm>
            <a:off x="587229" y="6288275"/>
            <a:ext cx="895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X.-R. Zhou, Y.-Y. Cheng, and H.-J. Schulze, Eur. Phys. J. A 56, 135 (2020).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0AB63DD-4556-A1D4-ED8D-25293F3B836A}"/>
              </a:ext>
            </a:extLst>
          </p:cNvPr>
          <p:cNvSpPr txBox="1">
            <a:spLocks/>
          </p:cNvSpPr>
          <p:nvPr/>
        </p:nvSpPr>
        <p:spPr>
          <a:xfrm>
            <a:off x="154003" y="1128066"/>
            <a:ext cx="11574527" cy="486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超子的能量密度函数：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7000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7000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超子平均场：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超子的有效质量：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相互作用参数：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55D08B-E7DD-4D96-B5FE-D693B228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72D790-BD8A-8594-FDEF-46AB648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89" y="1107944"/>
            <a:ext cx="5415036" cy="208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F763A6-51FA-6B5F-6144-B04AC0BD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84" y="3253212"/>
            <a:ext cx="6518964" cy="54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8D72436-58BF-0073-035C-58FDB0827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035" y="3741793"/>
            <a:ext cx="2888372" cy="90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D9FF32E-BD02-1E38-1320-AF9167A72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523" y="4992145"/>
            <a:ext cx="6809402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7A684E7-E547-CE7E-2232-7AF79F1F39B9}"/>
              </a:ext>
            </a:extLst>
          </p:cNvPr>
          <p:cNvSpPr txBox="1">
            <a:spLocks/>
          </p:cNvSpPr>
          <p:nvPr/>
        </p:nvSpPr>
        <p:spPr>
          <a:xfrm>
            <a:off x="66103" y="126973"/>
            <a:ext cx="3920270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扩展的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SHF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F2D922-6F37-85CC-BF11-A07D139E1EA5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AEE2850-ECA7-379F-C1F1-CF8F2DCF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414108-B707-49DA-8553-98E884F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9B8B9-3502-E9EB-40EB-8740EEA3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3" y="1245240"/>
            <a:ext cx="11574527" cy="4648997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SHF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SHF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奇异核的总能量：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SzPct val="70000"/>
              <a:buNone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SHF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核子平均场：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超子平均场：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D56B6-9C3C-9B34-FCF4-8766A38E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272" y="1837999"/>
            <a:ext cx="5974674" cy="9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9B88B7-97E4-3F53-06CD-73E70E53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81" y="2762142"/>
            <a:ext cx="8237417" cy="1044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2FD935-717F-3316-A5E5-8E73FE56C790}"/>
              </a:ext>
            </a:extLst>
          </p:cNvPr>
          <p:cNvSpPr txBox="1"/>
          <p:nvPr/>
        </p:nvSpPr>
        <p:spPr>
          <a:xfrm>
            <a:off x="383631" y="6037471"/>
            <a:ext cx="995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T. Sun, E.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Hiyama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Sagawa, H.-J. Schulze, J. Meng.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Phys. Rev. C 94, 064319 (2016).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X.-R. Zhou, Y.-Y. Cheng, and H.-J. Schulze, Eur. Phys. J. A 56, 135 (2020).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64BC0A-03C9-8F39-4171-334384873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544" y="4265040"/>
            <a:ext cx="7126876" cy="9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BAB6C7-AD61-CC87-2C49-CED974A34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852" y="5129020"/>
            <a:ext cx="2720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5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10FF97A-564A-46D8-95D9-26F27FE2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356154"/>
            <a:ext cx="11574527" cy="4501441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核子对力：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SzPct val="70000"/>
              <a:buNone/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BCS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能隙方程：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091281F-93BA-4505-8A40-3A19C40807D9}"/>
              </a:ext>
            </a:extLst>
          </p:cNvPr>
          <p:cNvSpPr txBox="1"/>
          <p:nvPr/>
        </p:nvSpPr>
        <p:spPr>
          <a:xfrm>
            <a:off x="598480" y="6157774"/>
            <a:ext cx="968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Bender et al., Eur. Phys. J. A 8, 59 (2000).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C8FA02C-D950-0BCB-DFD0-4AD4B16F15F9}"/>
              </a:ext>
            </a:extLst>
          </p:cNvPr>
          <p:cNvSpPr txBox="1">
            <a:spLocks/>
          </p:cNvSpPr>
          <p:nvPr/>
        </p:nvSpPr>
        <p:spPr>
          <a:xfrm>
            <a:off x="66102" y="126973"/>
            <a:ext cx="5178179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扩展的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SHF+BCS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近似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4CB5003-1402-9F87-E8A5-0965EF54CF9A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9BEA20C-F554-9864-F860-79E20589F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24DE09-2A46-C059-CC91-945DF343F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785" y="1123999"/>
            <a:ext cx="5543024" cy="798506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3C97ED77-262D-2121-1230-5C485AE49BEB}"/>
              </a:ext>
            </a:extLst>
          </p:cNvPr>
          <p:cNvGrpSpPr/>
          <p:nvPr/>
        </p:nvGrpSpPr>
        <p:grpSpPr>
          <a:xfrm>
            <a:off x="2271706" y="2936532"/>
            <a:ext cx="6053174" cy="2898941"/>
            <a:chOff x="2199788" y="2859413"/>
            <a:chExt cx="6053174" cy="2898941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A2115B0-6F15-58FE-E306-96AAF446EA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16" y="2859413"/>
              <a:ext cx="5504246" cy="792000"/>
            </a:xfrm>
            <a:prstGeom prst="rect">
              <a:avLst/>
            </a:prstGeom>
          </p:spPr>
        </p:pic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5F37E7-2269-B1EE-7846-2DB6D5F44EC5}"/>
                </a:ext>
              </a:extLst>
            </p:cNvPr>
            <p:cNvGrpSpPr/>
            <p:nvPr/>
          </p:nvGrpSpPr>
          <p:grpSpPr>
            <a:xfrm>
              <a:off x="5369843" y="4059891"/>
              <a:ext cx="2644639" cy="444218"/>
              <a:chOff x="5369843" y="3797778"/>
              <a:chExt cx="2644639" cy="444218"/>
            </a:xfrm>
          </p:grpSpPr>
          <p:graphicFrame>
            <p:nvGraphicFramePr>
              <p:cNvPr id="21" name="对象 7">
                <a:hlinkClick r:id="" action="ppaction://ole?verb=1"/>
                <a:extLst>
                  <a:ext uri="{FF2B5EF4-FFF2-40B4-BE49-F238E27FC236}">
                    <a16:creationId xmlns:a16="http://schemas.microsoft.com/office/drawing/2014/main" id="{260FCB9A-C339-C4B3-0DFD-9083DE6E91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9843" y="3797778"/>
              <a:ext cx="1205887" cy="444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r:id="rId8" imgW="723900" imgH="266700" progId="Equation.KSEE3">
                      <p:embed/>
                    </p:oleObj>
                  </mc:Choice>
                  <mc:Fallback>
                    <p:oleObj r:id="rId8" imgW="723900" imgH="266700" progId="Equation.KSEE3">
                      <p:embed/>
                      <p:pic>
                        <p:nvPicPr>
                          <p:cNvPr id="21" name="对象 7">
                            <a:hlinkClick r:id="" action="ppaction://ole?verb=1"/>
                            <a:extLst>
                              <a:ext uri="{FF2B5EF4-FFF2-40B4-BE49-F238E27FC236}">
                                <a16:creationId xmlns:a16="http://schemas.microsoft.com/office/drawing/2014/main" id="{260FCB9A-C339-C4B3-0DFD-9083DE6E91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9843" y="3797778"/>
                            <a:ext cx="1205887" cy="444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9701FA9C-18D6-7373-DABA-3066CAFF6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91854" y="3797778"/>
                <a:ext cx="1222628" cy="432494"/>
              </a:xfrm>
              <a:prstGeom prst="rect">
                <a:avLst/>
              </a:prstGeom>
            </p:spPr>
          </p:pic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70937D5-77AD-9498-46A0-1EA91C0EDC19}"/>
                </a:ext>
              </a:extLst>
            </p:cNvPr>
            <p:cNvGrpSpPr/>
            <p:nvPr/>
          </p:nvGrpSpPr>
          <p:grpSpPr>
            <a:xfrm>
              <a:off x="2199788" y="4956715"/>
              <a:ext cx="5986923" cy="801639"/>
              <a:chOff x="2530710" y="4917499"/>
              <a:chExt cx="5986923" cy="801639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99F1F42-C683-EBAB-32CF-F0D088846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9525"/>
              <a:stretch/>
            </p:blipFill>
            <p:spPr>
              <a:xfrm>
                <a:off x="5503286" y="4917499"/>
                <a:ext cx="3014347" cy="801639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2676B8D0-E409-04C5-53F9-268A144EC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0710" y="4917499"/>
                <a:ext cx="2839133" cy="798506"/>
              </a:xfrm>
              <a:prstGeom prst="rect">
                <a:avLst/>
              </a:prstGeom>
            </p:spPr>
          </p:pic>
        </p:grp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C335E5-CBA9-AFA1-D547-0C4EF1EE92C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249" y="3848013"/>
              <a:ext cx="0" cy="867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A89CA3-B29C-422B-9C65-D298AA42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6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3771" y="3324686"/>
            <a:ext cx="264405" cy="14862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7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79D2A6-E423-230D-9023-CA7D1B8297CD}"/>
              </a:ext>
            </a:extLst>
          </p:cNvPr>
          <p:cNvGrpSpPr/>
          <p:nvPr/>
        </p:nvGrpSpPr>
        <p:grpSpPr>
          <a:xfrm>
            <a:off x="345693" y="1481866"/>
            <a:ext cx="11166932" cy="2616101"/>
            <a:chOff x="345693" y="1481866"/>
            <a:chExt cx="11166932" cy="2616101"/>
          </a:xfrm>
        </p:grpSpPr>
        <p:sp>
          <p:nvSpPr>
            <p:cNvPr id="40961" name="文本框 9"/>
            <p:cNvSpPr txBox="1">
              <a:spLocks noChangeArrowheads="1"/>
            </p:cNvSpPr>
            <p:nvPr/>
          </p:nvSpPr>
          <p:spPr bwMode="auto">
            <a:xfrm>
              <a:off x="345693" y="1481866"/>
              <a:ext cx="11166932" cy="261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SLX0                               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=-128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MeV fm</a:t>
              </a:r>
              <a:r>
                <a:rPr lang="en-US" altLang="zh-CN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SLX2                               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=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-138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MeV fm</a:t>
              </a:r>
              <a:r>
                <a:rPr lang="en-US" altLang="zh-CN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-3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 ,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3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=20MeV fm</a:t>
              </a:r>
              <a:r>
                <a:rPr lang="en-US" altLang="zh-CN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5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）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SLX3                               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=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-228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MeV fm</a:t>
              </a:r>
              <a:r>
                <a:rPr lang="en-US" altLang="zh-CN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-3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 , </a:t>
              </a: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3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=1000MeV fm</a:t>
              </a:r>
              <a:r>
                <a:rPr lang="en-US" altLang="zh-CN" sz="28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5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）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</a:t>
              </a:r>
            </a:p>
          </p:txBody>
        </p:sp>
        <p:graphicFrame>
          <p:nvGraphicFramePr>
            <p:cNvPr id="40964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140340"/>
                </p:ext>
              </p:extLst>
            </p:nvPr>
          </p:nvGraphicFramePr>
          <p:xfrm>
            <a:off x="1829339" y="2359353"/>
            <a:ext cx="3189493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3" imgW="1485900" imgH="228600" progId="Equation.3">
                    <p:embed/>
                  </p:oleObj>
                </mc:Choice>
                <mc:Fallback>
                  <p:oleObj r:id="rId3" imgW="1485900" imgH="228600" progId="Equation.3">
                    <p:embed/>
                    <p:pic>
                      <p:nvPicPr>
                        <p:cNvPr id="40964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339" y="2359353"/>
                          <a:ext cx="3189493" cy="50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523547"/>
                </p:ext>
              </p:extLst>
            </p:nvPr>
          </p:nvGraphicFramePr>
          <p:xfrm>
            <a:off x="1828800" y="1524000"/>
            <a:ext cx="20335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5" imgW="952500" imgH="228600" progId="Equation.3">
                    <p:embed/>
                  </p:oleObj>
                </mc:Choice>
                <mc:Fallback>
                  <p:oleObj r:id="rId5" imgW="952500" imgH="228600" progId="Equation.3">
                    <p:embed/>
                    <p:pic>
                      <p:nvPicPr>
                        <p:cNvPr id="4096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1524000"/>
                          <a:ext cx="203358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762769"/>
                </p:ext>
              </p:extLst>
            </p:nvPr>
          </p:nvGraphicFramePr>
          <p:xfrm>
            <a:off x="1829339" y="3182321"/>
            <a:ext cx="3264493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7" imgW="1447800" imgH="254000" progId="Equation.3">
                    <p:embed/>
                  </p:oleObj>
                </mc:Choice>
                <mc:Fallback>
                  <p:oleObj r:id="rId7" imgW="1447800" imgH="254000" progId="Equation.3">
                    <p:embed/>
                    <p:pic>
                      <p:nvPicPr>
                        <p:cNvPr id="40966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339" y="3182321"/>
                          <a:ext cx="3264493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F5B2125-1D86-AA29-3054-DFC406D61590}"/>
              </a:ext>
            </a:extLst>
          </p:cNvPr>
          <p:cNvSpPr txBox="1">
            <a:spLocks/>
          </p:cNvSpPr>
          <p:nvPr/>
        </p:nvSpPr>
        <p:spPr>
          <a:xfrm>
            <a:off x="66103" y="9392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超子平均场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35D6A4-E0CA-7061-E96F-F3031C1C6CA4}"/>
              </a:ext>
            </a:extLst>
          </p:cNvPr>
          <p:cNvCxnSpPr>
            <a:cxnSpLocks/>
          </p:cNvCxnSpPr>
          <p:nvPr/>
        </p:nvCxnSpPr>
        <p:spPr>
          <a:xfrm>
            <a:off x="0" y="101142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D9F42F-160E-52A7-4593-98BB850C0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7A9B58-FCD9-A6AB-6A93-AFBC03912ABF}"/>
              </a:ext>
            </a:extLst>
          </p:cNvPr>
          <p:cNvSpPr txBox="1"/>
          <p:nvPr/>
        </p:nvSpPr>
        <p:spPr>
          <a:xfrm>
            <a:off x="374415" y="6046565"/>
            <a:ext cx="5094408" cy="498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T.T. Sun et al., Phys. Rev. C 94, 064319 (2016).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BF7E54-C287-2CA8-007E-36DB13EB571E}"/>
              </a:ext>
            </a:extLst>
          </p:cNvPr>
          <p:cNvGrpSpPr/>
          <p:nvPr/>
        </p:nvGrpSpPr>
        <p:grpSpPr>
          <a:xfrm>
            <a:off x="5681372" y="3917219"/>
            <a:ext cx="6258272" cy="2808000"/>
            <a:chOff x="5681372" y="3917219"/>
            <a:chExt cx="6258272" cy="2808000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585FF685-BE1B-AB26-D71F-8BDAD9BEF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38714" r="319" b="2133"/>
            <a:stretch/>
          </p:blipFill>
          <p:spPr>
            <a:xfrm>
              <a:off x="5681372" y="3917219"/>
              <a:ext cx="6258272" cy="280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8EFEFD9-CBEF-38C6-8814-DEA91436D2F9}"/>
                </a:ext>
              </a:extLst>
            </p:cNvPr>
            <p:cNvSpPr/>
            <p:nvPr/>
          </p:nvSpPr>
          <p:spPr>
            <a:xfrm>
              <a:off x="5681372" y="5155896"/>
              <a:ext cx="2776828" cy="8593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14F9565-5820-8374-1CA2-3B0613E71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753" y="4381536"/>
                <a:ext cx="4729407" cy="12260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年，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Kiso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事件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r>
                  <a:rPr lang="en-US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0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sPre>
                  </m:oMath>
                </a14:m>
                <a:r>
                  <a:rPr lang="en-US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l-GR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b="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p>
                        <m:r>
                          <a:rPr lang="en-US" altLang="zh-CN" sz="2400" b="0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SzPct val="70000"/>
                  <a:defRPr/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Ξ−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≈ 4.4 MeV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1.1 MeV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确定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014F9565-5820-8374-1CA2-3B0613E7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53" y="4381536"/>
                <a:ext cx="4729407" cy="1226050"/>
              </a:xfrm>
              <a:prstGeom prst="rect">
                <a:avLst/>
              </a:prstGeom>
              <a:blipFill>
                <a:blip r:embed="rId11"/>
                <a:stretch>
                  <a:fillRect l="-1535" r="-895" b="-386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BC5A622-EF96-2449-B830-6E498B21B8FE}"/>
              </a:ext>
            </a:extLst>
          </p:cNvPr>
          <p:cNvSpPr txBox="1">
            <a:spLocks/>
          </p:cNvSpPr>
          <p:nvPr/>
        </p:nvSpPr>
        <p:spPr>
          <a:xfrm>
            <a:off x="66103" y="60872"/>
            <a:ext cx="5100808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杂质效应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en-US" altLang="zh-CN" sz="4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8162E2-C8C6-5A36-F144-49B4D539B7DA}"/>
              </a:ext>
            </a:extLst>
          </p:cNvPr>
          <p:cNvCxnSpPr>
            <a:cxnSpLocks/>
          </p:cNvCxnSpPr>
          <p:nvPr/>
        </p:nvCxnSpPr>
        <p:spPr>
          <a:xfrm>
            <a:off x="0" y="101142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CA09E65-43FF-7562-F0F9-560309A3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9" y="1233133"/>
            <a:ext cx="5882835" cy="38520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CA3EAB-9D30-164F-EB7B-1256A7415D74}"/>
              </a:ext>
            </a:extLst>
          </p:cNvPr>
          <p:cNvGrpSpPr/>
          <p:nvPr/>
        </p:nvGrpSpPr>
        <p:grpSpPr>
          <a:xfrm>
            <a:off x="6134066" y="1220277"/>
            <a:ext cx="5941753" cy="4244062"/>
            <a:chOff x="6134066" y="1220277"/>
            <a:chExt cx="5941753" cy="424406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1AF4C2-3C53-9E25-5157-ACB2F94F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8004" y="1220277"/>
              <a:ext cx="5937815" cy="3888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7B5696-A685-C0DD-8531-25D2DC198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4066" y="2044339"/>
              <a:ext cx="5870694" cy="342000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21A4717-6327-1306-5F3B-74B3FEE5CACC}"/>
              </a:ext>
            </a:extLst>
          </p:cNvPr>
          <p:cNvSpPr txBox="1"/>
          <p:nvPr/>
        </p:nvSpPr>
        <p:spPr>
          <a:xfrm>
            <a:off x="230656" y="6240486"/>
            <a:ext cx="9420117" cy="498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and H.-J. Schulze,  Eur. Phys. J. A 56, 135 (2020).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31A947-8368-1369-6524-F7462F8A940D}"/>
              </a:ext>
            </a:extLst>
          </p:cNvPr>
          <p:cNvSpPr/>
          <p:nvPr/>
        </p:nvSpPr>
        <p:spPr>
          <a:xfrm>
            <a:off x="66103" y="2044339"/>
            <a:ext cx="5882835" cy="1293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A227821-0383-D739-B596-0E8FB0C8BB59}"/>
              </a:ext>
            </a:extLst>
          </p:cNvPr>
          <p:cNvSpPr/>
          <p:nvPr/>
        </p:nvSpPr>
        <p:spPr>
          <a:xfrm>
            <a:off x="2247441" y="2346593"/>
            <a:ext cx="187287" cy="59491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293658-78E2-8816-6069-B5BBE8D44066}"/>
              </a:ext>
            </a:extLst>
          </p:cNvPr>
          <p:cNvSpPr/>
          <p:nvPr/>
        </p:nvSpPr>
        <p:spPr>
          <a:xfrm>
            <a:off x="6096000" y="2044339"/>
            <a:ext cx="5979819" cy="1029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87C6A54-C2DD-02BF-251F-8165658AFAF9}"/>
              </a:ext>
            </a:extLst>
          </p:cNvPr>
          <p:cNvSpPr/>
          <p:nvPr/>
        </p:nvSpPr>
        <p:spPr>
          <a:xfrm>
            <a:off x="8304894" y="2278653"/>
            <a:ext cx="187287" cy="59491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019BD78-89E0-F164-9E02-08E148A5EC81}"/>
              </a:ext>
            </a:extLst>
          </p:cNvPr>
          <p:cNvSpPr/>
          <p:nvPr/>
        </p:nvSpPr>
        <p:spPr>
          <a:xfrm rot="10800000">
            <a:off x="8330325" y="3129572"/>
            <a:ext cx="154783" cy="27753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8154DEB-D1CC-D750-5A54-1058DE6318AC}"/>
              </a:ext>
            </a:extLst>
          </p:cNvPr>
          <p:cNvSpPr/>
          <p:nvPr/>
        </p:nvSpPr>
        <p:spPr>
          <a:xfrm rot="10800000">
            <a:off x="2269196" y="3381125"/>
            <a:ext cx="154783" cy="27753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FFFBB6-5182-D76A-521E-7F0235590B5C}"/>
              </a:ext>
            </a:extLst>
          </p:cNvPr>
          <p:cNvSpPr txBox="1"/>
          <p:nvPr/>
        </p:nvSpPr>
        <p:spPr>
          <a:xfrm flipH="1">
            <a:off x="3681284" y="5613569"/>
            <a:ext cx="4977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超子的加入会影响原子核的形变。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CEEDA78-782C-A17F-01B4-1289285D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4" y="5354744"/>
            <a:ext cx="2771446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0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4"/>
          <p:cNvSpPr txBox="1">
            <a:spLocks noChangeArrowheads="1"/>
          </p:cNvSpPr>
          <p:nvPr/>
        </p:nvSpPr>
        <p:spPr bwMode="auto">
          <a:xfrm>
            <a:off x="179581" y="1397898"/>
            <a:ext cx="6177152" cy="40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l-GR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超子给核芯半径带来的变化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态的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超核的核芯半径小于其相应的普通核的半径。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相互作用下相反。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产生这种现象是由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相互作用中的吸引项与排斥项之间的竞争造成的。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7" name="对象 2">
                <a:hlinkClick r:id="" action="ppaction://ole?verb=1"/>
              </p:cNvPr>
              <p:cNvSpPr txBox="1"/>
              <p:nvPr/>
            </p:nvSpPr>
            <p:spPr bwMode="auto">
              <a:xfrm>
                <a:off x="297455" y="2198491"/>
                <a:ext cx="5434089" cy="61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sPre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Pre>
                        <m:sPre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Ξ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sPre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−1)].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017" name="对象 2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455" y="2198491"/>
                <a:ext cx="5434089" cy="61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018F83F-C31D-3DC9-EE92-241A97CD79EB}"/>
              </a:ext>
            </a:extLst>
          </p:cNvPr>
          <p:cNvSpPr txBox="1">
            <a:spLocks/>
          </p:cNvSpPr>
          <p:nvPr/>
        </p:nvSpPr>
        <p:spPr>
          <a:xfrm>
            <a:off x="66103" y="60872"/>
            <a:ext cx="5100808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杂质效应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4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761BAD4-B308-4E4B-4474-0CFC45744455}"/>
              </a:ext>
            </a:extLst>
          </p:cNvPr>
          <p:cNvCxnSpPr>
            <a:cxnSpLocks/>
          </p:cNvCxnSpPr>
          <p:nvPr/>
        </p:nvCxnSpPr>
        <p:spPr>
          <a:xfrm>
            <a:off x="0" y="101142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062ED1E-CD53-CC15-1C4E-BD43CF04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579" y="1215662"/>
            <a:ext cx="4933658" cy="5544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BDB5E1-65AB-C967-47EC-7280A5601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16B607-6ED0-DEB8-A8CD-A0B2CFD3EE9D}"/>
              </a:ext>
            </a:extLst>
          </p:cNvPr>
          <p:cNvSpPr txBox="1"/>
          <p:nvPr/>
        </p:nvSpPr>
        <p:spPr>
          <a:xfrm>
            <a:off x="528114" y="5722693"/>
            <a:ext cx="5505290" cy="96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and H.-J. Schulze,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Eur. Phys. J. A 56, 135 (2020).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文本框 10"/>
          <p:cNvSpPr txBox="1">
            <a:spLocks noChangeArrowheads="1"/>
          </p:cNvSpPr>
          <p:nvPr/>
        </p:nvSpPr>
        <p:spPr bwMode="auto">
          <a:xfrm>
            <a:off x="142417" y="1330570"/>
            <a:ext cx="4749837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加入的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超子对核子密度分布的影响。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态的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超核的核中心区域核子的密度小于其相应的普通核的核子密度。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相互作用下相反。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所有相互作用下，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态超子使更多核子分布在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r&gt;2fm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的区域。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40" name="对象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560496" y="6098858"/>
          <a:ext cx="36499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4" imgW="304800" imgH="228600" progId="Equation.KSEE3">
                  <p:embed/>
                </p:oleObj>
              </mc:Choice>
              <mc:Fallback>
                <p:oleObj r:id="rId4" imgW="304800" imgH="228600" progId="Equation.KSEE3">
                  <p:embed/>
                  <p:pic>
                    <p:nvPicPr>
                      <p:cNvPr id="44040" name="对象 1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0496" y="6098858"/>
                        <a:ext cx="36499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839913" y="155575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四、结果分析</a:t>
            </a:r>
            <a:b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1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78196" y="6085841"/>
          <a:ext cx="63817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6" imgW="558800" imgH="266700" progId="Equation.KSEE3">
                  <p:embed/>
                </p:oleObj>
              </mc:Choice>
              <mc:Fallback>
                <p:oleObj r:id="rId6" imgW="558800" imgH="266700" progId="Equation.KSEE3">
                  <p:embed/>
                  <p:pic>
                    <p:nvPicPr>
                      <p:cNvPr id="45061" name="对象 1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196" y="6085841"/>
                        <a:ext cx="638175" cy="30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104223" y="6085523"/>
          <a:ext cx="31686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8" imgW="254000" imgH="254000" progId="Equation.KSEE3">
                  <p:embed/>
                </p:oleObj>
              </mc:Choice>
              <mc:Fallback>
                <p:oleObj r:id="rId8" imgW="254000" imgH="254000" progId="Equation.KSEE3">
                  <p:embed/>
                  <p:pic>
                    <p:nvPicPr>
                      <p:cNvPr id="4" name="对象 1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223" y="6085523"/>
                        <a:ext cx="31686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166AA458-602B-91F1-55E3-9FD7AC4D74C5}"/>
              </a:ext>
            </a:extLst>
          </p:cNvPr>
          <p:cNvSpPr txBox="1">
            <a:spLocks/>
          </p:cNvSpPr>
          <p:nvPr/>
        </p:nvSpPr>
        <p:spPr>
          <a:xfrm>
            <a:off x="0" y="608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杂质效应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核子密度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9CB2C3F-C9EB-0EE3-0F27-CCA5B88AEDFB}"/>
              </a:ext>
            </a:extLst>
          </p:cNvPr>
          <p:cNvCxnSpPr>
            <a:cxnSpLocks/>
          </p:cNvCxnSpPr>
          <p:nvPr/>
        </p:nvCxnSpPr>
        <p:spPr>
          <a:xfrm>
            <a:off x="0" y="9783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E74A7D3-1F2E-B01D-8C17-56E6418A2B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2255" y="155833"/>
            <a:ext cx="7157327" cy="658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830874-BD38-27BE-02B3-719EFBDC9D25}"/>
              </a:ext>
            </a:extLst>
          </p:cNvPr>
          <p:cNvSpPr txBox="1"/>
          <p:nvPr/>
        </p:nvSpPr>
        <p:spPr>
          <a:xfrm>
            <a:off x="54383" y="5766761"/>
            <a:ext cx="5505290" cy="96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and H.-J. Schulze,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Eur. Phys. J. A 56, 135 (2020).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2" descr="5WG2N80PK7$S6G7T3T68R%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0" y="1757522"/>
            <a:ext cx="7149633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文本框 3"/>
          <p:cNvSpPr txBox="1">
            <a:spLocks noChangeArrowheads="1"/>
          </p:cNvSpPr>
          <p:nvPr/>
        </p:nvSpPr>
        <p:spPr bwMode="auto">
          <a:xfrm>
            <a:off x="206495" y="1121367"/>
            <a:ext cx="7351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相互作用下，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超子对核子平均场的效应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0F21CD61-DF59-0F52-377E-1AF904C147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" y="60873"/>
                <a:ext cx="6956134" cy="8855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4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核子平均场</a:t>
                </a:r>
                <a:r>
                  <a:rPr lang="en-US" altLang="zh-CN" sz="4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40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40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  <m:r>
                          <a:rPr lang="en-US" altLang="zh-CN" sz="4000" b="0" i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4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4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40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4000" b="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𝛯</m:t>
                        </m:r>
                      </m:sub>
                      <m:sup>
                        <m:r>
                          <a:rPr lang="en-US" altLang="zh-CN" sz="4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endParaRPr lang="zh-CN" altLang="en-US" sz="4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0F21CD61-DF59-0F52-377E-1AF904C1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" y="60873"/>
                <a:ext cx="6956134" cy="885505"/>
              </a:xfrm>
              <a:prstGeom prst="rect">
                <a:avLst/>
              </a:prstGeom>
              <a:blipFill>
                <a:blip r:embed="rId4"/>
                <a:stretch>
                  <a:fillRect l="-3155" t="-827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DBBDF21-35F1-F8D0-FFB7-5A3939D1C3D9}"/>
              </a:ext>
            </a:extLst>
          </p:cNvPr>
          <p:cNvCxnSpPr>
            <a:cxnSpLocks/>
          </p:cNvCxnSpPr>
          <p:nvPr/>
        </p:nvCxnSpPr>
        <p:spPr>
          <a:xfrm>
            <a:off x="0" y="9783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3">
            <a:extLst>
              <a:ext uri="{FF2B5EF4-FFF2-40B4-BE49-F238E27FC236}">
                <a16:creationId xmlns:a16="http://schemas.microsoft.com/office/drawing/2014/main" id="{F8FEA8CA-A3C3-A8FF-B3E1-ED303E4C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45" y="5834757"/>
            <a:ext cx="87967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SLX3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相互作用下，在中心区域，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超子对核子平均场是吸引的，在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r&gt;2fm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的区域，是排斥的。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79E4DA-4883-903C-E990-4F4647EB9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C35480-A645-9898-74E5-571121011AD2}"/>
              </a:ext>
            </a:extLst>
          </p:cNvPr>
          <p:cNvSpPr txBox="1"/>
          <p:nvPr/>
        </p:nvSpPr>
        <p:spPr>
          <a:xfrm>
            <a:off x="7977499" y="4265038"/>
            <a:ext cx="3568862" cy="1421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H.-J. Schulze, Eur. Phys. J.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56, 135 (2020).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/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389402997"/>
                  </p:ext>
                </p:extLst>
              </p:nvPr>
            </p:nvGraphicFramePr>
            <p:xfrm>
              <a:off x="344550" y="1083375"/>
              <a:ext cx="7755875" cy="4928493"/>
            </p:xfrm>
            <a:graphic>
              <a:graphicData uri="http://schemas.openxmlformats.org/drawingml/2006/table">
                <a:tbl>
                  <a:tblPr firstRow="1" bandRow="1">
                    <a:tableStyleId>{69C7853C-536D-4A76-A0AE-DD22124D55A5}</a:tableStyleId>
                  </a:tblPr>
                  <a:tblGrid>
                    <a:gridCol w="1539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45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8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0076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l-GR" altLang="zh-CN" b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Ξ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(MeV)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6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</a:t>
                          </a:r>
                          <a:r>
                            <a:rPr lang="zh-CN" alt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(RMF/Cluster)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sPr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 [1]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sPr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0.82±0.17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1.11±0.25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[4]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Ξ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16.6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/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389402997"/>
                  </p:ext>
                </p:extLst>
              </p:nvPr>
            </p:nvGraphicFramePr>
            <p:xfrm>
              <a:off x="344550" y="1083375"/>
              <a:ext cx="7755875" cy="4928493"/>
            </p:xfrm>
            <a:graphic>
              <a:graphicData uri="http://schemas.openxmlformats.org/drawingml/2006/table">
                <a:tbl>
                  <a:tblPr firstRow="1" bandRow="1">
                    <a:tableStyleId>{69C7853C-536D-4A76-A0AE-DD22124D55A5}</a:tableStyleId>
                  </a:tblPr>
                  <a:tblGrid>
                    <a:gridCol w="15399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45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8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0076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l-GR" altLang="zh-CN" b="1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Ξ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(MeV)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SLX3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</a:t>
                          </a:r>
                          <a:r>
                            <a:rPr lang="zh-CN" alt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(RMF/Cluster)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2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183824" r="-403953" b="-927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 [1]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05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288060" r="-403953" b="-841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[1]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19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382353" r="-403953" b="-7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89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455556" r="-403953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0.82±0.17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61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579710" r="-403953" b="-5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31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642466" r="-403953" b="-386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1.11±0.25</a:t>
                          </a: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[4]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040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808955" r="-403953" b="-3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8.1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374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845833" r="-403953" b="-19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099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1016418" r="-403953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16.6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406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blipFill>
                          <a:blip r:embed="rId4"/>
                          <a:stretch>
                            <a:fillRect l="-395" t="-1116418" r="-403953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 [3]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108" name="对象 6">
            <a:hlinkClick r:id="" action="ppaction://ole?verb=1"/>
          </p:cNvPr>
          <p:cNvSpPr txBox="1"/>
          <p:nvPr/>
        </p:nvSpPr>
        <p:spPr bwMode="auto">
          <a:xfrm>
            <a:off x="3535363" y="2060906"/>
            <a:ext cx="476250" cy="39528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7114" name="对象 17">
            <a:hlinkClick r:id="" action="ppaction://ole?verb=1"/>
          </p:cNvPr>
          <p:cNvSpPr txBox="1"/>
          <p:nvPr/>
        </p:nvSpPr>
        <p:spPr bwMode="auto">
          <a:xfrm>
            <a:off x="3524250" y="4244976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7116" name="对象 21">
            <a:hlinkClick r:id="" action="ppaction://ole?verb=1"/>
          </p:cNvPr>
          <p:cNvSpPr txBox="1"/>
          <p:nvPr/>
        </p:nvSpPr>
        <p:spPr bwMode="auto">
          <a:xfrm>
            <a:off x="3524250" y="4979989"/>
            <a:ext cx="457200" cy="3968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7123" name="文本框 5"/>
          <p:cNvSpPr txBox="1">
            <a:spLocks noChangeArrowheads="1"/>
          </p:cNvSpPr>
          <p:nvPr/>
        </p:nvSpPr>
        <p:spPr bwMode="auto">
          <a:xfrm>
            <a:off x="-22034" y="6070692"/>
            <a:ext cx="126363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[1]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E. Hiyama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et 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, Phys. Rev.  C 78, 054316 (2008).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Aoki et al, Nucl. Phys.  A 828, 191 (2009).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Z.-X. Liu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C 98, 024316 (2018).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[4]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K. Nakazawa et al, Prog. Theor. Exp. Phys. 033D02 (2015).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DD8B70D-F666-5A46-0B97-25249B0A2B40}"/>
              </a:ext>
            </a:extLst>
          </p:cNvPr>
          <p:cNvSpPr txBox="1">
            <a:spLocks/>
          </p:cNvSpPr>
          <p:nvPr/>
        </p:nvSpPr>
        <p:spPr>
          <a:xfrm>
            <a:off x="0" y="608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超子分离能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F8954B-B727-8F74-FD30-53043B64D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CD7A81D-3627-4DF7-962C-C04C2E3DC8FE}"/>
              </a:ext>
            </a:extLst>
          </p:cNvPr>
          <p:cNvCxnSpPr>
            <a:cxnSpLocks/>
          </p:cNvCxnSpPr>
          <p:nvPr/>
        </p:nvCxnSpPr>
        <p:spPr>
          <a:xfrm>
            <a:off x="0" y="9783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0D73017-8C17-D4DB-92AE-B747F35BEB0E}"/>
              </a:ext>
            </a:extLst>
          </p:cNvPr>
          <p:cNvSpPr txBox="1"/>
          <p:nvPr/>
        </p:nvSpPr>
        <p:spPr>
          <a:xfrm>
            <a:off x="8429191" y="4298089"/>
            <a:ext cx="3568862" cy="1421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H.-J. Schulze, Eur. Phys. J.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56, 135 (2020).</a:t>
            </a:r>
          </a:p>
        </p:txBody>
      </p:sp>
    </p:spTree>
    <p:extLst>
      <p:ext uri="{BB962C8B-B14F-4D97-AF65-F5344CB8AC3E}">
        <p14:creationId xmlns:p14="http://schemas.microsoft.com/office/powerpoint/2010/main" val="23989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3771" y="3324686"/>
            <a:ext cx="264405" cy="1486217"/>
          </a:xfrm>
          <a:prstGeom prst="lef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32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12" descr="G_N]MOJ_BB4}6TES74QPH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70" y="1063603"/>
            <a:ext cx="4275810" cy="57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839913" y="155575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四、结果分析</a:t>
            </a:r>
            <a:b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文本框 4"/>
              <p:cNvSpPr txBox="1">
                <a:spLocks noChangeArrowheads="1"/>
              </p:cNvSpPr>
              <p:nvPr/>
            </p:nvSpPr>
            <p:spPr bwMode="auto">
              <a:xfrm>
                <a:off x="416454" y="1504411"/>
                <a:ext cx="6539679" cy="4007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三种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相互作用下的</a:t>
                </a:r>
                <a:r>
                  <a:rPr lang="zh-CN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超子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平均场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SLX3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相互作用下，</a:t>
                </a:r>
                <a:r>
                  <a:rPr lang="el-GR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Ξ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超子平均场的势阱深度分别为：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23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24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15 MeV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SLX3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相互作用下，势阱更宽。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态超子主要分布在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r&gt;2.5fm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的区域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此处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SLX3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势阱比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SLX2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更深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sub>
                      <m:sup>
                        <m:r>
                          <a:rPr lang="zh-CN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的超子分离能更大。</a:t>
                </a:r>
                <a:endParaRPr lang="zh-CN" altLang="en-US" sz="2400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131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454" y="1504411"/>
                <a:ext cx="6539679" cy="4007379"/>
              </a:xfrm>
              <a:prstGeom prst="rect">
                <a:avLst/>
              </a:prstGeom>
              <a:blipFill>
                <a:blip r:embed="rId4"/>
                <a:stretch>
                  <a:fillRect l="-1864" t="-2131" r="-5871" b="-19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C2C7F28-A5A7-B916-67C2-5C9D283484E9}"/>
              </a:ext>
            </a:extLst>
          </p:cNvPr>
          <p:cNvSpPr txBox="1">
            <a:spLocks/>
          </p:cNvSpPr>
          <p:nvPr/>
        </p:nvSpPr>
        <p:spPr>
          <a:xfrm>
            <a:off x="0" y="608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超子平均场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80E040-E242-2438-D57B-53CE2A1FE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C5930D-DAF4-74EC-C211-1696E005EF3C}"/>
              </a:ext>
            </a:extLst>
          </p:cNvPr>
          <p:cNvCxnSpPr>
            <a:cxnSpLocks/>
          </p:cNvCxnSpPr>
          <p:nvPr/>
        </p:nvCxnSpPr>
        <p:spPr>
          <a:xfrm>
            <a:off x="0" y="946378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694DDA8-9CFE-4112-6879-4C8481413E42}"/>
              </a:ext>
            </a:extLst>
          </p:cNvPr>
          <p:cNvSpPr txBox="1"/>
          <p:nvPr/>
        </p:nvSpPr>
        <p:spPr>
          <a:xfrm>
            <a:off x="627261" y="5766761"/>
            <a:ext cx="5505290" cy="960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and H.-J. Schulze,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Eur. Phys. J. A 56, 135 (2020).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3" descr="S[6(0VXE(Y9T6UMC)XN54~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95" y="1080897"/>
            <a:ext cx="3643590" cy="5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839913" y="155575"/>
            <a:ext cx="8686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四、结果分析</a:t>
            </a:r>
            <a:b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EB66DF-914B-C344-0132-0D068103D38A}"/>
              </a:ext>
            </a:extLst>
          </p:cNvPr>
          <p:cNvSpPr txBox="1">
            <a:spLocks/>
          </p:cNvSpPr>
          <p:nvPr/>
        </p:nvSpPr>
        <p:spPr>
          <a:xfrm>
            <a:off x="0" y="608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超子分离能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F3B90-9904-7824-A9D6-3C2276DE4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C1576A4-E7A2-F434-24FF-82D3F22CA18F}"/>
              </a:ext>
            </a:extLst>
          </p:cNvPr>
          <p:cNvCxnSpPr>
            <a:cxnSpLocks/>
          </p:cNvCxnSpPr>
          <p:nvPr/>
        </p:nvCxnSpPr>
        <p:spPr>
          <a:xfrm>
            <a:off x="0" y="946378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图片 4" descr="9QE9MKAMB88Y625G@}GDQY7">
            <a:extLst>
              <a:ext uri="{FF2B5EF4-FFF2-40B4-BE49-F238E27FC236}">
                <a16:creationId xmlns:a16="http://schemas.microsoft.com/office/drawing/2014/main" id="{A1B80956-BBA8-D502-1C12-8D69CA018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4" y="1744092"/>
            <a:ext cx="5109655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A30C82-EE9F-618C-A8E7-B46C98029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963" y="1202917"/>
            <a:ext cx="2995253" cy="54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724ED8-1C94-7FC2-EA23-44C4F2C0516C}"/>
              </a:ext>
            </a:extLst>
          </p:cNvPr>
          <p:cNvSpPr txBox="1"/>
          <p:nvPr/>
        </p:nvSpPr>
        <p:spPr>
          <a:xfrm>
            <a:off x="5600139" y="1449262"/>
            <a:ext cx="218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l-G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Coulomb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potential (panel (a))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2F491-0B52-3176-004C-581BF1ACCB66}"/>
              </a:ext>
            </a:extLst>
          </p:cNvPr>
          <p:cNvSpPr txBox="1"/>
          <p:nvPr/>
        </p:nvSpPr>
        <p:spPr>
          <a:xfrm>
            <a:off x="5600139" y="4118464"/>
            <a:ext cx="255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l-GR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Coulomb 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(panel (b))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79CB6-700E-44B2-55FA-4ACD2782486B}"/>
              </a:ext>
            </a:extLst>
          </p:cNvPr>
          <p:cNvSpPr txBox="1"/>
          <p:nvPr/>
        </p:nvSpPr>
        <p:spPr>
          <a:xfrm>
            <a:off x="76822" y="6322372"/>
            <a:ext cx="8868873" cy="498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 and H.-J. Schulze, Eur. Phys. J. A 56, 135 (2020).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FA159-6272-4C0F-C7EF-52FFBACC7713}"/>
              </a:ext>
            </a:extLst>
          </p:cNvPr>
          <p:cNvSpPr txBox="1">
            <a:spLocks/>
          </p:cNvSpPr>
          <p:nvPr/>
        </p:nvSpPr>
        <p:spPr>
          <a:xfrm>
            <a:off x="0" y="60873"/>
            <a:ext cx="695613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超核位能面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65E75-35A4-A698-61E5-490660BC0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8033502-161A-52EE-F247-370794EA0573}"/>
              </a:ext>
            </a:extLst>
          </p:cNvPr>
          <p:cNvCxnSpPr>
            <a:cxnSpLocks/>
          </p:cNvCxnSpPr>
          <p:nvPr/>
        </p:nvCxnSpPr>
        <p:spPr>
          <a:xfrm>
            <a:off x="-11017" y="946378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2BEC64-707D-F7F6-802E-9ABD6A2FAACA}"/>
              </a:ext>
            </a:extLst>
          </p:cNvPr>
          <p:cNvGrpSpPr/>
          <p:nvPr/>
        </p:nvGrpSpPr>
        <p:grpSpPr>
          <a:xfrm>
            <a:off x="1080368" y="1004562"/>
            <a:ext cx="7176711" cy="5853438"/>
            <a:chOff x="4715942" y="1004562"/>
            <a:chExt cx="7176711" cy="58534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14CFC0F-7239-1E2F-1D10-569C0475040C}"/>
                </a:ext>
              </a:extLst>
            </p:cNvPr>
            <p:cNvGrpSpPr/>
            <p:nvPr/>
          </p:nvGrpSpPr>
          <p:grpSpPr>
            <a:xfrm>
              <a:off x="5144880" y="1004562"/>
              <a:ext cx="3876447" cy="5465305"/>
              <a:chOff x="5144880" y="1002992"/>
              <a:chExt cx="3876447" cy="5465305"/>
            </a:xfrm>
          </p:grpSpPr>
          <p:sp>
            <p:nvSpPr>
              <p:cNvPr id="52225" name="文本框 18"/>
              <p:cNvSpPr txBox="1">
                <a:spLocks noChangeArrowheads="1"/>
              </p:cNvSpPr>
              <p:nvPr/>
            </p:nvSpPr>
            <p:spPr bwMode="auto">
              <a:xfrm>
                <a:off x="5369257" y="6129743"/>
                <a:ext cx="36520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-0.4  -0.2  0.0  0.2  0.4  0.6   0.8</a:t>
                </a:r>
              </a:p>
            </p:txBody>
          </p:sp>
          <p:pic>
            <p:nvPicPr>
              <p:cNvPr id="52226" name="图片 2" descr="NR[{N2HQICE1@WIQP0JTSM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4880" y="1002992"/>
                <a:ext cx="3168047" cy="511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2227" name="文本框 3"/>
            <p:cNvSpPr txBox="1">
              <a:spLocks noChangeArrowheads="1"/>
            </p:cNvSpPr>
            <p:nvPr/>
          </p:nvSpPr>
          <p:spPr bwMode="auto">
            <a:xfrm rot="16200000">
              <a:off x="4090497" y="3067003"/>
              <a:ext cx="165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E(MeV)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A1D6B05-796A-44A1-2FD7-E491A8C52C96}"/>
                </a:ext>
              </a:extLst>
            </p:cNvPr>
            <p:cNvGrpSpPr/>
            <p:nvPr/>
          </p:nvGrpSpPr>
          <p:grpSpPr>
            <a:xfrm>
              <a:off x="8607203" y="1052929"/>
              <a:ext cx="3285450" cy="5490377"/>
              <a:chOff x="8607203" y="1051359"/>
              <a:chExt cx="3285450" cy="5490377"/>
            </a:xfrm>
          </p:grpSpPr>
          <p:pic>
            <p:nvPicPr>
              <p:cNvPr id="52229" name="图片 7" descr="`L$~@VV_M@5[LT8PQN_(A7Q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07203" y="1177736"/>
                <a:ext cx="3285450" cy="536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EE71768A-EE21-4F15-0CB8-1EF29ADBC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9685" y="1051359"/>
                <a:ext cx="2744480" cy="171530"/>
              </a:xfrm>
              <a:prstGeom prst="rect">
                <a:avLst/>
              </a:prstGeom>
            </p:spPr>
          </p:pic>
        </p:grpSp>
        <p:graphicFrame>
          <p:nvGraphicFramePr>
            <p:cNvPr id="10" name="对象 5">
              <a:hlinkClick r:id="" action="ppaction://ole?verb=1"/>
              <a:extLst>
                <a:ext uri="{FF2B5EF4-FFF2-40B4-BE49-F238E27FC236}">
                  <a16:creationId xmlns:a16="http://schemas.microsoft.com/office/drawing/2014/main" id="{5F5DB275-2F87-0BD4-CDD8-0CC78F34A5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514024"/>
                </p:ext>
              </p:extLst>
            </p:nvPr>
          </p:nvGraphicFramePr>
          <p:xfrm>
            <a:off x="8413955" y="6413157"/>
            <a:ext cx="392228" cy="444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r:id="rId8" imgW="190500" imgH="215900" progId="Equation.KSEE3">
                    <p:embed/>
                  </p:oleObj>
                </mc:Choice>
                <mc:Fallback>
                  <p:oleObj r:id="rId8" imgW="190500" imgH="215900" progId="Equation.KSEE3">
                    <p:embed/>
                    <p:pic>
                      <p:nvPicPr>
                        <p:cNvPr id="52228" name="对象 5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3955" y="6413157"/>
                          <a:ext cx="392228" cy="444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0EBA75E-E3AA-D48A-5336-CA695ECD7854}"/>
              </a:ext>
            </a:extLst>
          </p:cNvPr>
          <p:cNvSpPr txBox="1"/>
          <p:nvPr/>
        </p:nvSpPr>
        <p:spPr>
          <a:xfrm>
            <a:off x="8528344" y="4859949"/>
            <a:ext cx="3568862" cy="1421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 Jin, X.-R. Zhou, Y.-Y. Cheng,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H.-J. Schulze, Eur. Phys. J. </a:t>
            </a:r>
          </a:p>
          <a:p>
            <a:pPr>
              <a:lnSpc>
                <a:spcPct val="150000"/>
              </a:lnSpc>
              <a:buSzPct val="70000"/>
              <a:defRPr/>
            </a:pP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56, 135 (2020).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3771" y="3324686"/>
            <a:ext cx="264405" cy="148621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6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9C6377BB-BBBA-4FC4-8774-8101289A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2" y="93781"/>
            <a:ext cx="4070409" cy="885505"/>
          </a:xfrm>
        </p:spPr>
        <p:txBody>
          <a:bodyPr>
            <a:noAutofit/>
          </a:bodyPr>
          <a:lstStyle/>
          <a:p>
            <a:r>
              <a:rPr lang="el-GR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相互作用参数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10FF97A-564A-46D8-95D9-26F27FE2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" y="1461175"/>
            <a:ext cx="11574527" cy="3338180"/>
          </a:xfrm>
        </p:spPr>
        <p:txBody>
          <a:bodyPr>
            <a:normAutofit/>
          </a:bodyPr>
          <a:lstStyle/>
          <a:p>
            <a:pPr>
              <a:buSzPct val="70000"/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相互作用对能量密度的贡献：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SzPct val="70000"/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E3FB89-8E51-757A-A0E0-A0DD6FEF04E1}"/>
              </a:ext>
            </a:extLst>
          </p:cNvPr>
          <p:cNvSpPr txBox="1"/>
          <p:nvPr/>
        </p:nvSpPr>
        <p:spPr>
          <a:xfrm>
            <a:off x="5752051" y="5965065"/>
            <a:ext cx="624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H.-J. Schulze, AIP Conf. Proc.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020009 (2019).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H.-J. Schulze, 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Hiyama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Phys. Rev. C 90, 047301 (2014).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8BA1B93-922C-8395-E46F-F8AD48A86217}"/>
              </a:ext>
            </a:extLst>
          </p:cNvPr>
          <p:cNvCxnSpPr>
            <a:cxnSpLocks/>
          </p:cNvCxnSpPr>
          <p:nvPr/>
        </p:nvCxnSpPr>
        <p:spPr>
          <a:xfrm>
            <a:off x="0" y="961410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2F50903-1DCF-C90D-C03E-218AEA19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64">
                <a:extLst>
                  <a:ext uri="{FF2B5EF4-FFF2-40B4-BE49-F238E27FC236}">
                    <a16:creationId xmlns:a16="http://schemas.microsoft.com/office/drawing/2014/main" id="{8416E775-4C66-A1FE-A45C-D54CAD8885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5660" y="3645835"/>
              <a:ext cx="5372588" cy="2912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744">
                      <a:extLst>
                        <a:ext uri="{9D8B030D-6E8A-4147-A177-3AD203B41FA5}">
                          <a16:colId xmlns:a16="http://schemas.microsoft.com/office/drawing/2014/main" val="622081745"/>
                        </a:ext>
                      </a:extLst>
                    </a:gridCol>
                    <a:gridCol w="1806638">
                      <a:extLst>
                        <a:ext uri="{9D8B030D-6E8A-4147-A177-3AD203B41FA5}">
                          <a16:colId xmlns:a16="http://schemas.microsoft.com/office/drawing/2014/main" val="2238334568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359947471"/>
                        </a:ext>
                      </a:extLst>
                    </a:gridCol>
                    <a:gridCol w="1397976">
                      <a:extLst>
                        <a:ext uri="{9D8B030D-6E8A-4147-A177-3AD203B41FA5}">
                          <a16:colId xmlns:a16="http://schemas.microsoft.com/office/drawing/2014/main" val="209165849"/>
                        </a:ext>
                      </a:extLst>
                    </a:gridCol>
                  </a:tblGrid>
                  <a:tr h="59255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Hypernuclei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a:rPr lang="el-GR" altLang="zh-CN" sz="2000" b="1" i="0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𝚵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(MeV)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1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en-US" altLang="zh-CN" sz="2000" b="1" i="0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𝐖𝐒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i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(MeV)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189078"/>
                      </a:ext>
                    </a:extLst>
                  </a:tr>
                  <a:tr h="4602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altLang="zh-CN" sz="2000" b="1" i="1" noProof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l-GR" altLang="zh-CN" sz="2000" b="1" i="0" noProof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  <m:t>𝚵</m:t>
                                    </m:r>
                                  </m:sub>
                                  <m:sup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p>
                                  <m:e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p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(1p)] 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0.82±0.17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626245"/>
                      </a:ext>
                    </a:extLst>
                  </a:tr>
                  <a:tr h="39537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altLang="zh-CN" sz="2000" b="1" i="1" noProof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l-GR" altLang="zh-CN" sz="2000" b="1" i="0" noProof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  <m:t>𝚵</m:t>
                                    </m:r>
                                  </m:sub>
                                  <m:sup>
                                    <m:r>
                                      <a:rPr lang="en-US" altLang="zh-CN" sz="2000" b="1" i="0" noProof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  <m:t>𝟗</m:t>
                                    </m:r>
                                  </m:sup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000" b="0" i="1" noProof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8</m:t>
                                  </m:r>
                                </m:sup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𝐿𝑖</m:t>
                                  </m:r>
                                </m:e>
                              </m:sPr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p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CN" sz="2000" b="0" i="0" noProof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17±6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362910"/>
                      </a:ext>
                    </a:extLst>
                  </a:tr>
                  <a:tr h="3939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altLang="zh-CN" sz="2000" b="1" i="1" noProof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l-GR" altLang="zh-CN" sz="2000" b="1" i="0" noProof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  <m:t>𝚵</m:t>
                                    </m:r>
                                  </m:sub>
                                  <m:sup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p>
                                  <m:e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𝐁𝐞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p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] 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6.3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027666"/>
                      </a:ext>
                    </a:extLst>
                  </a:tr>
                  <a:tr h="460262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altLang="zh-CN" sz="2000" b="1" i="1" noProof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l-GR" altLang="zh-CN" sz="2000" b="1" i="0" noProof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新魏" panose="02010800040101010101" pitchFamily="2" charset="-122"/>
                                        <a:cs typeface="+mn-ea"/>
                                      </a:rPr>
                                      <m:t>𝚵</m:t>
                                    </m:r>
                                  </m:sub>
                                  <m:sup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p>
                                  <m:e>
                                    <m:r>
                                      <a:rPr lang="en-US" altLang="zh-CN" sz="2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l-GR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p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(1p)]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noProof="1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1.13±0.14 </a:t>
                          </a:r>
                          <a:endParaRPr lang="zh-CN" altLang="en-US" sz="20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04190"/>
                      </a:ext>
                    </a:extLst>
                  </a:tr>
                  <a:tr h="460262">
                    <a:tc vMerge="1">
                      <a:txBody>
                        <a:bodyPr/>
                        <a:lstStyle/>
                        <a:p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sPre>
                                <m:sPrePr>
                                  <m:ctrlP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+mn-ea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p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sPre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+</a:t>
                          </a:r>
                          <a:r>
                            <a:rPr lang="el-GR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Ξ</m:t>
                                  </m:r>
                                </m:e>
                                <m:sup>
                                  <m:r>
                                    <a:rPr lang="en-US" altLang="zh-CN" sz="2000" i="1" noProof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新魏" panose="020108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noProof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 (1s)]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noProof="1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8.00±0.77</a:t>
                          </a:r>
                          <a:endParaRPr lang="zh-CN" altLang="en-US" sz="20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20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64">
                <a:extLst>
                  <a:ext uri="{FF2B5EF4-FFF2-40B4-BE49-F238E27FC236}">
                    <a16:creationId xmlns:a16="http://schemas.microsoft.com/office/drawing/2014/main" id="{8416E775-4C66-A1FE-A45C-D54CAD888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531889"/>
                  </p:ext>
                </p:extLst>
              </p:nvPr>
            </p:nvGraphicFramePr>
            <p:xfrm>
              <a:off x="175660" y="3645835"/>
              <a:ext cx="5372588" cy="2912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744">
                      <a:extLst>
                        <a:ext uri="{9D8B030D-6E8A-4147-A177-3AD203B41FA5}">
                          <a16:colId xmlns:a16="http://schemas.microsoft.com/office/drawing/2014/main" val="622081745"/>
                        </a:ext>
                      </a:extLst>
                    </a:gridCol>
                    <a:gridCol w="1806638">
                      <a:extLst>
                        <a:ext uri="{9D8B030D-6E8A-4147-A177-3AD203B41FA5}">
                          <a16:colId xmlns:a16="http://schemas.microsoft.com/office/drawing/2014/main" val="2238334568"/>
                        </a:ext>
                      </a:extLst>
                    </a:gridCol>
                    <a:gridCol w="1459230">
                      <a:extLst>
                        <a:ext uri="{9D8B030D-6E8A-4147-A177-3AD203B41FA5}">
                          <a16:colId xmlns:a16="http://schemas.microsoft.com/office/drawing/2014/main" val="2359947471"/>
                        </a:ext>
                      </a:extLst>
                    </a:gridCol>
                    <a:gridCol w="1397976">
                      <a:extLst>
                        <a:ext uri="{9D8B030D-6E8A-4147-A177-3AD203B41FA5}">
                          <a16:colId xmlns:a16="http://schemas.microsoft.com/office/drawing/2014/main" val="209165849"/>
                        </a:ext>
                      </a:extLst>
                    </a:gridCol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0" dirty="0">
                              <a:solidFill>
                                <a:schemeClr val="tx1"/>
                              </a:solidFill>
                            </a:rPr>
                            <a:t>Hypernuclei</a:t>
                          </a:r>
                          <a:endParaRPr lang="zh-CN" altLang="en-US" sz="20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2500" t="-4348" r="-96667" b="-32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4348" t="-4348" r="-870" b="-32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189078"/>
                      </a:ext>
                    </a:extLst>
                  </a:tr>
                  <a:tr h="4602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157895" r="-662931" b="-388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394" t="-157895" r="-158923" b="-388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0.82±0.17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626245"/>
                      </a:ext>
                    </a:extLst>
                  </a:tr>
                  <a:tr h="4159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88235" r="-662931" b="-3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394" t="-288235" r="-158923" b="-3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17±6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362910"/>
                      </a:ext>
                    </a:extLst>
                  </a:tr>
                  <a:tr h="4144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388235" r="-662931" b="-2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394" t="-388235" r="-158923" b="-2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6.3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noProof="1"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027666"/>
                      </a:ext>
                    </a:extLst>
                  </a:tr>
                  <a:tr h="460262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19868" r="-662931" b="-5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394" t="-442667" r="-15892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noProof="1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1.13±0.14 </a:t>
                          </a:r>
                          <a:endParaRPr lang="zh-CN" altLang="en-US" sz="20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04190"/>
                      </a:ext>
                    </a:extLst>
                  </a:tr>
                  <a:tr h="460262">
                    <a:tc vMerge="1">
                      <a:txBody>
                        <a:bodyPr/>
                        <a:lstStyle/>
                        <a:p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394" t="-535526" r="-15892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noProof="1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ea typeface="华文新魏" panose="02010800040101010101" pitchFamily="2" charset="-122"/>
                              <a:cs typeface="Times New Roman" panose="02020603050405020304" pitchFamily="18" charset="0"/>
                            </a:rPr>
                            <a:t>8.00±0.77</a:t>
                          </a:r>
                          <a:endParaRPr lang="zh-CN" altLang="en-US" sz="20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204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21F2C5-A45E-4680-BBC9-E0B6C44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5ED6296-8D2E-4C48-A0B3-86120BEBF4AA}"/>
              </a:ext>
            </a:extLst>
          </p:cNvPr>
          <p:cNvGrpSpPr/>
          <p:nvPr/>
        </p:nvGrpSpPr>
        <p:grpSpPr>
          <a:xfrm>
            <a:off x="3044212" y="1287346"/>
            <a:ext cx="9025859" cy="4417863"/>
            <a:chOff x="3044212" y="1287346"/>
            <a:chExt cx="9025859" cy="4417863"/>
          </a:xfrm>
        </p:grpSpPr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4B0177C5-4332-B788-5989-A5DB412775A7}"/>
                </a:ext>
              </a:extLst>
            </p:cNvPr>
            <p:cNvSpPr txBox="1"/>
            <p:nvPr/>
          </p:nvSpPr>
          <p:spPr>
            <a:xfrm>
              <a:off x="6298200" y="4168832"/>
              <a:ext cx="4319999" cy="400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=0, 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考虑</a:t>
              </a:r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自旋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轨道劈裂为时尚早。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12">
                  <a:extLst>
                    <a:ext uri="{FF2B5EF4-FFF2-40B4-BE49-F238E27FC236}">
                      <a16:creationId xmlns:a16="http://schemas.microsoft.com/office/drawing/2014/main" id="{D859216C-151D-9FC7-7D3B-153544103097}"/>
                    </a:ext>
                  </a:extLst>
                </p:cNvPr>
                <p:cNvSpPr txBox="1"/>
                <p:nvPr/>
              </p:nvSpPr>
              <p:spPr>
                <a:xfrm>
                  <a:off x="5717889" y="4676979"/>
                  <a:ext cx="6352181" cy="102823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SzPct val="70000"/>
                    <a:buFont typeface="Wingdings" panose="05000000000000000000" pitchFamily="2" charset="2"/>
                    <a:buChar char="p"/>
                  </a:pP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面能参数</a:t>
                  </a:r>
                  <a:r>
                    <a:rPr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没有直接观测的效应。</a:t>
                  </a:r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SzPct val="70000"/>
                    <a:buFont typeface="Wingdings" panose="05000000000000000000" pitchFamily="2" charset="2"/>
                    <a:buChar char="p"/>
                  </a:pP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对确定</a:t>
                  </a:r>
                  <a:r>
                    <a:rPr lang="el-GR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平均场的形状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l-GR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Ξ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比较重要。</a:t>
                  </a:r>
                  <a:endPara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>
                    <a:buSzPct val="70000"/>
                    <a:buFont typeface="Wingdings" panose="05000000000000000000" pitchFamily="2" charset="2"/>
                    <a:buChar char="p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l-GR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Λ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≈20 MeV fm</a:t>
                  </a:r>
                  <a:r>
                    <a:rPr lang="en-US" altLang="zh-CN" sz="20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lang="zh-CN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试探值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l-GR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Ξ</m:t>
                          </m:r>
                        </m:sup>
                      </m:sSubSup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=0, 10, . . . , 40 MeV. fm</a:t>
                  </a:r>
                  <a:r>
                    <a:rPr lang="en-US" altLang="zh-CN" sz="20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12">
                  <a:extLst>
                    <a:ext uri="{FF2B5EF4-FFF2-40B4-BE49-F238E27FC236}">
                      <a16:creationId xmlns:a16="http://schemas.microsoft.com/office/drawing/2014/main" id="{D859216C-151D-9FC7-7D3B-153544103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889" y="4676979"/>
                  <a:ext cx="6352181" cy="1028230"/>
                </a:xfrm>
                <a:prstGeom prst="rect">
                  <a:avLst/>
                </a:prstGeom>
                <a:blipFill>
                  <a:blip r:embed="rId5"/>
                  <a:stretch>
                    <a:fillRect t="-1714" r="-1622" b="-7429"/>
                  </a:stretch>
                </a:blipFill>
                <a:ln w="381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2">
              <a:extLst>
                <a:ext uri="{FF2B5EF4-FFF2-40B4-BE49-F238E27FC236}">
                  <a16:creationId xmlns:a16="http://schemas.microsoft.com/office/drawing/2014/main" id="{4C1140EC-9442-68BF-B6C1-68746E944620}"/>
                </a:ext>
              </a:extLst>
            </p:cNvPr>
            <p:cNvSpPr txBox="1"/>
            <p:nvPr/>
          </p:nvSpPr>
          <p:spPr>
            <a:xfrm>
              <a:off x="5378971" y="1287346"/>
              <a:ext cx="746161" cy="70788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体能参数</a:t>
              </a:r>
            </a:p>
          </p:txBody>
        </p:sp>
        <p:sp>
          <p:nvSpPr>
            <p:cNvPr id="74" name="文本框 12">
              <a:extLst>
                <a:ext uri="{FF2B5EF4-FFF2-40B4-BE49-F238E27FC236}">
                  <a16:creationId xmlns:a16="http://schemas.microsoft.com/office/drawing/2014/main" id="{E1950FA8-B41C-6644-B631-1904170D766B}"/>
                </a:ext>
              </a:extLst>
            </p:cNvPr>
            <p:cNvSpPr txBox="1"/>
            <p:nvPr/>
          </p:nvSpPr>
          <p:spPr>
            <a:xfrm>
              <a:off x="6295316" y="1300181"/>
              <a:ext cx="1362709" cy="7078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三体参数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2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7/6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B1F131-0173-41D1-B417-1410A7B322C3}"/>
                </a:ext>
              </a:extLst>
            </p:cNvPr>
            <p:cNvGrpSpPr/>
            <p:nvPr/>
          </p:nvGrpSpPr>
          <p:grpSpPr>
            <a:xfrm>
              <a:off x="3044212" y="2153708"/>
              <a:ext cx="6916721" cy="1152000"/>
              <a:chOff x="682747" y="1816357"/>
              <a:chExt cx="6916721" cy="1152000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54266AD-C9D7-C5EE-45BA-3844A37B2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747" y="1816357"/>
                <a:ext cx="6916721" cy="1152000"/>
              </a:xfrm>
              <a:prstGeom prst="rect">
                <a:avLst/>
              </a:prstGeom>
            </p:spPr>
          </p:pic>
          <p:sp>
            <p:nvSpPr>
              <p:cNvPr id="72" name="Rectangle 48">
                <a:extLst>
                  <a:ext uri="{FF2B5EF4-FFF2-40B4-BE49-F238E27FC236}">
                    <a16:creationId xmlns:a16="http://schemas.microsoft.com/office/drawing/2014/main" id="{52726CF5-E6EA-898C-9AD6-C14A40D11BCC}"/>
                  </a:ext>
                </a:extLst>
              </p:cNvPr>
              <p:cNvSpPr/>
              <p:nvPr/>
            </p:nvSpPr>
            <p:spPr>
              <a:xfrm>
                <a:off x="4218024" y="1905688"/>
                <a:ext cx="180158" cy="20321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ectangle 49">
                <a:extLst>
                  <a:ext uri="{FF2B5EF4-FFF2-40B4-BE49-F238E27FC236}">
                    <a16:creationId xmlns:a16="http://schemas.microsoft.com/office/drawing/2014/main" id="{09839AF2-9F77-44E1-BC9E-532D9CB98C5B}"/>
                  </a:ext>
                </a:extLst>
              </p:cNvPr>
              <p:cNvSpPr/>
              <p:nvPr/>
            </p:nvSpPr>
            <p:spPr>
              <a:xfrm>
                <a:off x="2241477" y="1972111"/>
                <a:ext cx="303901" cy="360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Rectangle 49">
                <a:extLst>
                  <a:ext uri="{FF2B5EF4-FFF2-40B4-BE49-F238E27FC236}">
                    <a16:creationId xmlns:a16="http://schemas.microsoft.com/office/drawing/2014/main" id="{28BDCF63-B7D6-4EC3-80BC-4CBFCFC7F5EC}"/>
                  </a:ext>
                </a:extLst>
              </p:cNvPr>
              <p:cNvSpPr/>
              <p:nvPr/>
            </p:nvSpPr>
            <p:spPr>
              <a:xfrm>
                <a:off x="3468077" y="1973587"/>
                <a:ext cx="303901" cy="3600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Rectangle 49">
                <a:extLst>
                  <a:ext uri="{FF2B5EF4-FFF2-40B4-BE49-F238E27FC236}">
                    <a16:creationId xmlns:a16="http://schemas.microsoft.com/office/drawing/2014/main" id="{39E46E1C-B7F9-4F22-B654-AD3EC1001D5C}"/>
                  </a:ext>
                </a:extLst>
              </p:cNvPr>
              <p:cNvSpPr/>
              <p:nvPr/>
            </p:nvSpPr>
            <p:spPr>
              <a:xfrm>
                <a:off x="4684317" y="1973587"/>
                <a:ext cx="303901" cy="360000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B3258FAC-FB88-4289-9128-ABFD0870BA1B}"/>
                  </a:ext>
                </a:extLst>
              </p:cNvPr>
              <p:cNvSpPr/>
              <p:nvPr/>
            </p:nvSpPr>
            <p:spPr>
              <a:xfrm>
                <a:off x="4615206" y="2601028"/>
                <a:ext cx="303901" cy="36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Rectangle 49">
                <a:extLst>
                  <a:ext uri="{FF2B5EF4-FFF2-40B4-BE49-F238E27FC236}">
                    <a16:creationId xmlns:a16="http://schemas.microsoft.com/office/drawing/2014/main" id="{1A1E56ED-A505-46F9-B06D-E3A120CD7E6B}"/>
                  </a:ext>
                </a:extLst>
              </p:cNvPr>
              <p:cNvSpPr/>
              <p:nvPr/>
            </p:nvSpPr>
            <p:spPr>
              <a:xfrm>
                <a:off x="1627941" y="2601028"/>
                <a:ext cx="303901" cy="3600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910333A1-F302-45AE-A85C-DD0F60EB1198}"/>
                </a:ext>
              </a:extLst>
            </p:cNvPr>
            <p:cNvSpPr txBox="1"/>
            <p:nvPr/>
          </p:nvSpPr>
          <p:spPr>
            <a:xfrm>
              <a:off x="7750072" y="1294175"/>
              <a:ext cx="4319999" cy="70788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有效质量参数，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=0: BHF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计算中，</a:t>
              </a:r>
              <a:r>
                <a:rPr lang="el-GR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Ξ</a:t>
              </a:r>
              <a:r>
                <a:rPr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单粒子能谱是扁而平的，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∗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/m ≈1. 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D00F7FF-4672-4B8A-B126-42073C104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6843" y="2052221"/>
              <a:ext cx="615067" cy="199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F9D59FA-3958-4AFC-A58A-4CACF0855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7275" y="2034465"/>
              <a:ext cx="0" cy="239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52BEE62-D1DD-4393-A745-9CC9D8316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091" y="2021211"/>
              <a:ext cx="0" cy="19792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6587917-E95B-4C47-B201-72A309CC1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3771" y="2043343"/>
              <a:ext cx="662866" cy="24096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A4FB80C7-F717-40C5-9F86-0E13000C4A12}"/>
                </a:ext>
              </a:extLst>
            </p:cNvPr>
            <p:cNvCxnSpPr>
              <a:cxnSpLocks/>
            </p:cNvCxnSpPr>
            <p:nvPr/>
          </p:nvCxnSpPr>
          <p:spPr>
            <a:xfrm>
              <a:off x="4317461" y="3305708"/>
              <a:ext cx="1512080" cy="1367533"/>
            </a:xfrm>
            <a:prstGeom prst="bentConnector3">
              <a:avLst>
                <a:gd name="adj1" fmla="val 100492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3776F66-8EE9-4B51-A37B-04BA2EC237E5}"/>
                </a:ext>
              </a:extLst>
            </p:cNvPr>
            <p:cNvCxnSpPr>
              <a:cxnSpLocks/>
            </p:cNvCxnSpPr>
            <p:nvPr/>
          </p:nvCxnSpPr>
          <p:spPr>
            <a:xfrm>
              <a:off x="7130708" y="3296541"/>
              <a:ext cx="3851" cy="8750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46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5326552-0523-267B-99A7-AEC7A709CA04}"/>
              </a:ext>
            </a:extLst>
          </p:cNvPr>
          <p:cNvGrpSpPr/>
          <p:nvPr/>
        </p:nvGrpSpPr>
        <p:grpSpPr>
          <a:xfrm>
            <a:off x="492215" y="1220196"/>
            <a:ext cx="6035244" cy="3746013"/>
            <a:chOff x="191423" y="1291898"/>
            <a:chExt cx="6035244" cy="374601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AB85F49-0B78-547C-3BB5-50C462E3A40F}"/>
                </a:ext>
              </a:extLst>
            </p:cNvPr>
            <p:cNvGrpSpPr/>
            <p:nvPr/>
          </p:nvGrpSpPr>
          <p:grpSpPr>
            <a:xfrm>
              <a:off x="191423" y="1291898"/>
              <a:ext cx="6035244" cy="3746013"/>
              <a:chOff x="455830" y="1677493"/>
              <a:chExt cx="6035244" cy="3746013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4EB7E61D-D2D5-438D-AF9E-32AC09F04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5830" y="1677493"/>
                <a:ext cx="6035244" cy="3746013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757995" y="2181969"/>
                <a:ext cx="595649" cy="3115451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27016" y="2184905"/>
                <a:ext cx="653301" cy="3115451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669D33B5-6826-4ED0-B55A-E46295121F83}"/>
                </a:ext>
              </a:extLst>
            </p:cNvPr>
            <p:cNvSpPr txBox="1"/>
            <p:nvPr/>
          </p:nvSpPr>
          <p:spPr>
            <a:xfrm>
              <a:off x="3846496" y="1327405"/>
              <a:ext cx="934822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球形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81FCA55E-1759-44E5-A765-B89B138EB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605" y="5075687"/>
                <a:ext cx="7587090" cy="1330241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形变的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  <m:r>
                          <m:rPr>
                            <m:sty m:val="p"/>
                          </m:r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p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是束缚的，球形的不束缚。</a:t>
                </a: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对于扁椭的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  <m:r>
                          <m:rPr>
                            <m:sty m:val="p"/>
                          </m:r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p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≈ 3 fm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处，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0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平面的势阱比球形情况下深约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MeV</a:t>
                </a:r>
                <a:r>
                  <a:rPr lang="zh-CN" altLang="en-US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扁椭的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1p [101]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波函数主要分布在此处，导致</a:t>
                </a:r>
                <a:r>
                  <a:rPr lang="el-GR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baseline="30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超子获得</a:t>
                </a:r>
                <a:r>
                  <a:rPr lang="en-US" altLang="zh-CN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左右的能量。</a:t>
                </a:r>
                <a:r>
                  <a:rPr lang="en-US" altLang="zh-CN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endParaRPr lang="en-US" altLang="zh-CN" sz="18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81FCA55E-1759-44E5-A765-B89B138EB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05" y="5075687"/>
                <a:ext cx="7587090" cy="1330241"/>
              </a:xfrm>
              <a:prstGeom prst="rect">
                <a:avLst/>
              </a:prstGeom>
              <a:blipFill>
                <a:blip r:embed="rId3"/>
                <a:stretch>
                  <a:fillRect l="-160" t="-2679" r="-400" b="-34821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A5C5A9CE-B913-FE99-A1FA-54D93069D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" y="126973"/>
                <a:ext cx="5926324" cy="8855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4000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40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400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4000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40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4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sPre>
                  </m:oMath>
                </a14:m>
                <a:r>
                  <a:rPr lang="zh-CN" altLang="en-US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超子分离能</a:t>
                </a:r>
                <a:r>
                  <a:rPr lang="en-US" altLang="zh-CN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l-GR" altLang="zh-CN" sz="4000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endParaRPr lang="zh-CN" altLang="en-US" sz="40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标题 1">
                <a:extLst>
                  <a:ext uri="{FF2B5EF4-FFF2-40B4-BE49-F238E27FC236}">
                    <a16:creationId xmlns:a16="http://schemas.microsoft.com/office/drawing/2014/main" id="{A5C5A9CE-B913-FE99-A1FA-54D93069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" y="126973"/>
                <a:ext cx="5926324" cy="885505"/>
              </a:xfrm>
              <a:prstGeom prst="rect">
                <a:avLst/>
              </a:prstGeom>
              <a:blipFill>
                <a:blip r:embed="rId4"/>
                <a:stretch>
                  <a:fillRect t="-8276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0BF5D97-8E40-0BCC-1CEB-CB90AB8F507C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35F1F6-01F3-2DF6-417D-2D17578D2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661" y="109430"/>
            <a:ext cx="4203901" cy="5724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85A63-FD34-4034-B90A-662F87B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54F27-3712-4948-D8B7-A0E57CD79C05}"/>
              </a:ext>
            </a:extLst>
          </p:cNvPr>
          <p:cNvSpPr txBox="1"/>
          <p:nvPr/>
        </p:nvSpPr>
        <p:spPr>
          <a:xfrm>
            <a:off x="8139678" y="5751491"/>
            <a:ext cx="3549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Guo, Xian-Rong Zhou, and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J. Schulze, Phys. Rev. C, 104,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L061307 (2021).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550D72-87B6-4AA6-AC0B-6EEBD892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3" y="1121592"/>
            <a:ext cx="4981575" cy="5181600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9D42760A-AB0C-44BC-8DE3-5B3B46C5BF3C}"/>
              </a:ext>
            </a:extLst>
          </p:cNvPr>
          <p:cNvSpPr txBox="1"/>
          <p:nvPr/>
        </p:nvSpPr>
        <p:spPr>
          <a:xfrm>
            <a:off x="657568" y="6362581"/>
            <a:ext cx="914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Guo, Xian-Rong Zhou, and H. J. Schulze, Phys. Rev. C, 104, L061307 (2021).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C170BF1E-4B0B-D4F0-5E44-1DA23BA294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03" y="93922"/>
                <a:ext cx="5368926" cy="8855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40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40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4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40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sPre>
                  </m:oMath>
                </a14:m>
                <a:r>
                  <a:rPr lang="zh-CN" altLang="en-US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l-GR" altLang="zh-CN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平均场</a:t>
                </a:r>
                <a:r>
                  <a:rPr lang="en-US" altLang="zh-CN" sz="4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l-GR" altLang="zh-CN" sz="4000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endParaRPr lang="zh-CN" altLang="en-US" sz="40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C170BF1E-4B0B-D4F0-5E44-1DA23BA2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" y="93922"/>
                <a:ext cx="5368926" cy="885505"/>
              </a:xfrm>
              <a:prstGeom prst="rect">
                <a:avLst/>
              </a:prstGeom>
              <a:blipFill>
                <a:blip r:embed="rId3"/>
                <a:stretch>
                  <a:fillRect t="-7534" b="-17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B4F706-1D3A-C4BE-12FC-2FB32D55CDF2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E26E280-627B-40E2-2B08-BC07AAF75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E216C26-3C22-590A-4E1A-DE483058F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029" y="1204071"/>
                <a:ext cx="6226808" cy="4998905"/>
              </a:xfrm>
              <a:prstGeom prst="rect">
                <a:avLst/>
              </a:prstGeom>
              <a:ln w="38100">
                <a:noFill/>
              </a:ln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E885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实验结果表明，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aseline="-25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=14 MeV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的准粒子峰位于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MeV</a:t>
                </a:r>
                <a:r>
                  <a:rPr lang="zh-CN" altLang="en-US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endParaRPr lang="en-US" altLang="zh-CN" sz="2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SHF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模型中超子平均场的势阱深度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14-18 MeV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范围内，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l-GR" altLang="zh-CN" sz="2400" baseline="-25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≈ 15 MeV</a:t>
                </a:r>
                <a:r>
                  <a:rPr lang="zh-CN" altLang="en-US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E885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实验结果符合较好。</a:t>
                </a:r>
                <a:endParaRPr lang="en-US" altLang="zh-CN" sz="2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endParaRPr lang="en-US" altLang="zh-CN" sz="24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400" i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20–30 MeV fm</a:t>
                </a:r>
                <a:r>
                  <a:rPr lang="en-US" altLang="zh-CN" sz="2400" baseline="30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时，超子平均场的形状接近于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WS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势</a:t>
                </a:r>
                <a:r>
                  <a:rPr lang="zh-CN" altLang="en-US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而</a:t>
                </a:r>
                <a:r>
                  <a:rPr lang="en-US" altLang="zh-CN" sz="2400" i="1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时的平均场在核芯区域是平的并且不单调的。</a:t>
                </a: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综上，当前工作得到了目前最优的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ΞN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相互作用参数。</a:t>
                </a: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E216C26-3C22-590A-4E1A-DE483058F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029" y="1204071"/>
                <a:ext cx="6226808" cy="4998905"/>
              </a:xfrm>
              <a:prstGeom prst="rect">
                <a:avLst/>
              </a:prstGeom>
              <a:blipFill>
                <a:blip r:embed="rId5"/>
                <a:stretch>
                  <a:fillRect l="-490" t="-1098" r="-1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102DD9-4E10-4993-AADB-28B06290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78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107" y="79168"/>
            <a:ext cx="1400991" cy="88550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5" y="1368455"/>
            <a:ext cx="10071312" cy="47549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引言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扩展的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Skyrme-Hartree-Fock (SHF)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研究结果</a:t>
            </a: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pt-BR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67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总结与展望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F608B83-F843-C898-CFC8-1935E556FC5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34DA49F-902E-7B58-E998-34E7B971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D5624C-79E4-8956-92C6-B6C4DD7AEBDB}"/>
              </a:ext>
            </a:extLst>
          </p:cNvPr>
          <p:cNvSpPr txBox="1">
            <a:spLocks/>
          </p:cNvSpPr>
          <p:nvPr/>
        </p:nvSpPr>
        <p:spPr>
          <a:xfrm>
            <a:off x="2683735" y="2894625"/>
            <a:ext cx="5921523" cy="231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67000"/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形变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超核的基态性质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</a:t>
            </a:r>
          </a:p>
          <a:p>
            <a:pPr marL="0" indent="0">
              <a:lnSpc>
                <a:spcPct val="150000"/>
              </a:lnSpc>
              <a:buSzPct val="67000"/>
              <a:buNone/>
            </a:pPr>
            <a:endParaRPr lang="en-US" altLang="zh-CN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SzPct val="67000"/>
              <a:buNone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Skyrme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型的</a:t>
            </a:r>
            <a:r>
              <a:rPr lang="el-GR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相互作用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D8568B8-C2DB-FEF1-323B-5213D70B123D}"/>
              </a:ext>
            </a:extLst>
          </p:cNvPr>
          <p:cNvSpPr/>
          <p:nvPr/>
        </p:nvSpPr>
        <p:spPr>
          <a:xfrm>
            <a:off x="2419330" y="3324686"/>
            <a:ext cx="264405" cy="1486217"/>
          </a:xfrm>
          <a:prstGeom prst="lef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DFAEFEE-9B73-46DE-ADA4-20E1FFD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9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9764A9-B5E9-4194-B0F6-A7C521F7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337" y="1157897"/>
                <a:ext cx="11633812" cy="548133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800" b="1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总结：</a:t>
                </a:r>
                <a:endParaRPr lang="en-US" altLang="zh-CN" sz="2400" b="1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形变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超核的基态性质</a:t>
                </a: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将形变的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SHF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模型扩展到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超核，结合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SLX0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SLX2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SLX3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三种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ΞN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相互作用研究了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超核的核芯半径、形变和密度分布等特征。</a:t>
                </a:r>
                <a:endParaRPr lang="en-US" altLang="zh-CN" sz="2400" noProof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SLX0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SLX2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相互作用下，超子的加入使核芯半径减小，中心核子密度增加，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SLX3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相互作用相反。超核的结构特征依赖于</a:t>
                </a:r>
                <a:r>
                  <a:rPr lang="el-GR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相互作用。此外，原子核的形变对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的超子分离能有影响。</a:t>
                </a:r>
                <a:endParaRPr lang="en-US" altLang="zh-CN" sz="2400" noProof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对于超核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  <m:r>
                          <m:rPr>
                            <m:sty m:val="p"/>
                          </m:rPr>
                          <a:rPr lang="en-US" altLang="zh-CN" sz="2400" b="0" i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p</m:t>
                        </m:r>
                      </m:sub>
                      <m:sup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(g. s.)+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p>
                        <m:r>
                          <a:rPr lang="en-US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400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(1p)]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SLX3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相互作用下，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超子分离能为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0.7MeV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，与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KEK-E176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(0.82±0.17MeV)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符合较好。</a:t>
                </a:r>
                <a:endParaRPr lang="en-US" altLang="zh-CN" sz="2400" noProof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9764A9-B5E9-4194-B0F6-A7C521F7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337" y="1157897"/>
                <a:ext cx="11633812" cy="5481333"/>
              </a:xfrm>
              <a:prstGeom prst="rect">
                <a:avLst/>
              </a:prstGeom>
              <a:blipFill>
                <a:blip r:embed="rId2"/>
                <a:stretch>
                  <a:fillRect l="-1048" r="-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B77EF1-4DD1-5AB6-D735-B2CD1F043847}"/>
              </a:ext>
            </a:extLst>
          </p:cNvPr>
          <p:cNvCxnSpPr>
            <a:cxnSpLocks/>
          </p:cNvCxnSpPr>
          <p:nvPr/>
        </p:nvCxnSpPr>
        <p:spPr>
          <a:xfrm>
            <a:off x="0" y="961410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3006662-EF4F-9761-A1E1-D56F46CD564F}"/>
              </a:ext>
            </a:extLst>
          </p:cNvPr>
          <p:cNvSpPr txBox="1">
            <a:spLocks/>
          </p:cNvSpPr>
          <p:nvPr/>
        </p:nvSpPr>
        <p:spPr>
          <a:xfrm>
            <a:off x="121920" y="-630"/>
            <a:ext cx="3150090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总结与展望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303132-AF32-B872-9D22-6E3F3285E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261933-733C-4700-8027-314E7CCA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8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9764A9-B5E9-4194-B0F6-A7C521F7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337" y="1157898"/>
                <a:ext cx="11633812" cy="505561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400" noProof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Skyrme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型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ΞN</a:t>
                </a:r>
                <a:r>
                  <a:rPr lang="zh-CN" altLang="en-US" sz="24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相互作用</a:t>
                </a:r>
                <a:endParaRPr lang="en-US" altLang="zh-CN" sz="24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SHF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模型及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Skyrme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  <a:r>
                  <a:rPr lang="el-GR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相互作用，分析了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态</a:t>
                </a:r>
                <a:r>
                  <a:rPr lang="el-GR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超子分离能的实验数据，优化了</a:t>
                </a:r>
                <a:r>
                  <a:rPr lang="el-GR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相互作用。新的</a:t>
                </a:r>
                <a:r>
                  <a:rPr lang="el-GR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相互作用能够再现与目前已知的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Be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超核相关的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KISO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IBUKI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KINKA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BNL-E885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BNL-E906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KEK-E224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KEK-E176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实验数据。指出了形变对再现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超核的超子分离能的重要作用。</a:t>
                </a:r>
                <a:endParaRPr lang="en-US" altLang="zh-CN" sz="2200" noProof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800" noProof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展望：</a:t>
                </a:r>
                <a:endParaRPr lang="en-US" altLang="zh-CN" sz="2800" noProof="1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有大量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KEK-E373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J-PARC-E07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实验中得到的核乳胶事件还有待分析。未来更多实验信息的报道将有助于更好地约束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SHF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模型中的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ΞN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相互作用参数。还可以通过包括超越平均场处理，以及由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ΞN-ΛΛ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衰变而产生的虚部效应，进一步改善对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noProof="1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超核的认识。</a:t>
                </a:r>
                <a:endParaRPr lang="en-US" altLang="zh-CN" sz="2400" noProof="1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9764A9-B5E9-4194-B0F6-A7C521F7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337" y="1157898"/>
                <a:ext cx="11633812" cy="5055618"/>
              </a:xfrm>
              <a:prstGeom prst="rect">
                <a:avLst/>
              </a:prstGeom>
              <a:blipFill>
                <a:blip r:embed="rId2"/>
                <a:stretch>
                  <a:fillRect l="-1048" r="-3405" b="-4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B77EF1-4DD1-5AB6-D735-B2CD1F043847}"/>
              </a:ext>
            </a:extLst>
          </p:cNvPr>
          <p:cNvCxnSpPr>
            <a:cxnSpLocks/>
          </p:cNvCxnSpPr>
          <p:nvPr/>
        </p:nvCxnSpPr>
        <p:spPr>
          <a:xfrm>
            <a:off x="0" y="961410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3006662-EF4F-9761-A1E1-D56F46CD564F}"/>
              </a:ext>
            </a:extLst>
          </p:cNvPr>
          <p:cNvSpPr txBox="1">
            <a:spLocks/>
          </p:cNvSpPr>
          <p:nvPr/>
        </p:nvSpPr>
        <p:spPr>
          <a:xfrm>
            <a:off x="121920" y="-630"/>
            <a:ext cx="3150090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总结与展望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303132-AF32-B872-9D22-6E3F3285E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261933-733C-4700-8027-314E7CCA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40" y="59611"/>
            <a:ext cx="2316087" cy="88550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</a:t>
            </a:r>
          </a:p>
        </p:txBody>
      </p:sp>
      <p:pic>
        <p:nvPicPr>
          <p:cNvPr id="6" name="内容占位符 5" descr="~@DG88UI~H`7XV`81N6]$F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t="4456" r="2445"/>
          <a:stretch/>
        </p:blipFill>
        <p:spPr bwMode="auto">
          <a:xfrm>
            <a:off x="5140821" y="1544554"/>
            <a:ext cx="6387352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5014553" y="6439183"/>
            <a:ext cx="7055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Tamura, Prog. Theor. Exp. Phys. 1, 02B012 (2012)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983969-B89C-B765-8C9D-2752ADF4999D}"/>
              </a:ext>
            </a:extLst>
          </p:cNvPr>
          <p:cNvGrpSpPr/>
          <p:nvPr/>
        </p:nvGrpSpPr>
        <p:grpSpPr>
          <a:xfrm>
            <a:off x="485969" y="1455368"/>
            <a:ext cx="3845175" cy="4395782"/>
            <a:chOff x="345851" y="2214995"/>
            <a:chExt cx="3845175" cy="43957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51" y="2214995"/>
              <a:ext cx="3057525" cy="12858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589036" y="4167157"/>
              <a:ext cx="885825" cy="4476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613" y="4834754"/>
              <a:ext cx="1457325" cy="12477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0907" y="34926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核子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26185" y="3472133"/>
              <a:ext cx="156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超子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97155" y="6149112"/>
              <a:ext cx="1127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超核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80A054-482D-E72E-20BC-C91839414D1E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5501CD7-D64C-E254-A899-12D1B68F8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429A15C-D1AE-45FF-B317-7DEAD33A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B10067-3CDE-9A5C-CA9A-A02E19A27138}"/>
              </a:ext>
            </a:extLst>
          </p:cNvPr>
          <p:cNvSpPr txBox="1"/>
          <p:nvPr/>
        </p:nvSpPr>
        <p:spPr>
          <a:xfrm>
            <a:off x="3933013" y="2269474"/>
            <a:ext cx="436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13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22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4E3BE4A-84C1-7C25-5321-2E271410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39" y="59611"/>
            <a:ext cx="7572775" cy="88550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国际超核大实验装置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534840-A115-AE2A-4084-E018506E42C1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8304CDC-A622-3B24-F2D7-E2E73B9E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3FF6F-CEC5-DBE3-9CFD-3EFF7D38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7" y="1143831"/>
            <a:ext cx="9639919" cy="559907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FA2B96-D9DC-923B-E20A-EC9A74DE3685}"/>
              </a:ext>
            </a:extLst>
          </p:cNvPr>
          <p:cNvCxnSpPr>
            <a:cxnSpLocks/>
          </p:cNvCxnSpPr>
          <p:nvPr/>
        </p:nvCxnSpPr>
        <p:spPr>
          <a:xfrm flipH="1">
            <a:off x="8525760" y="2609636"/>
            <a:ext cx="1316883" cy="757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13F84A8-FF71-DA7A-E0F8-08083AEFA6D2}"/>
              </a:ext>
            </a:extLst>
          </p:cNvPr>
          <p:cNvSpPr/>
          <p:nvPr/>
        </p:nvSpPr>
        <p:spPr>
          <a:xfrm>
            <a:off x="9842643" y="1166173"/>
            <a:ext cx="2227437" cy="4294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十二五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国家重大科技基础设施建设项目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HIAF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（强流重离子加速器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2018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年启动建设）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SzPct val="6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认识原子核内有效相互作用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SzPct val="60000"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研究高能量密度物质性质。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60000"/>
            </a:pP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SzPct val="60000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位置：广东，惠州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AB935E-A941-4878-AF6A-C55744C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345750-A777-68E8-DE55-D828E216AA5F}"/>
              </a:ext>
            </a:extLst>
          </p:cNvPr>
          <p:cNvSpPr/>
          <p:nvPr/>
        </p:nvSpPr>
        <p:spPr>
          <a:xfrm>
            <a:off x="9873969" y="5482982"/>
            <a:ext cx="2227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J. Pochodzalla. Acta Phys. Pol. B 42, 833 (2011).</a:t>
            </a:r>
          </a:p>
        </p:txBody>
      </p:sp>
    </p:spTree>
    <p:extLst>
      <p:ext uri="{BB962C8B-B14F-4D97-AF65-F5344CB8AC3E}">
        <p14:creationId xmlns:p14="http://schemas.microsoft.com/office/powerpoint/2010/main" val="5847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940" y="59611"/>
            <a:ext cx="4276645" cy="885505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超核的研究意义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380A054-482D-E72E-20BC-C91839414D1E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C5501CD7-D64C-E254-A899-12D1B68F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FA1977-89D8-CBED-F28D-B692CD8A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3" y="4442509"/>
            <a:ext cx="11067233" cy="21660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D26DD34-954D-C72B-BC1D-D7C89772A006}"/>
              </a:ext>
            </a:extLst>
          </p:cNvPr>
          <p:cNvSpPr txBox="1"/>
          <p:nvPr/>
        </p:nvSpPr>
        <p:spPr>
          <a:xfrm>
            <a:off x="320012" y="1389750"/>
            <a:ext cx="109035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超子可以作为探针探索原子核内部信息，使人们认识到高能量密度物质相关的物理现象，对核物理、粒子物理、天体物理具有重要的意义。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超核基态性质的研究可以为实验提供理论参考信息；检验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相互作用，提升理论模型对超核性质的描述和预言能力。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98D67-5F4A-4685-8867-9A9E2EE8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8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EF4CA1-E120-D1D4-72E5-E60246B7B5FD}"/>
              </a:ext>
            </a:extLst>
          </p:cNvPr>
          <p:cNvSpPr txBox="1">
            <a:spLocks/>
          </p:cNvSpPr>
          <p:nvPr/>
        </p:nvSpPr>
        <p:spPr>
          <a:xfrm>
            <a:off x="66102" y="126973"/>
            <a:ext cx="4032173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超核早期实验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F0241DC-6325-E5E6-8977-884D67B6F6A2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027EC8B3-420A-C825-3698-2164DB1FA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A0775B-38D3-FC87-05CF-367527E49D9C}"/>
                  </a:ext>
                </a:extLst>
              </p:cNvPr>
              <p:cNvSpPr txBox="1"/>
              <p:nvPr/>
            </p:nvSpPr>
            <p:spPr>
              <a:xfrm>
                <a:off x="244056" y="1355073"/>
                <a:ext cx="11424491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SzPct val="70000"/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介子束与核乳胶实验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[1-4]  </a:t>
                </a:r>
              </a:p>
              <a:p>
                <a:pPr>
                  <a:buSzPct val="70000"/>
                </a:pPr>
                <a:r>
                  <a:rPr lang="en-US" altLang="zh-CN" sz="2800" noProof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 noProof="1" smtClean="0">
                            <a:latin typeface="Cambria Math" panose="02040503050406030204" pitchFamily="18" charset="0"/>
                            <a:cs typeface="+mn-ea"/>
                          </a:rPr>
                          <m:t>C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2</m:t>
                        </m:r>
                        <m:r>
                          <a:rPr lang="en-US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8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Al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29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Mg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30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Mg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 noProof="1" smtClean="0">
                            <a:latin typeface="Cambria Math" panose="02040503050406030204" pitchFamily="18" charset="0"/>
                            <a:cs typeface="+mn-ea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i="1" noProof="1" smtClean="0">
                            <a:latin typeface="Cambria Math" panose="02040503050406030204" pitchFamily="18" charset="0"/>
                            <a:cs typeface="+mn-ea"/>
                          </a:rPr>
                          <m:t>C</m:t>
                        </m:r>
                      </m:e>
                    </m:sPre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  <a:buSzPct val="70000"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实验的精确度不够高，只能获得较为粗糙的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ΞN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相互作用的信息。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SzPct val="70000"/>
                  <a:buFont typeface="Wingdings" panose="05000000000000000000" pitchFamily="2" charset="2"/>
                  <a:buChar char="p"/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spcAft>
                    <a:spcPts val="1800"/>
                  </a:spcAft>
                  <a:buSzPct val="70000"/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X(K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反应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[6]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SzPct val="70000"/>
                </a:pPr>
                <a:r>
                  <a:rPr lang="en-US" altLang="zh-CN" sz="2800" noProof="1">
                    <a:solidFill>
                      <a:schemeClr val="tx1"/>
                    </a:solidFill>
                    <a:ea typeface="华文新魏" panose="02010800040101010101" pitchFamily="2" charset="-122"/>
                    <a:cs typeface="+mn-ea"/>
                  </a:rPr>
                  <a:t>  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  <m:r>
                          <a:rPr lang="en-US" altLang="zh-CN" sz="2400" b="0" i="0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Be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9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b="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sPre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8A0775B-38D3-FC87-05CF-367527E4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6" y="1355073"/>
                <a:ext cx="11424491" cy="3293209"/>
              </a:xfrm>
              <a:prstGeom prst="rect">
                <a:avLst/>
              </a:prstGeom>
              <a:blipFill>
                <a:blip r:embed="rId5"/>
                <a:stretch>
                  <a:fillRect l="-427" t="-2403" b="-1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7FE6E53-9824-A72E-62AA-544C2AE0254C}"/>
              </a:ext>
            </a:extLst>
          </p:cNvPr>
          <p:cNvSpPr txBox="1"/>
          <p:nvPr/>
        </p:nvSpPr>
        <p:spPr>
          <a:xfrm>
            <a:off x="56766" y="4780366"/>
            <a:ext cx="6454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D. H. Wilkinson et al, Phys. Rev. Lett. 3, 397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(1959).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Bechdolff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Phys. Lett. B 26, 174 (1968).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S. Mondal et al, Nuovo Cim. A 54, 333 (1979).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Phys. Rev. Lett. 80, 1605 (1998).</a:t>
            </a:r>
          </a:p>
          <a:p>
            <a:r>
              <a:rPr lang="da-DK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C. B. Dover et al. Ann. Phys. (N.Y.) 146, 309 (1983).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P.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Khaustov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Phys. Rev. C 61, 054603 (2000).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76168A-E285-D35A-64FC-4ADAAAA61526}"/>
              </a:ext>
            </a:extLst>
          </p:cNvPr>
          <p:cNvGrpSpPr/>
          <p:nvPr/>
        </p:nvGrpSpPr>
        <p:grpSpPr>
          <a:xfrm>
            <a:off x="6044424" y="3184474"/>
            <a:ext cx="5992727" cy="3708000"/>
            <a:chOff x="6000356" y="3184474"/>
            <a:chExt cx="5992727" cy="3708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C22D762-6C37-CE20-3865-DF3733967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0356" y="3184474"/>
              <a:ext cx="5992727" cy="3708000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6059721" y="4747435"/>
              <a:ext cx="360218" cy="4701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B7224CF-7A0F-5C0A-1C4F-26440344E4AB}"/>
                </a:ext>
              </a:extLst>
            </p:cNvPr>
            <p:cNvSpPr/>
            <p:nvPr/>
          </p:nvSpPr>
          <p:spPr>
            <a:xfrm>
              <a:off x="11522263" y="3401541"/>
              <a:ext cx="360218" cy="4701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F126F0F-3836-DEF5-F4CD-102DFE1F7A67}"/>
                </a:ext>
              </a:extLst>
            </p:cNvPr>
            <p:cNvSpPr/>
            <p:nvPr/>
          </p:nvSpPr>
          <p:spPr>
            <a:xfrm>
              <a:off x="7036553" y="5922573"/>
              <a:ext cx="360218" cy="47019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7C29993-F977-56F0-ED21-DD88939AB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18718"/>
              </p:ext>
            </p:extLst>
          </p:nvPr>
        </p:nvGraphicFramePr>
        <p:xfrm>
          <a:off x="6612699" y="3272416"/>
          <a:ext cx="33702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Formula" r:id="rId7" imgW="9239250" imgH="1181100" progId="Equation.Ribbit">
                  <p:embed/>
                </p:oleObj>
              </mc:Choice>
              <mc:Fallback>
                <p:oleObj name="Formula" r:id="rId7" imgW="9239250" imgH="1181100" progId="Equation.Ribbit">
                  <p:embed/>
                  <p:pic>
                    <p:nvPicPr>
                      <p:cNvPr id="9" name="对象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2699" y="3272416"/>
                        <a:ext cx="3370219" cy="43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509C9C4-D212-F73E-65DA-84F7A115FB87}"/>
              </a:ext>
            </a:extLst>
          </p:cNvPr>
          <p:cNvSpPr txBox="1"/>
          <p:nvPr/>
        </p:nvSpPr>
        <p:spPr>
          <a:xfrm>
            <a:off x="7308635" y="1399663"/>
            <a:ext cx="449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/>
              <a:t>势阱深度：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21-24 MeV [5]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C4B5B94-46B6-FD26-3834-695D1CF0D15D}"/>
              </a:ext>
            </a:extLst>
          </p:cNvPr>
          <p:cNvCxnSpPr>
            <a:cxnSpLocks/>
          </p:cNvCxnSpPr>
          <p:nvPr/>
        </p:nvCxnSpPr>
        <p:spPr>
          <a:xfrm>
            <a:off x="5266061" y="1630496"/>
            <a:ext cx="19874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7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4D57878-9601-47A3-B204-298269F6A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775" y="1306740"/>
                <a:ext cx="2242039" cy="6661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ct val="70000"/>
                  <a:buNone/>
                  <a:defRPr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2400" b="1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𝚵</m:t>
                        </m:r>
                      </m:sub>
                      <m:sup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  <m:e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sPre>
                  </m:oMath>
                </a14:m>
                <a:r>
                  <a:rPr lang="en-US" altLang="zh-CN" sz="2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1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  <m:e>
                        <m:r>
                          <a:rPr lang="en-US" altLang="zh-CN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sPre>
                  </m:oMath>
                </a14:m>
                <a:r>
                  <a:rPr lang="en-US" altLang="zh-CN" sz="2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b="1" i="1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400" b="1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𝚵</m:t>
                        </m:r>
                      </m:e>
                      <m:sup>
                        <m:r>
                          <a:rPr lang="en-US" altLang="zh-CN" sz="2400" b="1" i="0" noProof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400" b="1" noProof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4D57878-9601-47A3-B204-298269F6A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775" y="1306740"/>
                <a:ext cx="2242039" cy="66611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80F4E30-B216-B373-DBF1-B7F53755AB70}"/>
              </a:ext>
            </a:extLst>
          </p:cNvPr>
          <p:cNvSpPr txBox="1">
            <a:spLocks/>
          </p:cNvSpPr>
          <p:nvPr/>
        </p:nvSpPr>
        <p:spPr>
          <a:xfrm>
            <a:off x="66102" y="126973"/>
            <a:ext cx="4810698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Ξ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超核近期实验进展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27A2520-7873-7232-1E40-A7FC848E36D9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E75525F-B2A7-EB4B-2DBA-6BFDE775E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23245456-29CE-BEAD-49B3-1E994613E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908" y="1173802"/>
                <a:ext cx="9000000" cy="900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KEK E176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团队测得的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0.82±0.17 MeV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0.82±0.14 MeV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，可解释</a:t>
                </a:r>
                <a14:m>
                  <m:oMath xmlns:m="http://schemas.openxmlformats.org/officeDocument/2006/math">
                    <m:r>
                      <a:rPr lang="zh-CN" altLang="en-US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为</m:t>
                    </m:r>
                    <m:sSup>
                      <m:sSupPr>
                        <m:ctrlPr>
                          <a:rPr lang="el-GR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p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1p 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态。</a:t>
                </a:r>
                <a:r>
                  <a:rPr lang="it-IT" altLang="zh-CN" sz="18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[S. Aoki et al., Nucl. Phys. A 828, 191 (2009).]</a:t>
                </a:r>
                <a:endParaRPr lang="en-US" altLang="zh-CN" sz="1800" noProof="1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23245456-29CE-BEAD-49B3-1E99461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08" y="1173802"/>
                <a:ext cx="9000000" cy="900000"/>
              </a:xfrm>
              <a:prstGeom prst="rect">
                <a:avLst/>
              </a:prstGeom>
              <a:blipFill>
                <a:blip r:embed="rId4"/>
                <a:stretch>
                  <a:fillRect l="-136" b="-19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8FC39078-4493-D990-952B-4EDD6FE993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775" y="2497268"/>
                <a:ext cx="2242039" cy="6661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None/>
                  <a:defRPr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𝚵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𝐁𝐞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𝚵</m:t>
                        </m:r>
                      </m:e>
                      <m:sup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8FC39078-4493-D990-952B-4EDD6FE9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5" y="2497268"/>
                <a:ext cx="2242039" cy="666114"/>
              </a:xfrm>
              <a:prstGeom prst="rect">
                <a:avLst/>
              </a:prstGeom>
              <a:blipFill>
                <a:blip r:embed="rId5"/>
                <a:stretch>
                  <a:fillRect r="-2446"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2A144823-3183-BE76-32D8-5A18D2B5C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775" y="3839448"/>
                <a:ext cx="2242039" cy="6661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None/>
                  <a:defRPr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2400" b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𝚵</m:t>
                        </m:r>
                      </m:sub>
                      <m:sup>
                        <m: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𝟗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𝐇𝐞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𝟖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𝐋𝐢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400" b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𝚵</m:t>
                        </m:r>
                      </m:e>
                      <m:sup>
                        <m:r>
                          <a:rPr lang="en-US" altLang="zh-CN" sz="2400" b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2A144823-3183-BE76-32D8-5A18D2B5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5" y="3839448"/>
                <a:ext cx="2242039" cy="666114"/>
              </a:xfrm>
              <a:prstGeom prst="rect">
                <a:avLst/>
              </a:prstGeom>
              <a:blipFill>
                <a:blip r:embed="rId6"/>
                <a:stretch>
                  <a:fillRect b="-11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79D8D125-A15A-17EA-1C11-C9FF867FB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775" y="4744358"/>
                <a:ext cx="2651037" cy="7096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None/>
                  <a:defRPr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𝚵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𝚵</m:t>
                        </m:r>
                      </m:e>
                      <m:sup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𝟏𝐩</m:t>
                    </m:r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79D8D125-A15A-17EA-1C11-C9FF867F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5" y="4744358"/>
                <a:ext cx="2651037" cy="709649"/>
              </a:xfrm>
              <a:prstGeom prst="rect">
                <a:avLst/>
              </a:prstGeom>
              <a:blipFill>
                <a:blip r:embed="rId7"/>
                <a:stretch>
                  <a:fillRect r="-298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7">
            <a:extLst>
              <a:ext uri="{FF2B5EF4-FFF2-40B4-BE49-F238E27FC236}">
                <a16:creationId xmlns:a16="http://schemas.microsoft.com/office/drawing/2014/main" id="{637C824F-38C0-8EC9-BDE4-10FD280C4820}"/>
              </a:ext>
            </a:extLst>
          </p:cNvPr>
          <p:cNvSpPr/>
          <p:nvPr/>
        </p:nvSpPr>
        <p:spPr>
          <a:xfrm>
            <a:off x="178460" y="4820590"/>
            <a:ext cx="2651036" cy="6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6BE475B8-A224-0075-19DC-C2D0AA81F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775" y="5886364"/>
                <a:ext cx="2651037" cy="7096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None/>
                  <a:defRPr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𝚵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 </m:t>
                        </m:r>
                      </m:sub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sPre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b="1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𝚵</m:t>
                        </m:r>
                      </m:e>
                      <m:sup>
                        <m:r>
                          <a:rPr lang="en-US" altLang="zh-CN" sz="2400" b="1" i="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𝟏𝐬</m:t>
                    </m:r>
                    <m:r>
                      <a:rPr lang="en-US" altLang="zh-CN" sz="2400" b="1" i="0" noProof="1" smtClean="0">
                        <a:latin typeface="Cambria Math" panose="020405030504060302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6BE475B8-A224-0075-19DC-C2D0AA81F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5" y="5886364"/>
                <a:ext cx="2651037" cy="709649"/>
              </a:xfrm>
              <a:prstGeom prst="rect">
                <a:avLst/>
              </a:prstGeom>
              <a:blipFill>
                <a:blip r:embed="rId8"/>
                <a:stretch>
                  <a:fillRect r="-1379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7">
            <a:extLst>
              <a:ext uri="{FF2B5EF4-FFF2-40B4-BE49-F238E27FC236}">
                <a16:creationId xmlns:a16="http://schemas.microsoft.com/office/drawing/2014/main" id="{DA12ADFD-EEB7-DC42-744F-83C6FCF1CBBD}"/>
              </a:ext>
            </a:extLst>
          </p:cNvPr>
          <p:cNvSpPr/>
          <p:nvPr/>
        </p:nvSpPr>
        <p:spPr>
          <a:xfrm>
            <a:off x="178460" y="5929105"/>
            <a:ext cx="2651036" cy="6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C26EBA7B-A535-2D60-C6BF-B2A3AB3C25BB}"/>
              </a:ext>
            </a:extLst>
          </p:cNvPr>
          <p:cNvSpPr/>
          <p:nvPr/>
        </p:nvSpPr>
        <p:spPr>
          <a:xfrm>
            <a:off x="178460" y="3887984"/>
            <a:ext cx="2651036" cy="6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D4E98F29-5106-D891-87EA-42598F42B593}"/>
              </a:ext>
            </a:extLst>
          </p:cNvPr>
          <p:cNvSpPr/>
          <p:nvPr/>
        </p:nvSpPr>
        <p:spPr>
          <a:xfrm>
            <a:off x="178460" y="2533039"/>
            <a:ext cx="2651036" cy="6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677DA22-3DF1-CBDE-D44A-D20E0E13F5F7}"/>
              </a:ext>
            </a:extLst>
          </p:cNvPr>
          <p:cNvSpPr/>
          <p:nvPr/>
        </p:nvSpPr>
        <p:spPr>
          <a:xfrm>
            <a:off x="178460" y="1319097"/>
            <a:ext cx="2651036" cy="66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389F806A-E48C-36C9-008B-61F5B76BAC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907" y="2345946"/>
                <a:ext cx="9000000" cy="12734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BNL-E885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实验通过假设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𝑊𝑆</m:t>
                        </m:r>
                      </m:sub>
                    </m:sSub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+mn-ea"/>
                      </a:rPr>
                      <m:t> </m:t>
                    </m:r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=14 MeV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解释，</a:t>
                </a: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J-PARC-E05 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实验报道了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≈6.3MeV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[P. Khaustov et al., Phys. Rev. C 61,054603 (2000); </a:t>
                </a:r>
                <a:r>
                  <a:rPr lang="nb-NO" altLang="zh-CN" sz="18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T. Nagae et al., AIP Conf. Proc. 2130, 020015 (2019).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389F806A-E48C-36C9-008B-61F5B76B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07" y="2345946"/>
                <a:ext cx="9000000" cy="1273413"/>
              </a:xfrm>
              <a:prstGeom prst="rect">
                <a:avLst/>
              </a:prstGeom>
              <a:blipFill>
                <a:blip r:embed="rId9"/>
                <a:stretch>
                  <a:fillRect l="-136" b="-15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BEBE7A1-DE2C-070D-4880-2988B775C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907" y="3800996"/>
                <a:ext cx="9000000" cy="9000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BNL-E906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实验通过假设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𝑊𝑆</m:t>
                        </m:r>
                      </m:sub>
                    </m:sSub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  <a:cs typeface="+mn-ea"/>
                      </a:rPr>
                      <m:t> </m:t>
                    </m:r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=17±6 MeV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解释。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nb-NO" altLang="zh-CN" sz="18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T. Tamagawa et al., Nucl. Phys. A691, 234c (2001); 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0" name="内容占位符 2">
                <a:extLst>
                  <a:ext uri="{FF2B5EF4-FFF2-40B4-BE49-F238E27FC236}">
                    <a16:creationId xmlns:a16="http://schemas.microsoft.com/office/drawing/2014/main" id="{3BEBE7A1-DE2C-070D-4880-2988B775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07" y="3800996"/>
                <a:ext cx="9000000" cy="900000"/>
              </a:xfrm>
              <a:prstGeom prst="rect">
                <a:avLst/>
              </a:prstGeom>
              <a:blipFill>
                <a:blip r:embed="rId10"/>
                <a:stretch>
                  <a:fillRect l="-136" b="-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65CEBDE-483E-05E5-B51C-D05473C98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907" y="4659129"/>
                <a:ext cx="9000000" cy="1061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综合分析</a:t>
                </a: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KISO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IBUKI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实验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1p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态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p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分离能</a:t>
                </a: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1.13±0.14 MeV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8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S. Aoki et al., Phys. Lett. B 355, 45 (1995); Nucl. Phys. A 828, 191 (2009).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 </a:t>
                </a:r>
              </a:p>
            </p:txBody>
          </p:sp>
        </mc:Choice>
        <mc:Fallback xmlns="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65CEBDE-483E-05E5-B51C-D05473C9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07" y="4659129"/>
                <a:ext cx="9000000" cy="1061980"/>
              </a:xfrm>
              <a:prstGeom prst="rect">
                <a:avLst/>
              </a:prstGeom>
              <a:blipFill>
                <a:blip r:embed="rId11"/>
                <a:stretch>
                  <a:fillRect l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内容占位符 2">
                <a:extLst>
                  <a:ext uri="{FF2B5EF4-FFF2-40B4-BE49-F238E27FC236}">
                    <a16:creationId xmlns:a16="http://schemas.microsoft.com/office/drawing/2014/main" id="{453ED29F-60CD-06D3-DDD5-AFDEB5DB7A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7908" y="5756664"/>
                <a:ext cx="9000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2021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年</a:t>
                </a:r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, J-PARC-E07-T010,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6.27±0.27 MeV, KEK-E373-T3 (KINKA),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SubPr>
                      <m:e>
                        <m:r>
                          <a:rPr lang="en-US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000" i="1" noProof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</m:sSub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= 8.00±0.77 MeV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解释为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p>
                        <m:r>
                          <a:rPr lang="en-US" altLang="zh-CN" sz="2000" i="1" noProof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1s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态</a:t>
                </a:r>
                <a:r>
                  <a:rPr lang="zh-CN" altLang="en-US" sz="20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1800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M. Yoshimoto et al., PTEP 073D02 (2021).</a:t>
                </a:r>
                <a:r>
                  <a:rPr lang="en-US" altLang="zh-CN" sz="18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3" name="内容占位符 2">
                <a:extLst>
                  <a:ext uri="{FF2B5EF4-FFF2-40B4-BE49-F238E27FC236}">
                    <a16:creationId xmlns:a16="http://schemas.microsoft.com/office/drawing/2014/main" id="{453ED29F-60CD-06D3-DDD5-AFDEB5DB7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08" y="5756664"/>
                <a:ext cx="9000000" cy="900000"/>
              </a:xfrm>
              <a:prstGeom prst="rect">
                <a:avLst/>
              </a:prstGeom>
              <a:blipFill>
                <a:blip r:embed="rId12"/>
                <a:stretch>
                  <a:fillRect l="-136" r="-47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38120F-B028-4DEC-856A-B206F87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ABCA-BF8C-47E2-B322-6BC8FCEB0E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3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1FCA55E-1759-44E5-A765-B89B138EB696}"/>
              </a:ext>
            </a:extLst>
          </p:cNvPr>
          <p:cNvSpPr txBox="1">
            <a:spLocks/>
          </p:cNvSpPr>
          <p:nvPr/>
        </p:nvSpPr>
        <p:spPr>
          <a:xfrm>
            <a:off x="910510" y="5702102"/>
            <a:ext cx="4307872" cy="572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None/>
              <a:defRPr/>
            </a:pPr>
            <a:endParaRPr lang="nb-NO" altLang="zh-CN" sz="20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D0EC12-BC01-4AD5-A8AA-A29952A16E42}"/>
              </a:ext>
            </a:extLst>
          </p:cNvPr>
          <p:cNvSpPr txBox="1"/>
          <p:nvPr/>
        </p:nvSpPr>
        <p:spPr>
          <a:xfrm>
            <a:off x="415239" y="6076714"/>
            <a:ext cx="5592625" cy="498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  <a:defRPr/>
            </a:pPr>
            <a:r>
              <a:rPr lang="nb-NO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E. Hiyama et al, Phys. Rev. C 78, 054316 (2008)</a:t>
            </a:r>
            <a:r>
              <a:rPr lang="en-US" altLang="zh-CN" sz="2000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nb-NO" altLang="zh-CN" sz="2000" noProof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1879" y="1290081"/>
            <a:ext cx="4225326" cy="5349158"/>
            <a:chOff x="7750624" y="1143989"/>
            <a:chExt cx="4225326" cy="5041456"/>
          </a:xfrm>
          <a:solidFill>
            <a:schemeClr val="bg1"/>
          </a:solidFill>
        </p:grpSpPr>
        <p:grpSp>
          <p:nvGrpSpPr>
            <p:cNvPr id="2" name="Group 1"/>
            <p:cNvGrpSpPr/>
            <p:nvPr/>
          </p:nvGrpSpPr>
          <p:grpSpPr>
            <a:xfrm>
              <a:off x="7750625" y="1143989"/>
              <a:ext cx="4225325" cy="2585397"/>
              <a:chOff x="7750625" y="1143989"/>
              <a:chExt cx="4225325" cy="2585397"/>
            </a:xfrm>
            <a:grpFill/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D23D5C6-760F-4423-96EE-11EAE6ADF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0625" y="1143989"/>
                <a:ext cx="4225325" cy="2585397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808419" y="2538635"/>
                    <a:ext cx="764931" cy="604544"/>
                  </a:xfrm>
                  <a:prstGeom prst="rect">
                    <a:avLst/>
                  </a:prstGeom>
                  <a:grpFill/>
                  <a:ln w="38100">
                    <a:solidFill>
                      <a:srgbClr val="FF0000"/>
                    </a:solidFill>
                  </a:ln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342900" indent="-3429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lvl="1" indent="-28575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lvl="2" indent="-2286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lvl="3" indent="-2286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lvl="4" indent="-22860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lvl="5" indent="-228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lvl="6" indent="-228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lvl="7" indent="-228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lvl="8" indent="-2286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b="0" i="0" u="non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r">
                      <a:lnSpc>
                        <a:spcPct val="150000"/>
                      </a:lnSpc>
                      <a:spcBef>
                        <a:spcPts val="0"/>
                      </a:spcBef>
                      <a:buSzPct val="70000"/>
                      <a:buFont typeface="Arial" panose="020B0604020202020204" pitchFamily="34" charset="0"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altLang="zh-CN" sz="2000" i="1" noProof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+mn-ea"/>
                                </a:rPr>
                              </m:ctrlPr>
                            </m:sPrePr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000" noProof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+mn-ea"/>
                                </a:rPr>
                                <m:t>Ξ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smtClean="0">
                                  <a:latin typeface="Cambria Math" panose="02040503050406030204" pitchFamily="18" charset="0"/>
                                </a:rPr>
                                <m:t>Li</m:t>
                              </m:r>
                            </m:e>
                          </m:sPre>
                        </m:oMath>
                      </m:oMathPara>
                    </a14:m>
                    <a:endParaRPr lang="nb-NO" altLang="zh-CN" sz="2000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mc:Choice>
            <mc:Fallback xmlns="">
              <p:sp>
                <p:nvSpPr>
                  <p:cNvPr id="15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8419" y="2538635"/>
                    <a:ext cx="764931" cy="6045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7750624" y="3849919"/>
              <a:ext cx="4086241" cy="2335526"/>
              <a:chOff x="888383" y="2840907"/>
              <a:chExt cx="4175986" cy="2304823"/>
            </a:xfrm>
            <a:grpFill/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253A84E8-58CA-4840-97B7-8B079380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383" y="2840907"/>
                <a:ext cx="4175986" cy="2304823"/>
              </a:xfrm>
              <a:prstGeom prst="rect">
                <a:avLst/>
              </a:prstGeom>
              <a:grp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118338" y="4051573"/>
                    <a:ext cx="764931" cy="604544"/>
                  </a:xfrm>
                  <a:prstGeom prst="rect">
                    <a:avLst/>
                  </a:prstGeom>
                  <a:grpFill/>
                  <a:ln w="38100">
                    <a:solidFill>
                      <a:srgbClr val="FF0000"/>
                    </a:solidFill>
                  </a:ln>
                </p:spPr>
                <p:txBody>
                  <a:bodyPr vert="horz" lIns="91440" tIns="45720" rIns="91440" bIns="45720" rtlCol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r">
                      <a:lnSpc>
                        <a:spcPct val="150000"/>
                      </a:lnSpc>
                      <a:spcBef>
                        <a:spcPts val="0"/>
                      </a:spcBef>
                      <a:buSzPct val="70000"/>
                      <a:buFont typeface="Arial" panose="020B0604020202020204" pitchFamily="34" charset="0"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Pre>
                            <m:sPrePr>
                              <m:ctrlPr>
                                <a:rPr lang="en-US" altLang="zh-CN" sz="2000" i="1" noProof="1" smtClean="0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+mn-ea"/>
                                </a:rPr>
                              </m:ctrlPr>
                            </m:sPrePr>
                            <m:sub>
                              <m:r>
                                <m:rPr>
                                  <m:sty m:val="p"/>
                                </m:rPr>
                                <a:rPr lang="el-GR" altLang="zh-CN" sz="2000" noProof="1">
                                  <a:latin typeface="Cambria Math" panose="02040503050406030204" pitchFamily="18" charset="0"/>
                                  <a:ea typeface="华文新魏" panose="02010800040101010101" pitchFamily="2" charset="-122"/>
                                  <a:cs typeface="+mn-ea"/>
                                </a:rPr>
                                <m:t>Ξ</m:t>
                              </m:r>
                            </m:sub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sPre>
                        </m:oMath>
                      </m:oMathPara>
                    </a14:m>
                    <a:endParaRPr lang="nb-NO" altLang="zh-CN" sz="2000" noProof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endParaRPr>
                  </a:p>
                </p:txBody>
              </p:sp>
            </mc:Choice>
            <mc:Fallback xmlns="">
              <p:sp>
                <p:nvSpPr>
                  <p:cNvPr id="16" name="内容占位符 2">
                    <a:extLst>
                      <a:ext uri="{FF2B5EF4-FFF2-40B4-BE49-F238E27FC236}">
                        <a16:creationId xmlns:a16="http://schemas.microsoft.com/office/drawing/2014/main" id="{81FCA55E-1759-44E5-A765-B89B138EB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8338" y="4051573"/>
                    <a:ext cx="764931" cy="6045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81FCA55E-1759-44E5-A765-B89B138EB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4" y="1204433"/>
                <a:ext cx="7476395" cy="4597546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noProof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模型：</a:t>
                </a:r>
                <a:r>
                  <a:rPr lang="en-US" altLang="zh-CN" sz="2400" b="1" noProof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our-body cluster models</a:t>
                </a:r>
              </a:p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目的：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研究可能存在的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超核性质。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200000"/>
                  </a:lnSpc>
                  <a:buSzPct val="70000"/>
                  <a:buFont typeface="Wingdings" panose="05000000000000000000" pitchFamily="2" charset="2"/>
                  <a:buChar char="p"/>
                  <a:defRPr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探索</a:t>
                </a:r>
                <a:r>
                  <a:rPr lang="el-GR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相互作用的性质。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buSzPct val="70000"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内容：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Be</m:t>
                        </m:r>
                      </m:e>
                    </m:sPre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9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Li</m:t>
                        </m:r>
                      </m:e>
                    </m:sPre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b="0" i="0" noProof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10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Li</m:t>
                        </m:r>
                      </m:e>
                    </m:sPre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的详细结构。</a:t>
                </a:r>
                <a:br>
                  <a:rPr lang="en-US" altLang="zh-CN" sz="2400" dirty="0"/>
                </a:b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7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sPre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400" i="1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</m:ctrlPr>
                      </m:sPrePr>
                      <m:sub>
                        <m:r>
                          <m:rPr>
                            <m:sty m:val="p"/>
                          </m:rPr>
                          <a:rPr lang="el-GR" altLang="zh-CN" sz="2400" noProof="1"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ea"/>
                          </a:rPr>
                          <m:t>Ξ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Li</m:t>
                        </m:r>
                      </m:e>
                    </m:sPre>
                  </m:oMath>
                </a14:m>
                <a:r>
                  <a:rPr lang="en-US" altLang="zh-CN" sz="2400" noProof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noProof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可能是束缚的。</a:t>
                </a:r>
                <a:r>
                  <a:rPr lang="en-US" altLang="zh-CN" sz="2400" noProof="1">
                    <a:latin typeface="Times New Roman" panose="02020603050405020304" pitchFamily="18" charset="0"/>
                    <a:ea typeface="华文新魏" panose="02010800040101010101" pitchFamily="2" charset="-122"/>
                    <a:cs typeface="Times New Roman" panose="02020603050405020304" pitchFamily="18" charset="0"/>
                  </a:rPr>
                  <a:t>  </a:t>
                </a:r>
                <a:b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noProof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nb-NO" altLang="zh-CN" sz="2400" noProof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81FCA55E-1759-44E5-A765-B89B138E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4" y="1204433"/>
                <a:ext cx="7476395" cy="4597546"/>
              </a:xfrm>
              <a:prstGeom prst="rect">
                <a:avLst/>
              </a:prstGeom>
              <a:blipFill>
                <a:blip r:embed="rId7"/>
                <a:stretch>
                  <a:fillRect l="-130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286C58-7FD4-5560-C85B-5A1811D3B95B}"/>
              </a:ext>
            </a:extLst>
          </p:cNvPr>
          <p:cNvCxnSpPr>
            <a:cxnSpLocks/>
          </p:cNvCxnSpPr>
          <p:nvPr/>
        </p:nvCxnSpPr>
        <p:spPr>
          <a:xfrm>
            <a:off x="0" y="1044473"/>
            <a:ext cx="86182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4DDD38F5-55D5-8272-8C55-0E1F7C6941FF}"/>
              </a:ext>
            </a:extLst>
          </p:cNvPr>
          <p:cNvSpPr txBox="1">
            <a:spLocks/>
          </p:cNvSpPr>
          <p:nvPr/>
        </p:nvSpPr>
        <p:spPr>
          <a:xfrm>
            <a:off x="55085" y="126973"/>
            <a:ext cx="5256654" cy="885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理论研究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-Cluster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941B3F-E8C8-6D9B-B6C5-38137AD15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8762"/>
            <a:ext cx="3611880" cy="6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5"/>
  <p:tag name="ORIGINALWIDTH" val="2595.75"/>
  <p:tag name="LATEXADDIN" val="\documentclass{article}&#10;\usepackage{amsmath}&#10;\pagestyle{empty}&#10;\begin{document}&#10;&#10;$$&#10;2\left(\varepsilon_{\mu}-\lambda\right) v_{\mu}-G\left(\sum_{v} u_{\nu} v_{\mu}\right)\left(u_{\mu}^{2}-v_{u}^{2}\right) / u_{\mu}=0&#10;$$&#10;&#10;&#10;\end{document}"/>
  <p:tag name="IGUANATEXSIZE" val="24"/>
  <p:tag name="IGUANATEXCURSOR" val="215"/>
  <p:tag name="TRANSPARENCY" val="True"/>
  <p:tag name="FILENAME" val=""/>
  <p:tag name="LATEXENGINEID" val="0"/>
  <p:tag name="TEMPFOLDER" val="c:\Users\郭静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1b05840-c44f-4a8d-9c48-04eec10eadf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3660</Words>
  <Application>Microsoft Office PowerPoint</Application>
  <PresentationFormat>宽屏</PresentationFormat>
  <Paragraphs>416</Paragraphs>
  <Slides>40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TimesNewRomanPS-ItalicMT</vt:lpstr>
      <vt:lpstr>等线</vt:lpstr>
      <vt:lpstr>等线 Light</vt:lpstr>
      <vt:lpstr>黑体</vt:lpstr>
      <vt:lpstr>华文新魏</vt:lpstr>
      <vt:lpstr>楷体</vt:lpstr>
      <vt:lpstr>宋体</vt:lpstr>
      <vt:lpstr>Arial</vt:lpstr>
      <vt:lpstr>Cambria Math</vt:lpstr>
      <vt:lpstr>Times New Roman</vt:lpstr>
      <vt:lpstr>Wingdings</vt:lpstr>
      <vt:lpstr>Office 主题​​</vt:lpstr>
      <vt:lpstr>Formula</vt:lpstr>
      <vt:lpstr>Equation.KSEE3</vt:lpstr>
      <vt:lpstr>Equation.3</vt:lpstr>
      <vt:lpstr>PowerPoint 演示文稿</vt:lpstr>
      <vt:lpstr>目录</vt:lpstr>
      <vt:lpstr>目录</vt:lpstr>
      <vt:lpstr>超核</vt:lpstr>
      <vt:lpstr>国际超核大实验装置</vt:lpstr>
      <vt:lpstr>超核的研究意义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四、结果分析 </vt:lpstr>
      <vt:lpstr>PowerPoint 演示文稿</vt:lpstr>
      <vt:lpstr>PowerPoint 演示文稿</vt:lpstr>
      <vt:lpstr>四、结果分析 </vt:lpstr>
      <vt:lpstr>四、结果分析 </vt:lpstr>
      <vt:lpstr>PowerPoint 演示文稿</vt:lpstr>
      <vt:lpstr>目录</vt:lpstr>
      <vt:lpstr>ΞN相互作用参数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guo</dc:creator>
  <cp:lastModifiedBy>Zhou</cp:lastModifiedBy>
  <cp:revision>493</cp:revision>
  <dcterms:created xsi:type="dcterms:W3CDTF">2021-12-16T02:07:22Z</dcterms:created>
  <dcterms:modified xsi:type="dcterms:W3CDTF">2023-05-25T07:02:42Z</dcterms:modified>
</cp:coreProperties>
</file>