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57" r:id="rId4"/>
    <p:sldId id="274" r:id="rId5"/>
    <p:sldId id="275" r:id="rId6"/>
    <p:sldId id="268" r:id="rId7"/>
    <p:sldId id="258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  <p:sldId id="269" r:id="rId17"/>
    <p:sldId id="270" r:id="rId18"/>
    <p:sldId id="271" r:id="rId19"/>
    <p:sldId id="272" r:id="rId20"/>
    <p:sldId id="260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21D"/>
    <a:srgbClr val="CC1919"/>
    <a:srgbClr val="2082C6"/>
    <a:srgbClr val="34A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4BEC4-04EF-4CD0-BB52-1E33FCB75C1A}" type="datetimeFigureOut">
              <a:rPr lang="de-DE" smtClean="0"/>
              <a:t>06.11.2017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800A-C7F0-4619-B9B5-628D13437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12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CEAB-CDD6-444A-8C9C-C4811E39ED69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25E8-B35F-4CB7-B3C6-B5CB0CC639B6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F4F4-10DD-4F21-AEAF-42E6A1AF447F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F71F-37DD-42F0-B5EA-FCE06D92E6E2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7BA8-27F5-4D95-8BDB-7894919D1088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884A-F771-48E9-8077-E077E9D58D74}" type="datetime1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360A-F0A8-49DE-AA00-A7D6D30E6881}" type="datetime1">
              <a:rPr lang="de-DE" smtClean="0"/>
              <a:t>06.11.2017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27EF-1D62-4AC4-B6DD-15DF9D902436}" type="datetime1">
              <a:rPr lang="de-DE" smtClean="0"/>
              <a:t>06.11.2017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004D-3683-46E6-A5B8-4B16F89A8EC7}" type="datetime1">
              <a:rPr lang="de-DE" smtClean="0"/>
              <a:t>06.11.2017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6078-6529-49F1-9BE0-9411CFD92812}" type="datetime1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9DC-BC51-4366-A9F5-A1A0343EEBDE}" type="datetime1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AEC66-37B7-4083-B248-34FCD4038DBC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Neuere Entwicklungen im Management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41B949-4E3C-4E94-8420-FC02E6D8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22" y="520003"/>
            <a:ext cx="285496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97FAFB4-9A3F-4F84-9717-CF34CD87340E}"/>
              </a:ext>
            </a:extLst>
          </p:cNvPr>
          <p:cNvGrpSpPr/>
          <p:nvPr/>
        </p:nvGrpSpPr>
        <p:grpSpPr>
          <a:xfrm>
            <a:off x="959852" y="2583246"/>
            <a:ext cx="10424160" cy="3773103"/>
            <a:chOff x="693019" y="2579571"/>
            <a:chExt cx="10424160" cy="3773103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64B6437-068F-4F75-9DB6-3ED3DCBF2A88}"/>
                </a:ext>
              </a:extLst>
            </p:cNvPr>
            <p:cNvSpPr/>
            <p:nvPr/>
          </p:nvSpPr>
          <p:spPr>
            <a:xfrm>
              <a:off x="693019" y="2579571"/>
              <a:ext cx="4504623" cy="37731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1" rtlCol="0" anchor="b"/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Eigenes Unternehmen</a:t>
              </a:r>
            </a:p>
          </p:txBody>
        </p:sp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1009160A-5D94-4BA6-B988-3970535FC297}"/>
                </a:ext>
              </a:extLst>
            </p:cNvPr>
            <p:cNvSpPr/>
            <p:nvPr/>
          </p:nvSpPr>
          <p:spPr>
            <a:xfrm>
              <a:off x="838200" y="3436218"/>
              <a:ext cx="1828800" cy="1482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Freie Stelle im Unternehmen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FF6B11A-7C35-416F-9BC8-518CB5F990EF}"/>
                </a:ext>
              </a:extLst>
            </p:cNvPr>
            <p:cNvSpPr/>
            <p:nvPr/>
          </p:nvSpPr>
          <p:spPr>
            <a:xfrm>
              <a:off x="5197642" y="2579571"/>
              <a:ext cx="5919537" cy="37731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numCol="1" rtlCol="0" anchor="b"/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8vance</a:t>
              </a:r>
            </a:p>
          </p:txBody>
        </p:sp>
        <p:sp>
          <p:nvSpPr>
            <p:cNvPr id="34" name="Rechteck: abgerundete Ecken 33">
              <a:extLst>
                <a:ext uri="{FF2B5EF4-FFF2-40B4-BE49-F238E27FC236}">
                  <a16:creationId xmlns:a16="http://schemas.microsoft.com/office/drawing/2014/main" id="{1AA07799-6C68-419E-8D0A-8118CB335F75}"/>
                </a:ext>
              </a:extLst>
            </p:cNvPr>
            <p:cNvSpPr/>
            <p:nvPr/>
          </p:nvSpPr>
          <p:spPr>
            <a:xfrm>
              <a:off x="4267200" y="3436218"/>
              <a:ext cx="1828800" cy="1482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AIMA</a:t>
              </a:r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B2C773A6-5079-45AA-BFCA-33BC6E9C315B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755339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900F1EB-ED84-4F5E-A88D-D667FC7226D3}"/>
                </a:ext>
              </a:extLst>
            </p:cNvPr>
            <p:cNvSpPr/>
            <p:nvPr/>
          </p:nvSpPr>
          <p:spPr>
            <a:xfrm>
              <a:off x="7696200" y="2877954"/>
              <a:ext cx="3089709" cy="2906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Big Data | KI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FC46873-0EDA-4824-B76A-221F09FB6581}"/>
                </a:ext>
              </a:extLst>
            </p:cNvPr>
            <p:cNvSpPr/>
            <p:nvPr/>
          </p:nvSpPr>
          <p:spPr>
            <a:xfrm>
              <a:off x="8114898" y="4677878"/>
              <a:ext cx="2252312" cy="2406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Soziale Netzwerke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B130E95-EF0B-47B3-A7DC-9DFE981C738E}"/>
                </a:ext>
              </a:extLst>
            </p:cNvPr>
            <p:cNvSpPr/>
            <p:nvPr/>
          </p:nvSpPr>
          <p:spPr>
            <a:xfrm>
              <a:off x="8114898" y="4288055"/>
              <a:ext cx="2252312" cy="2406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Datenbanken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859C132-7B8F-48FE-9252-F6FBF92E3ECF}"/>
                </a:ext>
              </a:extLst>
            </p:cNvPr>
            <p:cNvSpPr/>
            <p:nvPr/>
          </p:nvSpPr>
          <p:spPr>
            <a:xfrm>
              <a:off x="8114897" y="3852513"/>
              <a:ext cx="2252313" cy="2574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öffentliche Lebensläufe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DBE8C9DA-0CE3-42A2-898D-91336A4CFA9D}"/>
                </a:ext>
              </a:extLst>
            </p:cNvPr>
            <p:cNvCxnSpPr/>
            <p:nvPr/>
          </p:nvCxnSpPr>
          <p:spPr>
            <a:xfrm>
              <a:off x="6096000" y="3782728"/>
              <a:ext cx="17100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08265AB6-08D4-4BF9-B82C-8CA84983DB9D}"/>
                </a:ext>
              </a:extLst>
            </p:cNvPr>
            <p:cNvCxnSpPr/>
            <p:nvPr/>
          </p:nvCxnSpPr>
          <p:spPr>
            <a:xfrm flipH="1">
              <a:off x="6096000" y="4600876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DF6674E-D64E-47E6-8662-F19EE0363DB7}"/>
                </a:ext>
              </a:extLst>
            </p:cNvPr>
            <p:cNvSpPr txBox="1"/>
            <p:nvPr/>
          </p:nvSpPr>
          <p:spPr>
            <a:xfrm>
              <a:off x="6270171" y="3436218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Vakanz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8AAF545-6D53-49C3-A55C-FB69C802BC73}"/>
                </a:ext>
              </a:extLst>
            </p:cNvPr>
            <p:cNvSpPr txBox="1"/>
            <p:nvPr/>
          </p:nvSpPr>
          <p:spPr>
            <a:xfrm>
              <a:off x="6306613" y="4239756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Kandidat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10452C9F-0988-41E1-A39C-994ADFCBA95C}"/>
                </a:ext>
              </a:extLst>
            </p:cNvPr>
            <p:cNvSpPr txBox="1"/>
            <p:nvPr/>
          </p:nvSpPr>
          <p:spPr>
            <a:xfrm>
              <a:off x="2934471" y="3416785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Vakanz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5F475C92-7A4C-495F-A772-FAD195ADD93F}"/>
                </a:ext>
              </a:extLst>
            </p:cNvPr>
            <p:cNvCxnSpPr/>
            <p:nvPr/>
          </p:nvCxnSpPr>
          <p:spPr>
            <a:xfrm flipH="1">
              <a:off x="2667000" y="4569285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BE55C2F-C23A-4834-AD9C-BF54B010551E}"/>
                </a:ext>
              </a:extLst>
            </p:cNvPr>
            <p:cNvSpPr txBox="1"/>
            <p:nvPr/>
          </p:nvSpPr>
          <p:spPr>
            <a:xfrm>
              <a:off x="2849091" y="4274994"/>
              <a:ext cx="1245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Liste von Kandidaten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0CB5A58-777E-4341-BA11-CAC1FA4EC140}"/>
                </a:ext>
              </a:extLst>
            </p:cNvPr>
            <p:cNvSpPr/>
            <p:nvPr/>
          </p:nvSpPr>
          <p:spPr>
            <a:xfrm>
              <a:off x="8114897" y="3445847"/>
              <a:ext cx="2252313" cy="2574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8vance Profile</a:t>
              </a:r>
            </a:p>
          </p:txBody>
        </p:sp>
      </p:grp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97DC76EB-C637-4988-90D9-C02215D9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05" y="2103410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Lizenzgebühr für die Benutzung von AIMA</a:t>
            </a:r>
          </a:p>
        </p:txBody>
      </p:sp>
    </p:spTree>
    <p:extLst>
      <p:ext uri="{BB962C8B-B14F-4D97-AF65-F5344CB8AC3E}">
        <p14:creationId xmlns:p14="http://schemas.microsoft.com/office/powerpoint/2010/main" val="369769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11</a:t>
            </a:fld>
            <a:endParaRPr lang="de-DE" dirty="0"/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4C642281-2787-4421-824C-EC9C85F1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84" y="1825625"/>
            <a:ext cx="10197232" cy="4351338"/>
          </a:xfrm>
        </p:spPr>
      </p:pic>
    </p:spTree>
    <p:extLst>
      <p:ext uri="{BB962C8B-B14F-4D97-AF65-F5344CB8AC3E}">
        <p14:creationId xmlns:p14="http://schemas.microsoft.com/office/powerpoint/2010/main" val="238841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12</a:t>
            </a:fld>
            <a:endParaRPr lang="de-DE" dirty="0"/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97DC76EB-C637-4988-90D9-C02215D9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05" y="2103410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 übernimmt die Suche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BDB7867B-1400-48E0-AE3E-AF9AD762DF7C}"/>
              </a:ext>
            </a:extLst>
          </p:cNvPr>
          <p:cNvGrpSpPr/>
          <p:nvPr/>
        </p:nvGrpSpPr>
        <p:grpSpPr>
          <a:xfrm>
            <a:off x="693019" y="2579571"/>
            <a:ext cx="10424160" cy="3773103"/>
            <a:chOff x="693019" y="2579571"/>
            <a:chExt cx="10424160" cy="3773103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2AE23718-EE06-4500-8B85-2BD3D2DA1D2B}"/>
                </a:ext>
              </a:extLst>
            </p:cNvPr>
            <p:cNvSpPr/>
            <p:nvPr/>
          </p:nvSpPr>
          <p:spPr>
            <a:xfrm>
              <a:off x="693019" y="2579571"/>
              <a:ext cx="2643739" cy="37731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numCol="1" rtlCol="0" anchor="b"/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Eigenes Unternehmen</a:t>
              </a: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D0698807-F45D-4BDC-857E-9A0BA84E8AA2}"/>
                </a:ext>
              </a:extLst>
            </p:cNvPr>
            <p:cNvSpPr/>
            <p:nvPr/>
          </p:nvSpPr>
          <p:spPr>
            <a:xfrm>
              <a:off x="838200" y="3436218"/>
              <a:ext cx="1828800" cy="1482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Freie Stelle im Unternehmen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FF89D6F-B469-4038-97D3-EA742B71C5EC}"/>
                </a:ext>
              </a:extLst>
            </p:cNvPr>
            <p:cNvSpPr/>
            <p:nvPr/>
          </p:nvSpPr>
          <p:spPr>
            <a:xfrm>
              <a:off x="3336758" y="2579571"/>
              <a:ext cx="7780421" cy="37731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numCol="1" rtlCol="0" anchor="b"/>
            <a:lstStyle/>
            <a:p>
              <a:pPr algn="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8vance</a:t>
              </a:r>
            </a:p>
          </p:txBody>
        </p:sp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A39AECFB-8175-4025-BC80-82AC43C7F696}"/>
                </a:ext>
              </a:extLst>
            </p:cNvPr>
            <p:cNvSpPr/>
            <p:nvPr/>
          </p:nvSpPr>
          <p:spPr>
            <a:xfrm>
              <a:off x="4267200" y="3436218"/>
              <a:ext cx="1828800" cy="14822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AIMA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01B64523-1AFB-4887-BF79-F9A0DD0A6753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00" y="3755339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86B34FA9-92AB-4F18-B723-E58391350D78}"/>
                </a:ext>
              </a:extLst>
            </p:cNvPr>
            <p:cNvSpPr/>
            <p:nvPr/>
          </p:nvSpPr>
          <p:spPr>
            <a:xfrm>
              <a:off x="7696200" y="2877954"/>
              <a:ext cx="3089709" cy="2906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dirty="0">
                  <a:latin typeface="Arial" panose="020B0604020202020204" pitchFamily="34" charset="0"/>
                  <a:cs typeface="Arial" panose="020B0604020202020204" pitchFamily="34" charset="0"/>
                </a:rPr>
                <a:t>Big Data | KI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050FD107-AE2B-4E51-B905-FA154B968AAA}"/>
                </a:ext>
              </a:extLst>
            </p:cNvPr>
            <p:cNvSpPr/>
            <p:nvPr/>
          </p:nvSpPr>
          <p:spPr>
            <a:xfrm>
              <a:off x="8114898" y="4677878"/>
              <a:ext cx="2252312" cy="2406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Soziale Netzwerke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CC126A4-ECAA-4F77-910E-BB6B5C77B820}"/>
                </a:ext>
              </a:extLst>
            </p:cNvPr>
            <p:cNvSpPr/>
            <p:nvPr/>
          </p:nvSpPr>
          <p:spPr>
            <a:xfrm>
              <a:off x="8114898" y="4288055"/>
              <a:ext cx="2252312" cy="2406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Datenbanken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2E234C95-F966-433C-BAA8-9CC0CF0343EA}"/>
                </a:ext>
              </a:extLst>
            </p:cNvPr>
            <p:cNvSpPr/>
            <p:nvPr/>
          </p:nvSpPr>
          <p:spPr>
            <a:xfrm>
              <a:off x="8114897" y="3852513"/>
              <a:ext cx="2252313" cy="2574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öffentliche Lebensläufe</a:t>
              </a:r>
            </a:p>
          </p:txBody>
        </p: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F533F9CF-764B-453A-8BB9-96401D406829}"/>
                </a:ext>
              </a:extLst>
            </p:cNvPr>
            <p:cNvCxnSpPr/>
            <p:nvPr/>
          </p:nvCxnSpPr>
          <p:spPr>
            <a:xfrm>
              <a:off x="6096000" y="3782728"/>
              <a:ext cx="171008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FE8B95B5-4403-495C-9C45-126F781890F9}"/>
                </a:ext>
              </a:extLst>
            </p:cNvPr>
            <p:cNvCxnSpPr/>
            <p:nvPr/>
          </p:nvCxnSpPr>
          <p:spPr>
            <a:xfrm flipH="1">
              <a:off x="6096000" y="4600876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E8666AEA-91B3-4B33-BA78-6E0C7F8FBDC2}"/>
                </a:ext>
              </a:extLst>
            </p:cNvPr>
            <p:cNvSpPr txBox="1"/>
            <p:nvPr/>
          </p:nvSpPr>
          <p:spPr>
            <a:xfrm>
              <a:off x="6270171" y="3436218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Vakanz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56AFBFCD-1023-4839-A646-E8E8E9AF32D8}"/>
                </a:ext>
              </a:extLst>
            </p:cNvPr>
            <p:cNvSpPr txBox="1"/>
            <p:nvPr/>
          </p:nvSpPr>
          <p:spPr>
            <a:xfrm>
              <a:off x="6306613" y="4239756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Kandidat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55596227-853C-4149-B4EC-9B0984CEF598}"/>
                </a:ext>
              </a:extLst>
            </p:cNvPr>
            <p:cNvSpPr txBox="1"/>
            <p:nvPr/>
          </p:nvSpPr>
          <p:spPr>
            <a:xfrm>
              <a:off x="2934471" y="3416785"/>
              <a:ext cx="1245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Vakanz</a:t>
              </a: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D1F81602-0E27-427C-93FC-38093B2A6916}"/>
                </a:ext>
              </a:extLst>
            </p:cNvPr>
            <p:cNvCxnSpPr/>
            <p:nvPr/>
          </p:nvCxnSpPr>
          <p:spPr>
            <a:xfrm flipH="1">
              <a:off x="2667000" y="4569285"/>
              <a:ext cx="1600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029A538A-15E8-48D8-BF6E-CD8C9D6AD173}"/>
                </a:ext>
              </a:extLst>
            </p:cNvPr>
            <p:cNvSpPr txBox="1"/>
            <p:nvPr/>
          </p:nvSpPr>
          <p:spPr>
            <a:xfrm>
              <a:off x="2849091" y="4274994"/>
              <a:ext cx="12459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Liste von Kandidaten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1A9BE658-7CEE-4B27-BE7F-15B54D495630}"/>
                </a:ext>
              </a:extLst>
            </p:cNvPr>
            <p:cNvSpPr/>
            <p:nvPr/>
          </p:nvSpPr>
          <p:spPr>
            <a:xfrm>
              <a:off x="8114897" y="3445847"/>
              <a:ext cx="2252313" cy="25747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latin typeface="Arial" panose="020B0604020202020204" pitchFamily="34" charset="0"/>
                  <a:cs typeface="Arial" panose="020B0604020202020204" pitchFamily="34" charset="0"/>
                </a:rPr>
                <a:t>8vance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69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13</a:t>
            </a:fld>
            <a:endParaRPr lang="de-DE" dirty="0"/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4C642281-2787-4421-824C-EC9C85F1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39" y="1825625"/>
            <a:ext cx="7871522" cy="4351338"/>
          </a:xfrm>
        </p:spPr>
      </p:pic>
    </p:spTree>
    <p:extLst>
      <p:ext uri="{BB962C8B-B14F-4D97-AF65-F5344CB8AC3E}">
        <p14:creationId xmlns:p14="http://schemas.microsoft.com/office/powerpoint/2010/main" val="374261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14</a:t>
            </a:fld>
            <a:endParaRPr lang="de-DE" dirty="0"/>
          </a:p>
        </p:txBody>
      </p:sp>
      <p:pic>
        <p:nvPicPr>
          <p:cNvPr id="25" name="Inhaltsplatzhalter 24">
            <a:extLst>
              <a:ext uri="{FF2B5EF4-FFF2-40B4-BE49-F238E27FC236}">
                <a16:creationId xmlns:a16="http://schemas.microsoft.com/office/drawing/2014/main" id="{4C642281-2787-4421-824C-EC9C85F1E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39" y="1940443"/>
            <a:ext cx="7871522" cy="4121702"/>
          </a:xfrm>
        </p:spPr>
      </p:pic>
    </p:spTree>
    <p:extLst>
      <p:ext uri="{BB962C8B-B14F-4D97-AF65-F5344CB8AC3E}">
        <p14:creationId xmlns:p14="http://schemas.microsoft.com/office/powerpoint/2010/main" val="3463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15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50DC5-BABB-4A04-BE22-70CB2E294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63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2C72-4297-461E-8FDE-4482E8C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A78B-07B4-4531-AD82-083ABFF4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Externe Personalberater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 Auftrag von Unternehmen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Direktansprache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Gezielte „Jagd“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=&gt; Abwerben von Fachkräften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Branche/Jahresumsatz von ca. 1,8 Milliarde Euro (Mai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F16038-530B-4CFF-A3AB-BBE63E050A48}"/>
              </a:ext>
            </a:extLst>
          </p:cNvPr>
          <p:cNvSpPr txBox="1"/>
          <p:nvPr/>
        </p:nvSpPr>
        <p:spPr>
          <a:xfrm>
            <a:off x="838200" y="6189044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BDU (2016), S. 1 https://www.bdu.de/media/195021/ergebnisse-marktstudie-personalberatung-2016.pdf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45B7D3-8C33-4CBC-A21A-C1149A9D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0742-211F-47E1-880A-0B1F625DE9E0}" type="datetime1">
              <a:rPr lang="de-DE" smtClean="0"/>
              <a:t>06.11.2017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69DD88-4875-4F3C-9E28-3E21AEA7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213A76-9A7C-4957-875B-87C3CDF8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30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45354-7B19-4C8A-A43B-AB85AA0B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E456-3F3B-426A-9C88-EE946208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Honorargestaltung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Stand: 2016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Bezogen auf das Zieleinkommen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Beispiel: 60.000 € Jahreseinkommen x 25,9 % = 15.540 €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EF9F0DE-4191-4B29-B5AA-79F5CB7D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79776"/>
              </p:ext>
            </p:extLst>
          </p:nvPr>
        </p:nvGraphicFramePr>
        <p:xfrm>
          <a:off x="1178025" y="3406799"/>
          <a:ext cx="92750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53">
                  <a:extLst>
                    <a:ext uri="{9D8B030D-6E8A-4147-A177-3AD203B41FA5}">
                      <a16:colId xmlns:a16="http://schemas.microsoft.com/office/drawing/2014/main" val="3539687097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1642728336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2238780405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4188421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Gesamtmarkt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Kleinere Personalberater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3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25,9 %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26,30 %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23,50 %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6500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03D11FC-DD22-4EB3-84FA-7CB56F9E5339}"/>
              </a:ext>
            </a:extLst>
          </p:cNvPr>
          <p:cNvSpPr txBox="1"/>
          <p:nvPr/>
        </p:nvSpPr>
        <p:spPr>
          <a:xfrm>
            <a:off x="1117333" y="4417719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BDU (2016), S. 9 https://www.bdu.de/media/296191/personalberatung-in-deutschland-2016.pdf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2D21C8-44DB-4193-9103-7DABE134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B7F-8F69-431F-9001-F18F75FF21F1}" type="datetime1">
              <a:rPr lang="de-DE" smtClean="0"/>
              <a:t>06.11.2017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248A60A-79F7-4972-8B3D-4FCED499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5B9C277-B78C-4051-B415-6E408DD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1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8DA2A-96EA-4E18-A5A9-A9A8C4A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341E3-5FAF-462D-935E-CC08FDAC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Kosten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Erfolg</a:t>
            </a:r>
          </a:p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Zeitaufwand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B8B5E-57C3-4D2F-9B5F-66DCEE3B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7D67-C497-4C4E-A0AC-7EEF796ABAB0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08188F-8E02-4AF9-BBC0-0BD74DB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4AC6D-E387-4EB3-AA7D-DB1F17A8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642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2126-CF0F-4D1F-BA6A-24B91D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FE89A-30AD-4F0D-A683-DFF56851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88908-E522-4200-B3F6-B87337DF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82FF-333C-474C-848C-339C8FA06AA0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CB46-95DC-4B3E-B8E6-D3943FE0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B1609-E096-4EAB-86F8-E292FD4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6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E9B4610-67A4-4B86-A472-41EBAABBEC30}"/>
              </a:ext>
            </a:extLst>
          </p:cNvPr>
          <p:cNvGrpSpPr/>
          <p:nvPr/>
        </p:nvGrpSpPr>
        <p:grpSpPr>
          <a:xfrm>
            <a:off x="1065323" y="2660732"/>
            <a:ext cx="10200442" cy="1591828"/>
            <a:chOff x="186433" y="2625221"/>
            <a:chExt cx="10200442" cy="1591828"/>
          </a:xfrm>
        </p:grpSpPr>
        <p:sp>
          <p:nvSpPr>
            <p:cNvPr id="3" name="Pfeil: nach rechts 2">
              <a:extLst>
                <a:ext uri="{FF2B5EF4-FFF2-40B4-BE49-F238E27FC236}">
                  <a16:creationId xmlns:a16="http://schemas.microsoft.com/office/drawing/2014/main" id="{82FEA433-4A6F-4562-84F6-A9D279B03BCF}"/>
                </a:ext>
              </a:extLst>
            </p:cNvPr>
            <p:cNvSpPr/>
            <p:nvPr/>
          </p:nvSpPr>
          <p:spPr>
            <a:xfrm>
              <a:off x="186433" y="2814221"/>
              <a:ext cx="10200442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050B4F8-87DC-4E77-B5C7-05A4B4414A05}"/>
                </a:ext>
              </a:extLst>
            </p:cNvPr>
            <p:cNvSpPr/>
            <p:nvPr/>
          </p:nvSpPr>
          <p:spPr>
            <a:xfrm>
              <a:off x="341790" y="3180477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F390571-3F1D-4D80-BB6D-73549F07075E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2E579DD-97E3-4467-8906-A13FE6DD21E8}"/>
                </a:ext>
              </a:extLst>
            </p:cNvPr>
            <p:cNvSpPr/>
            <p:nvPr/>
          </p:nvSpPr>
          <p:spPr>
            <a:xfrm>
              <a:off x="1768127" y="3180477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2E339E7-A107-434F-9E8E-364861E7DECC}"/>
                </a:ext>
              </a:extLst>
            </p:cNvPr>
            <p:cNvSpPr/>
            <p:nvPr/>
          </p:nvSpPr>
          <p:spPr>
            <a:xfrm>
              <a:off x="3194464" y="3180477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8599F4B-B431-4458-8886-A35E4DC35DF1}"/>
                </a:ext>
              </a:extLst>
            </p:cNvPr>
            <p:cNvSpPr/>
            <p:nvPr/>
          </p:nvSpPr>
          <p:spPr>
            <a:xfrm>
              <a:off x="4620801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E4534A2-E99F-4C14-AE71-E2B75DA880CB}"/>
                </a:ext>
              </a:extLst>
            </p:cNvPr>
            <p:cNvSpPr/>
            <p:nvPr/>
          </p:nvSpPr>
          <p:spPr>
            <a:xfrm>
              <a:off x="6047138" y="3180477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79419D7-C1B7-4E8F-AF0A-5D3B51909E6C}"/>
                </a:ext>
              </a:extLst>
            </p:cNvPr>
            <p:cNvSpPr/>
            <p:nvPr/>
          </p:nvSpPr>
          <p:spPr>
            <a:xfrm>
              <a:off x="7473475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072AB11-C7F9-4668-A176-5FABA5CC47D1}"/>
                </a:ext>
              </a:extLst>
            </p:cNvPr>
            <p:cNvSpPr txBox="1"/>
            <p:nvPr/>
          </p:nvSpPr>
          <p:spPr>
            <a:xfrm>
              <a:off x="1420416" y="2633435"/>
              <a:ext cx="1183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6251391-2826-4566-927A-947242E5FC98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Launch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EAFE6586-FE49-4783-9B2F-0B5EDAD06C42}"/>
                </a:ext>
              </a:extLst>
            </p:cNvPr>
            <p:cNvSpPr txBox="1"/>
            <p:nvPr/>
          </p:nvSpPr>
          <p:spPr>
            <a:xfrm>
              <a:off x="1679345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CE3C176A-3C23-47A9-A6C1-3EBFFE1AAAE3}"/>
                </a:ext>
              </a:extLst>
            </p:cNvPr>
            <p:cNvSpPr txBox="1"/>
            <p:nvPr/>
          </p:nvSpPr>
          <p:spPr>
            <a:xfrm>
              <a:off x="2936278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0AEB859C-68BE-4FD3-95A1-9791B2F074B9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65C4E37-C893-45CF-863C-2C2477DC87BF}"/>
                </a:ext>
              </a:extLst>
            </p:cNvPr>
            <p:cNvSpPr txBox="1"/>
            <p:nvPr/>
          </p:nvSpPr>
          <p:spPr>
            <a:xfrm>
              <a:off x="4254614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2A000D4-7DC2-460B-A216-C532C1DF33DD}"/>
                </a:ext>
              </a:extLst>
            </p:cNvPr>
            <p:cNvSpPr txBox="1"/>
            <p:nvPr/>
          </p:nvSpPr>
          <p:spPr>
            <a:xfrm>
              <a:off x="5654303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3F0646B8-3B7B-4E11-8668-4B884A14872E}"/>
                </a:ext>
              </a:extLst>
            </p:cNvPr>
            <p:cNvSpPr txBox="1"/>
            <p:nvPr/>
          </p:nvSpPr>
          <p:spPr>
            <a:xfrm>
              <a:off x="5921564" y="3846459"/>
              <a:ext cx="739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5B90D58-DD9C-442B-A42E-DDEBBB62514A}"/>
                </a:ext>
              </a:extLst>
            </p:cNvPr>
            <p:cNvSpPr txBox="1"/>
            <p:nvPr/>
          </p:nvSpPr>
          <p:spPr>
            <a:xfrm>
              <a:off x="7196397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D9C4C0-669F-426E-937A-21F43E7AE654}"/>
                </a:ext>
              </a:extLst>
            </p:cNvPr>
            <p:cNvSpPr txBox="1"/>
            <p:nvPr/>
          </p:nvSpPr>
          <p:spPr>
            <a:xfrm>
              <a:off x="8824323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C9D49F-44BC-4140-A328-341118528C19}"/>
                </a:ext>
              </a:extLst>
            </p:cNvPr>
            <p:cNvSpPr/>
            <p:nvPr/>
          </p:nvSpPr>
          <p:spPr>
            <a:xfrm>
              <a:off x="8899812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itel 24">
            <a:extLst>
              <a:ext uri="{FF2B5EF4-FFF2-40B4-BE49-F238E27FC236}">
                <a16:creationId xmlns:a16="http://schemas.microsoft.com/office/drawing/2014/main" id="{B3BA7EC2-27B3-42F0-A06B-C34EB8F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546A6DE1-B89F-4664-9392-B5F85A0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D047E-B101-49FF-81CF-6705107530D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6CC192C1-7375-4096-8E74-9163062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BF6A68C-CEB6-4C3B-8AF2-CB115E5D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971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7B75-020C-4B05-97F7-F79EA9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 von 8vance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ACF81-782C-4E7E-B636-B4D4A4B4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Intelligent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Agent)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Durchsucht das Internet nach passenden Kandidaten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Verwendet Big Data und Künstliche Intelligenz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Vergleicht auch Soft Skills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7AA67-22B0-4C61-8466-B86B9439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31730-8EE3-44E6-A77D-F7EB7B4B1434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4893D-AA25-4BC1-B841-93E0CD46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AA295-6D16-461E-96F0-F27C1134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85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EBA94-5978-426B-B092-DF8BAF1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44724-8B87-45BF-B4EA-7E41165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Vorstellung 8vance (Fakten, Zahlen, Kurzbeschreibung, …)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Headhunting Definition, Statistiken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Unterschied Headhunting &amp; 8vance (Services, Mehrwert)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Reflexion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 / Ausblick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7F0B4-E953-4B6C-809B-00579B27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1DF9-E80E-4674-BDB8-7B6CF71F9106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818D3D-F72D-4078-867A-6EEB3C40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4FB16-2B0C-4407-91AF-91B742EB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5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C4368E22-ECD1-4B09-8A63-6924383B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7" y="2002173"/>
            <a:ext cx="3324225" cy="3716233"/>
          </a:xfr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4</a:t>
            </a:fld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77FF7D3-3F5B-496A-9BD1-A676E90A7928}"/>
              </a:ext>
            </a:extLst>
          </p:cNvPr>
          <p:cNvSpPr txBox="1"/>
          <p:nvPr/>
        </p:nvSpPr>
        <p:spPr>
          <a:xfrm>
            <a:off x="4480782" y="5712025"/>
            <a:ext cx="7577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Quelle:https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://encrypted-tbn0.gstatic.com/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images?q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=tbn:ANd9GcT_L9LTigk1S0aUTbwV98LrnHeyBbghbjW7wtSr8VmNcuD6MZNyGA</a:t>
            </a:r>
          </a:p>
        </p:txBody>
      </p:sp>
    </p:spTree>
    <p:extLst>
      <p:ext uri="{BB962C8B-B14F-4D97-AF65-F5344CB8AC3E}">
        <p14:creationId xmlns:p14="http://schemas.microsoft.com/office/powerpoint/2010/main" val="21007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nhaltsplatzhalter 30">
            <a:extLst>
              <a:ext uri="{FF2B5EF4-FFF2-40B4-BE49-F238E27FC236}">
                <a16:creationId xmlns:a16="http://schemas.microsoft.com/office/drawing/2014/main" id="{C4368E22-ECD1-4B09-8A63-6924383B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750" y="2145047"/>
            <a:ext cx="2393844" cy="1594898"/>
          </a:xfr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5</a:t>
            </a:fld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77FF7D3-3F5B-496A-9BD1-A676E90A7928}"/>
              </a:ext>
            </a:extLst>
          </p:cNvPr>
          <p:cNvSpPr txBox="1"/>
          <p:nvPr/>
        </p:nvSpPr>
        <p:spPr>
          <a:xfrm>
            <a:off x="2655719" y="6171378"/>
            <a:ext cx="6606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Quelle:https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://upload.wikimedia.org/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thumb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/b/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Flag_of_Germany.svg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/2000px-Flag_of_Germany.svg.png</a:t>
            </a:r>
          </a:p>
        </p:txBody>
      </p:sp>
      <p:pic>
        <p:nvPicPr>
          <p:cNvPr id="30" name="Inhaltsplatzhalter 30">
            <a:extLst>
              <a:ext uri="{FF2B5EF4-FFF2-40B4-BE49-F238E27FC236}">
                <a16:creationId xmlns:a16="http://schemas.microsoft.com/office/drawing/2014/main" id="{7953C7B2-D3B5-441E-B8A5-A0C2D1FB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19" y="2145047"/>
            <a:ext cx="2666704" cy="1600022"/>
          </a:xfrm>
          <a:prstGeom prst="rect">
            <a:avLst/>
          </a:prstGeom>
        </p:spPr>
      </p:pic>
      <p:pic>
        <p:nvPicPr>
          <p:cNvPr id="33" name="Inhaltsplatzhalter 30">
            <a:extLst>
              <a:ext uri="{FF2B5EF4-FFF2-40B4-BE49-F238E27FC236}">
                <a16:creationId xmlns:a16="http://schemas.microsoft.com/office/drawing/2014/main" id="{D0F03158-85F4-4FDE-BF5E-7EC229875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60" y="4001958"/>
            <a:ext cx="1600022" cy="1600022"/>
          </a:xfrm>
          <a:prstGeom prst="rect">
            <a:avLst/>
          </a:prstGeom>
        </p:spPr>
      </p:pic>
      <p:pic>
        <p:nvPicPr>
          <p:cNvPr id="34" name="Inhaltsplatzhalter 30">
            <a:extLst>
              <a:ext uri="{FF2B5EF4-FFF2-40B4-BE49-F238E27FC236}">
                <a16:creationId xmlns:a16="http://schemas.microsoft.com/office/drawing/2014/main" id="{22D26697-1BB3-4697-9DFA-6D6B6276F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64" y="4119580"/>
            <a:ext cx="4511816" cy="15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0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10E03-5E2F-4F8E-A462-D5F56172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AEB01-8955-4E4F-BA26-CB8B97F1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311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Niederländische Investmentfond LBDF,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Rabobank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Han Stoffel investieren 2 Millionen Euro (28. Januar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46BE10-618C-421E-89F9-6206D52C91E9}"/>
              </a:ext>
            </a:extLst>
          </p:cNvPr>
          <p:cNvSpPr txBox="1"/>
          <p:nvPr/>
        </p:nvSpPr>
        <p:spPr>
          <a:xfrm>
            <a:off x="838200" y="6300316"/>
            <a:ext cx="7978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https://www.startupvalley.news/de/8vance-der-personalvermittler-der-zukunft-bekommt-millioneninvestition/</a:t>
            </a:r>
          </a:p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https://www.kickstarter.com/projects/hanstoffels/aima-the-virtual-career-coach-with-artificial-inte?ref=k5gv4u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D8F7C3-FC81-4DAD-82A6-5EADA41A7B5B}"/>
              </a:ext>
            </a:extLst>
          </p:cNvPr>
          <p:cNvSpPr txBox="1"/>
          <p:nvPr/>
        </p:nvSpPr>
        <p:spPr>
          <a:xfrm>
            <a:off x="3123849" y="5877528"/>
            <a:ext cx="857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Quelle: https://www.kickstarter.com/projects/hanstoffels/aima-the-virtual-career-coach-with-artificial-inte?ref=k5gv4u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D5DB8A-AF15-4307-8977-577C6718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7E59-5F86-4EF5-BEAA-D793BF7B7E7B}" type="datetime1">
              <a:rPr lang="de-DE" smtClean="0"/>
              <a:t>06.11.2017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A483EA-8AA6-4890-AC19-FD8D2C06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E44B37-49C3-4CF5-BC3E-7774280F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3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D968-9D2B-417F-9A67-7939B9F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und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EE3E3-AC19-4801-A930-1C2FE0B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deutsch-niederländisches Startup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Gegründet 2012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Ansässig in den Niederlanden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CEO: Han Stoffels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Beschäftigte: ~15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Kerngeschäft: Personalvermittler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92E047-6FB6-4F77-A59E-EA43E2DF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8F2B-ED51-495D-A21F-20C52991CDC2}" type="datetime1">
              <a:rPr lang="de-DE" smtClean="0"/>
              <a:t>06.11.2017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7D99A-9A63-4DCB-B5B9-D7BDC403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Christian Högerle &amp; Felix Waibel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5F1B8-1F88-4D43-8251-C3755244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55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71A1B6E8-0ED6-447D-890A-A7B4B12C6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Profil (Deep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Persönlichkeitstest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Harte und weiche Fähigkeiten</a:t>
            </a:r>
          </a:p>
          <a:p>
            <a:endParaRPr lang="de-DE" dirty="0"/>
          </a:p>
        </p:txBody>
      </p:sp>
      <p:pic>
        <p:nvPicPr>
          <p:cNvPr id="39" name="Inhaltsplatzhalter 38">
            <a:extLst>
              <a:ext uri="{FF2B5EF4-FFF2-40B4-BE49-F238E27FC236}">
                <a16:creationId xmlns:a16="http://schemas.microsoft.com/office/drawing/2014/main" id="{239261F8-25AD-4762-8E23-6410B3358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8" y="1825625"/>
            <a:ext cx="4888224" cy="4351338"/>
          </a:xfrm>
        </p:spPr>
      </p:pic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912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C940BCE-C8CF-47B6-85E7-2A6DB1E534FA}"/>
              </a:ext>
            </a:extLst>
          </p:cNvPr>
          <p:cNvGrpSpPr/>
          <p:nvPr/>
        </p:nvGrpSpPr>
        <p:grpSpPr>
          <a:xfrm>
            <a:off x="959852" y="75984"/>
            <a:ext cx="10272296" cy="1656880"/>
            <a:chOff x="186433" y="2625221"/>
            <a:chExt cx="10200441" cy="1591828"/>
          </a:xfrm>
        </p:grpSpPr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F96C99C8-3B3D-4FED-8051-BBF54CE6AA36}"/>
                </a:ext>
              </a:extLst>
            </p:cNvPr>
            <p:cNvSpPr/>
            <p:nvPr/>
          </p:nvSpPr>
          <p:spPr>
            <a:xfrm>
              <a:off x="186433" y="2814221"/>
              <a:ext cx="10200441" cy="1225118"/>
            </a:xfrm>
            <a:prstGeom prst="rightArrow">
              <a:avLst/>
            </a:prstGeom>
            <a:solidFill>
              <a:srgbClr val="34A4D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A99C763-5A39-4417-9815-AA5FAEAA7F82}"/>
                </a:ext>
              </a:extLst>
            </p:cNvPr>
            <p:cNvSpPr/>
            <p:nvPr/>
          </p:nvSpPr>
          <p:spPr>
            <a:xfrm>
              <a:off x="341790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02340BE-74E8-40C7-A467-A628DD8D273C}"/>
                </a:ext>
              </a:extLst>
            </p:cNvPr>
            <p:cNvSpPr txBox="1"/>
            <p:nvPr/>
          </p:nvSpPr>
          <p:spPr>
            <a:xfrm>
              <a:off x="284085" y="2633435"/>
              <a:ext cx="603682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Idee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DDE9042-19D4-4DF4-A547-C71A02F41EE9}"/>
                </a:ext>
              </a:extLst>
            </p:cNvPr>
            <p:cNvSpPr/>
            <p:nvPr/>
          </p:nvSpPr>
          <p:spPr>
            <a:xfrm>
              <a:off x="176812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B43F599-980D-4791-B5CE-52F99E19BF81}"/>
                </a:ext>
              </a:extLst>
            </p:cNvPr>
            <p:cNvSpPr/>
            <p:nvPr/>
          </p:nvSpPr>
          <p:spPr>
            <a:xfrm>
              <a:off x="3194463" y="3180477"/>
              <a:ext cx="488271" cy="488272"/>
            </a:xfrm>
            <a:prstGeom prst="ellipse">
              <a:avLst/>
            </a:prstGeom>
            <a:solidFill>
              <a:srgbClr val="EC42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09BCCDC-7B3F-4E16-8D78-D2F47DBC5451}"/>
                </a:ext>
              </a:extLst>
            </p:cNvPr>
            <p:cNvSpPr/>
            <p:nvPr/>
          </p:nvSpPr>
          <p:spPr>
            <a:xfrm>
              <a:off x="4620801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E10593F-1DF0-46C4-B8AC-DEC77F7C4FD7}"/>
                </a:ext>
              </a:extLst>
            </p:cNvPr>
            <p:cNvSpPr/>
            <p:nvPr/>
          </p:nvSpPr>
          <p:spPr>
            <a:xfrm>
              <a:off x="6047137" y="3180477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54FBAE-3D76-4A0B-B128-2133FD35F517}"/>
                </a:ext>
              </a:extLst>
            </p:cNvPr>
            <p:cNvSpPr/>
            <p:nvPr/>
          </p:nvSpPr>
          <p:spPr>
            <a:xfrm>
              <a:off x="7473474" y="3170813"/>
              <a:ext cx="488271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5D20288-70F1-43EC-915D-2E61B333C01E}"/>
                </a:ext>
              </a:extLst>
            </p:cNvPr>
            <p:cNvSpPr txBox="1"/>
            <p:nvPr/>
          </p:nvSpPr>
          <p:spPr>
            <a:xfrm>
              <a:off x="1420415" y="2633435"/>
              <a:ext cx="1183691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Gründung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32D7F4C-0D43-4203-9297-6417C8215641}"/>
                </a:ext>
              </a:extLst>
            </p:cNvPr>
            <p:cNvSpPr txBox="1"/>
            <p:nvPr/>
          </p:nvSpPr>
          <p:spPr>
            <a:xfrm>
              <a:off x="2947388" y="2628017"/>
              <a:ext cx="988366" cy="35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EC421D"/>
                  </a:solidFill>
                </a:rPr>
                <a:t>Launch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C60586C-9A3A-4403-80E8-71B87861506E}"/>
                </a:ext>
              </a:extLst>
            </p:cNvPr>
            <p:cNvSpPr txBox="1"/>
            <p:nvPr/>
          </p:nvSpPr>
          <p:spPr>
            <a:xfrm>
              <a:off x="1679344" y="3847717"/>
              <a:ext cx="665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2012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A0981FE-6041-4EE7-A605-999A697E5D25}"/>
                </a:ext>
              </a:extLst>
            </p:cNvPr>
            <p:cNvSpPr txBox="1"/>
            <p:nvPr/>
          </p:nvSpPr>
          <p:spPr>
            <a:xfrm>
              <a:off x="2936277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08/2016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786D433-A35F-47F8-BF1F-228D4E631620}"/>
                </a:ext>
              </a:extLst>
            </p:cNvPr>
            <p:cNvSpPr txBox="1"/>
            <p:nvPr/>
          </p:nvSpPr>
          <p:spPr>
            <a:xfrm>
              <a:off x="4227966" y="2633435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Kickstarter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F94C5CC-7333-42A8-BB85-FCC4C861D168}"/>
                </a:ext>
              </a:extLst>
            </p:cNvPr>
            <p:cNvSpPr txBox="1"/>
            <p:nvPr/>
          </p:nvSpPr>
          <p:spPr>
            <a:xfrm>
              <a:off x="4254615" y="3846459"/>
              <a:ext cx="1010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06/2017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F47AB-489D-4C4E-BAEE-C6E94CA6B7EA}"/>
                </a:ext>
              </a:extLst>
            </p:cNvPr>
            <p:cNvSpPr txBox="1"/>
            <p:nvPr/>
          </p:nvSpPr>
          <p:spPr>
            <a:xfrm>
              <a:off x="5654305" y="2625221"/>
              <a:ext cx="127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Anpassung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F6A8EE4-FAAF-4901-BD0A-45B61A471A20}"/>
                </a:ext>
              </a:extLst>
            </p:cNvPr>
            <p:cNvSpPr txBox="1"/>
            <p:nvPr/>
          </p:nvSpPr>
          <p:spPr>
            <a:xfrm>
              <a:off x="5921565" y="3846459"/>
              <a:ext cx="73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2018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5CF8813-0811-4730-9FAB-08EDC842E555}"/>
                </a:ext>
              </a:extLst>
            </p:cNvPr>
            <p:cNvSpPr txBox="1"/>
            <p:nvPr/>
          </p:nvSpPr>
          <p:spPr>
            <a:xfrm>
              <a:off x="7196399" y="2633435"/>
              <a:ext cx="1042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Ausblick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6595380-5E99-404D-8D81-33D722A22DC0}"/>
                </a:ext>
              </a:extLst>
            </p:cNvPr>
            <p:cNvSpPr txBox="1"/>
            <p:nvPr/>
          </p:nvSpPr>
          <p:spPr>
            <a:xfrm>
              <a:off x="8824327" y="2633435"/>
              <a:ext cx="63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Fazit</a:t>
              </a: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AADA408-03CC-438D-84CA-1EF9C2CC0392}"/>
                </a:ext>
              </a:extLst>
            </p:cNvPr>
            <p:cNvSpPr/>
            <p:nvPr/>
          </p:nvSpPr>
          <p:spPr>
            <a:xfrm>
              <a:off x="8899814" y="3170813"/>
              <a:ext cx="488272" cy="488272"/>
            </a:xfrm>
            <a:prstGeom prst="ellipse">
              <a:avLst/>
            </a:prstGeom>
            <a:solidFill>
              <a:srgbClr val="CC191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45153F-7644-4749-87CE-CF183DCB5E87}"/>
              </a:ext>
            </a:extLst>
          </p:cNvPr>
          <p:cNvCxnSpPr/>
          <p:nvPr/>
        </p:nvCxnSpPr>
        <p:spPr>
          <a:xfrm>
            <a:off x="0" y="173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71A1B6E8-0ED6-447D-890A-A7B4B12C6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Personalisierte Kampagne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Vakanz als Landing-Page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eigenes Profil</a:t>
            </a:r>
            <a:endParaRPr lang="de-DE" dirty="0"/>
          </a:p>
        </p:txBody>
      </p:sp>
      <p:pic>
        <p:nvPicPr>
          <p:cNvPr id="39" name="Inhaltsplatzhalter 38">
            <a:extLst>
              <a:ext uri="{FF2B5EF4-FFF2-40B4-BE49-F238E27FC236}">
                <a16:creationId xmlns:a16="http://schemas.microsoft.com/office/drawing/2014/main" id="{239261F8-25AD-4762-8E23-6410B3358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88" y="2626840"/>
            <a:ext cx="4888224" cy="2748907"/>
          </a:xfrm>
        </p:spPr>
      </p:pic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DC013A80-0E28-416C-8C6B-CDADA446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3958-B837-4F7F-8A66-DF807DB4FFBE}" type="datetime1">
              <a:rPr lang="de-DE" smtClean="0"/>
              <a:t>06.11.2017</a:t>
            </a:fld>
            <a:endParaRPr lang="de-DE"/>
          </a:p>
        </p:txBody>
      </p:sp>
      <p:sp>
        <p:nvSpPr>
          <p:cNvPr id="28" name="Fußzeilenplatzhalter 27">
            <a:extLst>
              <a:ext uri="{FF2B5EF4-FFF2-40B4-BE49-F238E27FC236}">
                <a16:creationId xmlns:a16="http://schemas.microsoft.com/office/drawing/2014/main" id="{1B7D83A2-36C6-493F-9E71-BC22BEF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Christian </a:t>
            </a:r>
            <a:r>
              <a:rPr lang="de-DE" dirty="0" err="1"/>
              <a:t>Högerle</a:t>
            </a:r>
            <a:r>
              <a:rPr lang="de-DE" dirty="0"/>
              <a:t> &amp; Felix Waibel</a:t>
            </a:r>
          </a:p>
        </p:txBody>
      </p:sp>
      <p:sp>
        <p:nvSpPr>
          <p:cNvPr id="29" name="Foliennummernplatzhalter 28">
            <a:extLst>
              <a:ext uri="{FF2B5EF4-FFF2-40B4-BE49-F238E27FC236}">
                <a16:creationId xmlns:a16="http://schemas.microsoft.com/office/drawing/2014/main" id="{8832E03E-0A35-43E2-8258-DA886A11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567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Breitbild</PresentationFormat>
  <Paragraphs>273</Paragraphs>
  <Slides>20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</vt:lpstr>
      <vt:lpstr>8vance</vt:lpstr>
      <vt:lpstr>Agenda</vt:lpstr>
      <vt:lpstr>Agenda</vt:lpstr>
      <vt:lpstr>PowerPoint-Präsentation</vt:lpstr>
      <vt:lpstr>PowerPoint-Präsentation</vt:lpstr>
      <vt:lpstr>Finanzierung</vt:lpstr>
      <vt:lpstr>Daten und Fakten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„Klassisches“ Headhunting</vt:lpstr>
      <vt:lpstr>„Klassisches“ Headhunting</vt:lpstr>
      <vt:lpstr>Vergleich</vt:lpstr>
      <vt:lpstr>Fazit</vt:lpstr>
      <vt:lpstr>Kern von 8vance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Felix Waibel</cp:lastModifiedBy>
  <cp:revision>70</cp:revision>
  <dcterms:created xsi:type="dcterms:W3CDTF">2017-10-26T10:14:06Z</dcterms:created>
  <dcterms:modified xsi:type="dcterms:W3CDTF">2017-11-06T20:54:07Z</dcterms:modified>
</cp:coreProperties>
</file>