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0" r:id="rId7"/>
    <p:sldId id="259" r:id="rId8"/>
    <p:sldId id="261" r:id="rId9"/>
    <p:sldId id="266" r:id="rId10"/>
    <p:sldId id="263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66D11-094F-4180-AC54-A8D6E3977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F851B9-E3A9-4F9D-8E81-194718042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E83E-B6A8-474B-997A-8C2A1E9B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DC8B3-E804-42DB-926C-0F3F8D36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2AD751-C90D-4B1D-B844-AE1DAE7E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46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6E1E4-11D5-4AF1-9944-72EE9F45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AD86A3-025E-4EE5-BE1B-6AE29D66B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B8534B-5DA6-4FB5-B5AF-206E34C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146C9D-BFDB-470B-ACCB-AD38D375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819C5-F2E8-41BB-A321-062986CC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63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5E56E3-5D60-4394-BA29-5E6EC59BF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98C36E-5532-4A02-B998-693EA7CE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CB8D1-777F-46AB-A428-478E8AA0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5589A1-F04D-4D93-B3F6-395DACE4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35ABDB-5603-4AE1-BB45-454DF15C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56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204D1F-5662-4CAF-8E5B-8F7F6434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41E5CA-EB67-4123-A6CB-4DA7AA69A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BFA53-55D1-4D3B-AC0B-C6CEB3F6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E52C6-76AD-4F68-B2BE-CCD0FB1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1B9DB2-A1C1-41B1-988F-7ECD8CEBD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67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809F3-6E08-4ABE-B4F7-1BD890E8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3CFD5B-EDB9-4110-B14D-E482B7639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038C08-17B4-4F21-9D80-8121CF3B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B27745-D7BF-4EBE-85E1-7896D7006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669126-2A94-4AD8-AD8B-B6C5B8890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3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1083F-51F5-402B-B3E1-FD874E6F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4EF29-AD2B-4838-9DA2-15C9A0D86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EDE5E-CC32-4DF6-A91A-D6605F9E5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6F875E-F6E1-4EF7-813F-79A0B9EC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EB4595-E465-4914-A3A5-04F5976B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7CB121-A5AA-49DD-B551-6748A9D0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7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6EA90-6246-4BCE-A65C-4186B9E5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E4EC30-6498-48BB-9A04-9D257897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FBB474-4FF9-4F05-BEC2-07E72CC7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B2C1FE-6CB1-4C92-8A04-D44BC6BBE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406DDB6-C0A1-414E-93B9-45E86D09A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706A24-7280-4B8E-8AE0-458250D14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0772503-46F9-4AFB-AA87-B2DB788D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DC5469-B5F9-4BDE-ABA1-47C42DD1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218969-88FF-461A-8651-20AE4F0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6B6F44F-F8F9-45E1-A95C-648F6EB72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6AE576-896E-41DB-8234-AD14BF48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D8E2E5-F4D8-4240-BB99-1EB60761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4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13CEA4-4B41-4D00-B82B-F8EB501A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945B-5A98-4D67-B1B3-A79F53B1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AC005-3340-49F6-BC09-BA0D3B1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74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371AB1-AFA5-4A08-B621-1A12AF479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3044D-A4C1-4374-9160-31EF9643D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4A31F2-1E13-42D2-9123-D81949A2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98FEA-4C78-464B-87E3-DB6C9D2D2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4DC7D-B03C-4039-9390-7DDE9396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18F8A-314F-4703-B07C-07176DA7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3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42FA07-E5D2-46F8-9A33-43858B2F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885677-4AFF-42A8-A15C-19219B92C8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5E9297-7185-45B4-8F9F-1BBBA72B6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36E4AE-3D1F-4F77-9430-F2AD27F9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625B-07BC-4D1D-8392-43F677406593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5E17-0CDD-4611-A68F-B2910B5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6B1B1-CCC2-44B3-AC11-DB03E9D8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F89D3C-F9F0-499D-BC16-028AADABB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548899-FD67-41AD-BCE0-50963D5D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47D6A-C5B2-44F2-9C5B-6B53EFCB2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B625B-07BC-4D1D-8392-43F677406593}" type="datetimeFigureOut">
              <a:rPr lang="de-DE" smtClean="0"/>
              <a:t>27.10.2017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077B7E-BA7A-40F7-B85D-3536759CB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22B2E6-CC02-4B8D-AEAF-C37A80A85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C528-CE2F-4F3D-B925-721A8C60B4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90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03950-889F-4ECC-B2A2-FE9690853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8vance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72177-05BE-433A-959E-31E518B6D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Neuere Entwicklungen im Management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441B949-4E3C-4E94-8420-FC02E6D8B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622" y="520003"/>
            <a:ext cx="2854960" cy="28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1F777-8815-49C0-B5F7-06CAE0F5C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CD1C6D-9C28-47D4-9884-A12733943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697" y="1315484"/>
            <a:ext cx="8845716" cy="488986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1EF7CF4-AC61-4029-BFB3-B870C7522C8A}"/>
              </a:ext>
            </a:extLst>
          </p:cNvPr>
          <p:cNvSpPr txBox="1"/>
          <p:nvPr/>
        </p:nvSpPr>
        <p:spPr>
          <a:xfrm>
            <a:off x="1674697" y="6280716"/>
            <a:ext cx="4995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Quelle: https://8vance.com/de/what-we-do/#Full-Service </a:t>
            </a:r>
          </a:p>
        </p:txBody>
      </p:sp>
    </p:spTree>
    <p:extLst>
      <p:ext uri="{BB962C8B-B14F-4D97-AF65-F5344CB8AC3E}">
        <p14:creationId xmlns:p14="http://schemas.microsoft.com/office/powerpoint/2010/main" val="3829347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10E03-5E2F-4F8E-A462-D5F56172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Finanzierung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AEB01-8955-4E4F-BA26-CB8B97F1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431118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Niederländische Investmentfond LBDF,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Rabobank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und Han Stoffel investieren 2 Millionen Euro (28. Januar 2016)</a:t>
            </a:r>
            <a:r>
              <a:rPr lang="de-DE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Smartphone App über Kickstarter (bis 21 Juli 2017)</a:t>
            </a:r>
            <a:r>
              <a:rPr lang="de-DE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D9368D3-311E-423D-8AE4-3E6D8F88AF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22"/>
          <a:stretch/>
        </p:blipFill>
        <p:spPr>
          <a:xfrm>
            <a:off x="3123849" y="3256743"/>
            <a:ext cx="6010102" cy="2620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E46BE10-618C-421E-89F9-6206D52C91E9}"/>
              </a:ext>
            </a:extLst>
          </p:cNvPr>
          <p:cNvSpPr txBox="1"/>
          <p:nvPr/>
        </p:nvSpPr>
        <p:spPr>
          <a:xfrm>
            <a:off x="838200" y="6300316"/>
            <a:ext cx="79783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vgl. https://www.startupvalley.news/de/8vance-der-personalvermittler-der-zukunft-bekommt-millioneninvestition/</a:t>
            </a:r>
          </a:p>
          <a:p>
            <a:r>
              <a:rPr lang="de-DE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vgl. https://www.kickstarter.com/projects/hanstoffels/aima-the-virtual-career-coach-with-artificial-inte?ref=k5gv4u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D8F7C3-FC81-4DAD-82A6-5EADA41A7B5B}"/>
              </a:ext>
            </a:extLst>
          </p:cNvPr>
          <p:cNvSpPr txBox="1"/>
          <p:nvPr/>
        </p:nvSpPr>
        <p:spPr>
          <a:xfrm>
            <a:off x="3123849" y="5877528"/>
            <a:ext cx="8572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Quelle: https://www.kickstarter.com/projects/hanstoffels/aima-the-virtual-career-coach-with-artificial-inte?ref=k5gv4u</a:t>
            </a:r>
          </a:p>
        </p:txBody>
      </p:sp>
    </p:spTree>
    <p:extLst>
      <p:ext uri="{BB962C8B-B14F-4D97-AF65-F5344CB8AC3E}">
        <p14:creationId xmlns:p14="http://schemas.microsoft.com/office/powerpoint/2010/main" val="349632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2C72-4297-461E-8FDE-4482E8CA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„Klassisches“ Headhunting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0A78B-07B4-4531-AD82-083ABFF4B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Externe Personalberater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Im Auftrag von Unternehmen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Direktansprache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direct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Gezielte „Jagd“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=&gt; Abwerben von Fachkräften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Branche/Jahresumsatz von ca. 1,8 Milliarde Euro (Mai 2016)</a:t>
            </a:r>
            <a:r>
              <a:rPr lang="de-DE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BF16038-530B-4CFF-A3AB-BBE63E050A48}"/>
              </a:ext>
            </a:extLst>
          </p:cNvPr>
          <p:cNvSpPr txBox="1"/>
          <p:nvPr/>
        </p:nvSpPr>
        <p:spPr>
          <a:xfrm>
            <a:off x="838200" y="6189044"/>
            <a:ext cx="952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BDU (2016), S. 1 https://www.bdu.de/media/195021/ergebnisse-marktstudie-personalberatung-2016.pdf</a:t>
            </a:r>
          </a:p>
        </p:txBody>
      </p:sp>
    </p:spTree>
    <p:extLst>
      <p:ext uri="{BB962C8B-B14F-4D97-AF65-F5344CB8AC3E}">
        <p14:creationId xmlns:p14="http://schemas.microsoft.com/office/powerpoint/2010/main" val="318230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45354-7B19-4C8A-A43B-AB85AA0B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„Klassisches“ Headhunting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2E456-3F3B-426A-9C88-EE946208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Honorargestaltung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Stand: 2016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Bezogen auf das Zieleinkommen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Beispiel: 60.000 € Jahreseinkommen x 25,9 % = 15.540 €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EF9F0DE-4191-4B29-B5AA-79F5CB7D0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079776"/>
              </p:ext>
            </p:extLst>
          </p:nvPr>
        </p:nvGraphicFramePr>
        <p:xfrm>
          <a:off x="1178025" y="3406799"/>
          <a:ext cx="9275012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753">
                  <a:extLst>
                    <a:ext uri="{9D8B030D-6E8A-4147-A177-3AD203B41FA5}">
                      <a16:colId xmlns:a16="http://schemas.microsoft.com/office/drawing/2014/main" val="3539687097"/>
                    </a:ext>
                  </a:extLst>
                </a:gridCol>
                <a:gridCol w="2318753">
                  <a:extLst>
                    <a:ext uri="{9D8B030D-6E8A-4147-A177-3AD203B41FA5}">
                      <a16:colId xmlns:a16="http://schemas.microsoft.com/office/drawing/2014/main" val="1642728336"/>
                    </a:ext>
                  </a:extLst>
                </a:gridCol>
                <a:gridCol w="2318753">
                  <a:extLst>
                    <a:ext uri="{9D8B030D-6E8A-4147-A177-3AD203B41FA5}">
                      <a16:colId xmlns:a16="http://schemas.microsoft.com/office/drawing/2014/main" val="2238780405"/>
                    </a:ext>
                  </a:extLst>
                </a:gridCol>
                <a:gridCol w="2318753">
                  <a:extLst>
                    <a:ext uri="{9D8B030D-6E8A-4147-A177-3AD203B41FA5}">
                      <a16:colId xmlns:a16="http://schemas.microsoft.com/office/drawing/2014/main" val="4188421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Gesamtmarkt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Große Personalberater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Mittelgroße Personalberater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Kleinere Personalberater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37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25,9 %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27,5 %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26,30 %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23,50 %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65007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F03D11FC-DD22-4EB3-84FA-7CB56F9E5339}"/>
              </a:ext>
            </a:extLst>
          </p:cNvPr>
          <p:cNvSpPr txBox="1"/>
          <p:nvPr/>
        </p:nvSpPr>
        <p:spPr>
          <a:xfrm>
            <a:off x="1117333" y="4417719"/>
            <a:ext cx="952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Quelle: BDU (2016), S. 9 https://www.bdu.de/media/296191/personalberatung-in-deutschland-2016.pdf</a:t>
            </a:r>
          </a:p>
        </p:txBody>
      </p:sp>
    </p:spTree>
    <p:extLst>
      <p:ext uri="{BB962C8B-B14F-4D97-AF65-F5344CB8AC3E}">
        <p14:creationId xmlns:p14="http://schemas.microsoft.com/office/powerpoint/2010/main" val="1438117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18DA2A-96EA-4E18-A5A9-A9A8C4A9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Vergleich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E341E3-5FAF-462D-935E-CC08FDACA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42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92126-CF0F-4D1F-BA6A-24B91DF6E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2FE89A-30AD-4F0D-A683-DFF56851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68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EBA94-5978-426B-B092-DF8BAF1E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D44724-8B87-45BF-B4EA-7E411655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Vorstellung 8vance (Fakten, Zahlen, Kurzbeschreibung, …)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Headhunting Definition, Statistiken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Unterschied Headhunting &amp; 8vance (Services, Mehrwert)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Reflexion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Fazit / Ausblick</a:t>
            </a:r>
          </a:p>
        </p:txBody>
      </p:sp>
    </p:spTree>
    <p:extLst>
      <p:ext uri="{BB962C8B-B14F-4D97-AF65-F5344CB8AC3E}">
        <p14:creationId xmlns:p14="http://schemas.microsoft.com/office/powerpoint/2010/main" val="12315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D8D968-9D2B-417F-9A67-7939B9F4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 und Fakten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DEE3E3-AC19-4801-A930-1C2FE0B5C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deutsch-niederländisches Startup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Gegründet 2012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Ansässig in den Niederlanden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CEO: Han Stoffels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Beschäftigte: 11 – 50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Kerngeschäft: Personalvermittler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55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31C91-B923-4FDE-A7F5-B291EED7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A7ABEF-71F1-4FA0-AB92-5C6E3D232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5598" cy="1466215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Eigenes Profil (Deep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Persönlichkeitstest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Harte und weiche Fähigkeiten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7361B4-365B-49BA-9D44-CBAB90D27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/>
          <a:stretch/>
        </p:blipFill>
        <p:spPr>
          <a:xfrm>
            <a:off x="6323798" y="1245890"/>
            <a:ext cx="5533111" cy="50142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DE4A21A-B38A-4083-AD1F-E1282A53339E}"/>
              </a:ext>
            </a:extLst>
          </p:cNvPr>
          <p:cNvSpPr txBox="1"/>
          <p:nvPr/>
        </p:nvSpPr>
        <p:spPr>
          <a:xfrm>
            <a:off x="6323798" y="6260123"/>
            <a:ext cx="526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Quelle: https://app.8vance.com/talent/profile/#/talent    ??????</a:t>
            </a:r>
          </a:p>
        </p:txBody>
      </p:sp>
    </p:spTree>
    <p:extLst>
      <p:ext uri="{BB962C8B-B14F-4D97-AF65-F5344CB8AC3E}">
        <p14:creationId xmlns:p14="http://schemas.microsoft.com/office/powerpoint/2010/main" val="42734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87B0A-69EA-4EF0-BAE5-F2FD18F5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0D0ECF-446E-426D-A4C1-CA0364ACF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Personalisierte Kampagne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Vakanz als Landing-Page</a:t>
            </a: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eigenes Profil</a:t>
            </a:r>
          </a:p>
          <a:p>
            <a:pPr marL="0" indent="0">
              <a:buNone/>
            </a:pP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C6F9FF-2C4D-420C-BC63-1DE14C4CB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134" y="1690688"/>
            <a:ext cx="5320224" cy="299184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E14181D-E9BD-4BE0-9795-72FC2269D807}"/>
              </a:ext>
            </a:extLst>
          </p:cNvPr>
          <p:cNvSpPr txBox="1"/>
          <p:nvPr/>
        </p:nvSpPr>
        <p:spPr>
          <a:xfrm>
            <a:off x="6327134" y="4682532"/>
            <a:ext cx="5864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Quelle: https://8vance.com/wp-content/uploads/2016/07/8vance-wallpaperklein.jpg</a:t>
            </a:r>
          </a:p>
        </p:txBody>
      </p:sp>
    </p:spTree>
    <p:extLst>
      <p:ext uri="{BB962C8B-B14F-4D97-AF65-F5344CB8AC3E}">
        <p14:creationId xmlns:p14="http://schemas.microsoft.com/office/powerpoint/2010/main" val="152809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D7B75-020C-4B05-97F7-F79EA9E1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Kern von 8vance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ACF81-782C-4E7E-B636-B4D4A4B47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AIMA (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Intelligent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Agent)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Durchsucht das Internet nach passenden Kandidaten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Verwendet Big Data und Künstliche Intelligenz</a:t>
            </a:r>
          </a:p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Vergleicht auch Soft Skills</a:t>
            </a:r>
          </a:p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85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79806-7702-43D5-96CC-0DC9F973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FDE923-F746-4DF6-8737-FD8D056D40F0}"/>
              </a:ext>
            </a:extLst>
          </p:cNvPr>
          <p:cNvSpPr/>
          <p:nvPr/>
        </p:nvSpPr>
        <p:spPr>
          <a:xfrm>
            <a:off x="693019" y="2579571"/>
            <a:ext cx="4504623" cy="3773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Eigenes 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F7C24-AA8A-4335-B733-7D5B93B1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8979" cy="503689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Lizenzgebühr für die Benutzung von AIMA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D4ADCD-38A3-47B8-98FC-81E638F99B3B}"/>
              </a:ext>
            </a:extLst>
          </p:cNvPr>
          <p:cNvSpPr/>
          <p:nvPr/>
        </p:nvSpPr>
        <p:spPr>
          <a:xfrm>
            <a:off x="838200" y="3436218"/>
            <a:ext cx="1828800" cy="148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Freie Stelle im Unternehmen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5B4D61-088E-4017-BDB4-A197E6EEDCBE}"/>
              </a:ext>
            </a:extLst>
          </p:cNvPr>
          <p:cNvSpPr/>
          <p:nvPr/>
        </p:nvSpPr>
        <p:spPr>
          <a:xfrm>
            <a:off x="5197642" y="2579571"/>
            <a:ext cx="5919537" cy="3773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8vance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08902A2-837F-4636-944D-220BAB365EFA}"/>
              </a:ext>
            </a:extLst>
          </p:cNvPr>
          <p:cNvSpPr/>
          <p:nvPr/>
        </p:nvSpPr>
        <p:spPr>
          <a:xfrm>
            <a:off x="4267200" y="3436218"/>
            <a:ext cx="1828800" cy="148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AIMA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F88E6E7-6A76-421B-9158-0531D6B85D60}"/>
              </a:ext>
            </a:extLst>
          </p:cNvPr>
          <p:cNvCxnSpPr>
            <a:cxnSpLocks/>
          </p:cNvCxnSpPr>
          <p:nvPr/>
        </p:nvCxnSpPr>
        <p:spPr>
          <a:xfrm>
            <a:off x="2667000" y="3755339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D1D473D-1839-4582-A76B-423EA06BA87F}"/>
              </a:ext>
            </a:extLst>
          </p:cNvPr>
          <p:cNvSpPr/>
          <p:nvPr/>
        </p:nvSpPr>
        <p:spPr>
          <a:xfrm>
            <a:off x="7696200" y="2877954"/>
            <a:ext cx="3089709" cy="2906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Big Data | KI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6D9546A-02AE-49FA-93C8-7BEC3D31C0A8}"/>
              </a:ext>
            </a:extLst>
          </p:cNvPr>
          <p:cNvSpPr/>
          <p:nvPr/>
        </p:nvSpPr>
        <p:spPr>
          <a:xfrm>
            <a:off x="8114898" y="4677878"/>
            <a:ext cx="2252312" cy="2406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Soziale Netzwerke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21358A1-A311-4A33-A087-460A26E03707}"/>
              </a:ext>
            </a:extLst>
          </p:cNvPr>
          <p:cNvSpPr/>
          <p:nvPr/>
        </p:nvSpPr>
        <p:spPr>
          <a:xfrm>
            <a:off x="8114898" y="4288055"/>
            <a:ext cx="2252312" cy="2406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Datenbanken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6EA52A-19D9-47D2-A0E3-3881F9C0E0D4}"/>
              </a:ext>
            </a:extLst>
          </p:cNvPr>
          <p:cNvSpPr/>
          <p:nvPr/>
        </p:nvSpPr>
        <p:spPr>
          <a:xfrm>
            <a:off x="8114897" y="3852513"/>
            <a:ext cx="2252313" cy="257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öffentliche Lebensläufe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1E2A3-FE7B-432F-A6B7-B5C3C33BBABB}"/>
              </a:ext>
            </a:extLst>
          </p:cNvPr>
          <p:cNvCxnSpPr/>
          <p:nvPr/>
        </p:nvCxnSpPr>
        <p:spPr>
          <a:xfrm>
            <a:off x="6096000" y="3782728"/>
            <a:ext cx="17100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48CF99-9FBE-4563-BA3B-EBDA8E66A6FE}"/>
              </a:ext>
            </a:extLst>
          </p:cNvPr>
          <p:cNvCxnSpPr/>
          <p:nvPr/>
        </p:nvCxnSpPr>
        <p:spPr>
          <a:xfrm flipH="1">
            <a:off x="6096000" y="4600876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66D5821B-FE54-49F0-9D0A-1BA948D6B138}"/>
              </a:ext>
            </a:extLst>
          </p:cNvPr>
          <p:cNvSpPr txBox="1"/>
          <p:nvPr/>
        </p:nvSpPr>
        <p:spPr>
          <a:xfrm>
            <a:off x="6270171" y="3436218"/>
            <a:ext cx="124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Vakanz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A77C4E2-45D0-4BC6-A29B-F3F281FC00C0}"/>
              </a:ext>
            </a:extLst>
          </p:cNvPr>
          <p:cNvSpPr txBox="1"/>
          <p:nvPr/>
        </p:nvSpPr>
        <p:spPr>
          <a:xfrm>
            <a:off x="6306613" y="4239756"/>
            <a:ext cx="124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Kandidat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9BA236C-5B4B-472C-8924-AAE9A025B38E}"/>
              </a:ext>
            </a:extLst>
          </p:cNvPr>
          <p:cNvSpPr txBox="1"/>
          <p:nvPr/>
        </p:nvSpPr>
        <p:spPr>
          <a:xfrm>
            <a:off x="2934471" y="3416785"/>
            <a:ext cx="124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Vakanz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BFBB725-0DD1-4CDB-A9D1-8FA93D047573}"/>
              </a:ext>
            </a:extLst>
          </p:cNvPr>
          <p:cNvCxnSpPr/>
          <p:nvPr/>
        </p:nvCxnSpPr>
        <p:spPr>
          <a:xfrm flipH="1">
            <a:off x="2667000" y="4569285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64572A9-00B9-492D-BCB0-CF0B605BDA1E}"/>
              </a:ext>
            </a:extLst>
          </p:cNvPr>
          <p:cNvSpPr txBox="1"/>
          <p:nvPr/>
        </p:nvSpPr>
        <p:spPr>
          <a:xfrm>
            <a:off x="2849091" y="4274994"/>
            <a:ext cx="1245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Liste von Kandidaten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6578EB-A1B6-4044-85D6-FD974566007E}"/>
              </a:ext>
            </a:extLst>
          </p:cNvPr>
          <p:cNvSpPr txBox="1"/>
          <p:nvPr/>
        </p:nvSpPr>
        <p:spPr>
          <a:xfrm>
            <a:off x="693018" y="6386658"/>
            <a:ext cx="526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Quelle: eigene Darstellung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F652844-BCD8-42CF-BEFD-79A83E62E6D2}"/>
              </a:ext>
            </a:extLst>
          </p:cNvPr>
          <p:cNvSpPr/>
          <p:nvPr/>
        </p:nvSpPr>
        <p:spPr>
          <a:xfrm>
            <a:off x="8114897" y="3445847"/>
            <a:ext cx="2252313" cy="257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8vance Profile</a:t>
            </a:r>
          </a:p>
        </p:txBody>
      </p:sp>
    </p:spTree>
    <p:extLst>
      <p:ext uri="{BB962C8B-B14F-4D97-AF65-F5344CB8AC3E}">
        <p14:creationId xmlns:p14="http://schemas.microsoft.com/office/powerpoint/2010/main" val="2146479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56204-B35C-4A94-84E3-B23A01D1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919D33FE-A199-4AD1-806C-90BDCD42B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65" y="1929378"/>
            <a:ext cx="10197232" cy="4351338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333E977-A9B6-444F-8EF4-40324D71DE03}"/>
              </a:ext>
            </a:extLst>
          </p:cNvPr>
          <p:cNvSpPr txBox="1"/>
          <p:nvPr/>
        </p:nvSpPr>
        <p:spPr>
          <a:xfrm>
            <a:off x="997384" y="1607419"/>
            <a:ext cx="1011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        Preis/Jahr: 1188 €	  	    Preis/Jahr: 1788 €		     Preis/Jahr: 2388 €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31700D-7228-44C1-B717-504F509D2EBE}"/>
              </a:ext>
            </a:extLst>
          </p:cNvPr>
          <p:cNvSpPr txBox="1"/>
          <p:nvPr/>
        </p:nvSpPr>
        <p:spPr>
          <a:xfrm>
            <a:off x="958665" y="6365517"/>
            <a:ext cx="526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Quelle: https://8vance.com/de/what-we-do/#Lizenzgeb%C3%BChr</a:t>
            </a:r>
          </a:p>
        </p:txBody>
      </p:sp>
    </p:spTree>
    <p:extLst>
      <p:ext uri="{BB962C8B-B14F-4D97-AF65-F5344CB8AC3E}">
        <p14:creationId xmlns:p14="http://schemas.microsoft.com/office/powerpoint/2010/main" val="511865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79806-7702-43D5-96CC-0DC9F973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Dienstleistungen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FDE923-F746-4DF6-8737-FD8D056D40F0}"/>
              </a:ext>
            </a:extLst>
          </p:cNvPr>
          <p:cNvSpPr/>
          <p:nvPr/>
        </p:nvSpPr>
        <p:spPr>
          <a:xfrm>
            <a:off x="693019" y="2579571"/>
            <a:ext cx="2643739" cy="37731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Eigenes Unternehmen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F7C24-AA8A-4335-B733-7D5B93B1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8979" cy="503689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8vance übernimmt die Suche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FD4ADCD-38A3-47B8-98FC-81E638F99B3B}"/>
              </a:ext>
            </a:extLst>
          </p:cNvPr>
          <p:cNvSpPr/>
          <p:nvPr/>
        </p:nvSpPr>
        <p:spPr>
          <a:xfrm>
            <a:off x="838200" y="3436218"/>
            <a:ext cx="1828800" cy="148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Freie Stelle im Unternehmen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B5B4D61-088E-4017-BDB4-A197E6EEDCBE}"/>
              </a:ext>
            </a:extLst>
          </p:cNvPr>
          <p:cNvSpPr/>
          <p:nvPr/>
        </p:nvSpPr>
        <p:spPr>
          <a:xfrm>
            <a:off x="3336758" y="2579571"/>
            <a:ext cx="7780421" cy="377310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numCol="1" rtlCol="0" anchor="b"/>
          <a:lstStyle/>
          <a:p>
            <a:pPr algn="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8vance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08902A2-837F-4636-944D-220BAB365EFA}"/>
              </a:ext>
            </a:extLst>
          </p:cNvPr>
          <p:cNvSpPr/>
          <p:nvPr/>
        </p:nvSpPr>
        <p:spPr>
          <a:xfrm>
            <a:off x="4267200" y="3436218"/>
            <a:ext cx="1828800" cy="148229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AIMA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F88E6E7-6A76-421B-9158-0531D6B85D60}"/>
              </a:ext>
            </a:extLst>
          </p:cNvPr>
          <p:cNvCxnSpPr>
            <a:cxnSpLocks/>
          </p:cNvCxnSpPr>
          <p:nvPr/>
        </p:nvCxnSpPr>
        <p:spPr>
          <a:xfrm>
            <a:off x="2667000" y="3755339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1D1D473D-1839-4582-A76B-423EA06BA87F}"/>
              </a:ext>
            </a:extLst>
          </p:cNvPr>
          <p:cNvSpPr/>
          <p:nvPr/>
        </p:nvSpPr>
        <p:spPr>
          <a:xfrm>
            <a:off x="7696200" y="2877954"/>
            <a:ext cx="3089709" cy="29068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Big Data | KI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6D9546A-02AE-49FA-93C8-7BEC3D31C0A8}"/>
              </a:ext>
            </a:extLst>
          </p:cNvPr>
          <p:cNvSpPr/>
          <p:nvPr/>
        </p:nvSpPr>
        <p:spPr>
          <a:xfrm>
            <a:off x="8114898" y="4677878"/>
            <a:ext cx="2252312" cy="2406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Soziale Netzwerke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21358A1-A311-4A33-A087-460A26E03707}"/>
              </a:ext>
            </a:extLst>
          </p:cNvPr>
          <p:cNvSpPr/>
          <p:nvPr/>
        </p:nvSpPr>
        <p:spPr>
          <a:xfrm>
            <a:off x="8114898" y="4288055"/>
            <a:ext cx="2252312" cy="2406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Datenbanken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26EA52A-19D9-47D2-A0E3-3881F9C0E0D4}"/>
              </a:ext>
            </a:extLst>
          </p:cNvPr>
          <p:cNvSpPr/>
          <p:nvPr/>
        </p:nvSpPr>
        <p:spPr>
          <a:xfrm>
            <a:off x="8114897" y="3852513"/>
            <a:ext cx="2252313" cy="257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öffentliche Lebensläufe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4B1E2A3-FE7B-432F-A6B7-B5C3C33BBABB}"/>
              </a:ext>
            </a:extLst>
          </p:cNvPr>
          <p:cNvCxnSpPr/>
          <p:nvPr/>
        </p:nvCxnSpPr>
        <p:spPr>
          <a:xfrm>
            <a:off x="6096000" y="3782728"/>
            <a:ext cx="171008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F048CF99-9FBE-4563-BA3B-EBDA8E66A6FE}"/>
              </a:ext>
            </a:extLst>
          </p:cNvPr>
          <p:cNvCxnSpPr/>
          <p:nvPr/>
        </p:nvCxnSpPr>
        <p:spPr>
          <a:xfrm flipH="1">
            <a:off x="6096000" y="4600876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66D5821B-FE54-49F0-9D0A-1BA948D6B138}"/>
              </a:ext>
            </a:extLst>
          </p:cNvPr>
          <p:cNvSpPr txBox="1"/>
          <p:nvPr/>
        </p:nvSpPr>
        <p:spPr>
          <a:xfrm>
            <a:off x="6270171" y="3436218"/>
            <a:ext cx="124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Vakanz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A77C4E2-45D0-4BC6-A29B-F3F281FC00C0}"/>
              </a:ext>
            </a:extLst>
          </p:cNvPr>
          <p:cNvSpPr txBox="1"/>
          <p:nvPr/>
        </p:nvSpPr>
        <p:spPr>
          <a:xfrm>
            <a:off x="6306613" y="4239756"/>
            <a:ext cx="124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Kandidat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9BA236C-5B4B-472C-8924-AAE9A025B38E}"/>
              </a:ext>
            </a:extLst>
          </p:cNvPr>
          <p:cNvSpPr txBox="1"/>
          <p:nvPr/>
        </p:nvSpPr>
        <p:spPr>
          <a:xfrm>
            <a:off x="2934471" y="3416785"/>
            <a:ext cx="1245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Vakanz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BFBB725-0DD1-4CDB-A9D1-8FA93D047573}"/>
              </a:ext>
            </a:extLst>
          </p:cNvPr>
          <p:cNvCxnSpPr/>
          <p:nvPr/>
        </p:nvCxnSpPr>
        <p:spPr>
          <a:xfrm flipH="1">
            <a:off x="2667000" y="4569285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164572A9-00B9-492D-BCB0-CF0B605BDA1E}"/>
              </a:ext>
            </a:extLst>
          </p:cNvPr>
          <p:cNvSpPr txBox="1"/>
          <p:nvPr/>
        </p:nvSpPr>
        <p:spPr>
          <a:xfrm>
            <a:off x="2849091" y="4274994"/>
            <a:ext cx="12459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Liste von Kandidaten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96578EB-A1B6-4044-85D6-FD974566007E}"/>
              </a:ext>
            </a:extLst>
          </p:cNvPr>
          <p:cNvSpPr txBox="1"/>
          <p:nvPr/>
        </p:nvSpPr>
        <p:spPr>
          <a:xfrm>
            <a:off x="693018" y="6386658"/>
            <a:ext cx="5268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Quelle: eigene Darstellung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F652844-BCD8-42CF-BEFD-79A83E62E6D2}"/>
              </a:ext>
            </a:extLst>
          </p:cNvPr>
          <p:cNvSpPr/>
          <p:nvPr/>
        </p:nvSpPr>
        <p:spPr>
          <a:xfrm>
            <a:off x="8114897" y="3445847"/>
            <a:ext cx="2252313" cy="2574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8vance Profile</a:t>
            </a:r>
          </a:p>
        </p:txBody>
      </p:sp>
    </p:spTree>
    <p:extLst>
      <p:ext uri="{BB962C8B-B14F-4D97-AF65-F5344CB8AC3E}">
        <p14:creationId xmlns:p14="http://schemas.microsoft.com/office/powerpoint/2010/main" val="236440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Office PowerPoint</Application>
  <PresentationFormat>Breitbild</PresentationFormat>
  <Paragraphs>103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8vance</vt:lpstr>
      <vt:lpstr>Agenda</vt:lpstr>
      <vt:lpstr>Daten und Fakten</vt:lpstr>
      <vt:lpstr>Dienstleistungen</vt:lpstr>
      <vt:lpstr>Dienstleistungen</vt:lpstr>
      <vt:lpstr>Kern von 8vance</vt:lpstr>
      <vt:lpstr>Dienstleistungen</vt:lpstr>
      <vt:lpstr>Dienstleistungen</vt:lpstr>
      <vt:lpstr>Dienstleistungen</vt:lpstr>
      <vt:lpstr>Dienstleistungen</vt:lpstr>
      <vt:lpstr>Finanzierung</vt:lpstr>
      <vt:lpstr>„Klassisches“ Headhunting</vt:lpstr>
      <vt:lpstr>„Klassisches“ Headhunting</vt:lpstr>
      <vt:lpstr>Vergleich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8vance</dc:title>
  <dc:creator>Felix Waibel</dc:creator>
  <cp:lastModifiedBy>hoegerle@smart-it-gmbh.de</cp:lastModifiedBy>
  <cp:revision>45</cp:revision>
  <dcterms:created xsi:type="dcterms:W3CDTF">2017-10-26T10:14:06Z</dcterms:created>
  <dcterms:modified xsi:type="dcterms:W3CDTF">2017-10-27T11:34:03Z</dcterms:modified>
</cp:coreProperties>
</file>