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3" r:id="rId3"/>
    <p:sldId id="274" r:id="rId4"/>
    <p:sldId id="275" r:id="rId5"/>
    <p:sldId id="277" r:id="rId6"/>
    <p:sldId id="295" r:id="rId7"/>
    <p:sldId id="278" r:id="rId8"/>
    <p:sldId id="281" r:id="rId9"/>
    <p:sldId id="297" r:id="rId10"/>
    <p:sldId id="298" r:id="rId11"/>
    <p:sldId id="299" r:id="rId12"/>
    <p:sldId id="301" r:id="rId13"/>
    <p:sldId id="296" r:id="rId14"/>
    <p:sldId id="302" r:id="rId15"/>
    <p:sldId id="300" r:id="rId16"/>
    <p:sldId id="282" r:id="rId17"/>
    <p:sldId id="283" r:id="rId18"/>
    <p:sldId id="284" r:id="rId19"/>
    <p:sldId id="285" r:id="rId20"/>
    <p:sldId id="280" r:id="rId21"/>
    <p:sldId id="286" r:id="rId22"/>
    <p:sldId id="292" r:id="rId23"/>
    <p:sldId id="293" r:id="rId24"/>
    <p:sldId id="294" r:id="rId25"/>
    <p:sldId id="287" r:id="rId26"/>
    <p:sldId id="288" r:id="rId27"/>
    <p:sldId id="289" r:id="rId28"/>
    <p:sldId id="290" r:id="rId29"/>
    <p:sldId id="303" r:id="rId30"/>
    <p:sldId id="29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24" autoAdjust="0"/>
  </p:normalViewPr>
  <p:slideViewPr>
    <p:cSldViewPr snapToGrid="0">
      <p:cViewPr varScale="1">
        <p:scale>
          <a:sx n="89" d="100"/>
          <a:sy n="89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Einflussreicher Griechischer Philosoph</a:t>
            </a:r>
          </a:p>
          <a:p>
            <a:r>
              <a:rPr lang="de-DE" dirty="0"/>
              <a:t>Schüler und Überbringer von Sokrates Gedankengut</a:t>
            </a:r>
          </a:p>
          <a:p>
            <a:r>
              <a:rPr lang="de-DE" dirty="0"/>
              <a:t>Widersprach Aristoteles in Grundlegenden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69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als Art Handwerkszeug -&gt; Welches Werkzeug aus meinem Koffer muss ich nehmen um ein Problem zu lösen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53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00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trennt die Methoden der Wissenschaft und Ethik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998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es aus Sicht Aristoteles vertretbar einen </a:t>
            </a:r>
            <a:r>
              <a:rPr lang="de-DE" dirty="0" err="1"/>
              <a:t>Chatbot</a:t>
            </a:r>
            <a:r>
              <a:rPr lang="de-DE" dirty="0"/>
              <a:t> zu verwenden? Meinungsfindung</a:t>
            </a:r>
          </a:p>
          <a:p>
            <a:endParaRPr lang="de-DE" dirty="0"/>
          </a:p>
          <a:p>
            <a:r>
              <a:rPr lang="de-DE" dirty="0"/>
              <a:t>Abgewandelte Form heute in der KI (Aussagenlogik) -&gt; Es spricht nichts dagegen seine Erfindung zu verwenden.</a:t>
            </a:r>
          </a:p>
          <a:p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Chatbot</a:t>
            </a:r>
            <a:r>
              <a:rPr lang="de-DE" dirty="0"/>
              <a:t>:</a:t>
            </a:r>
          </a:p>
          <a:p>
            <a:r>
              <a:rPr lang="de-DE" dirty="0"/>
              <a:t>Anwender hat eine Frage, will Wissen erlangen -&gt; Das Bestreben nach Wissen soll befriedigt werden -&gt; Problem: Der </a:t>
            </a:r>
            <a:r>
              <a:rPr lang="de-DE" dirty="0" err="1"/>
              <a:t>Chatbot</a:t>
            </a:r>
            <a:r>
              <a:rPr lang="de-DE" dirty="0"/>
              <a:t> als Wissensquelle</a:t>
            </a:r>
          </a:p>
          <a:p>
            <a:r>
              <a:rPr lang="de-DE" dirty="0"/>
              <a:t>geschichtlicher Hintergrund</a:t>
            </a:r>
          </a:p>
          <a:p>
            <a:endParaRPr lang="de-DE" dirty="0"/>
          </a:p>
          <a:p>
            <a:r>
              <a:rPr lang="de-DE" dirty="0" err="1"/>
              <a:t>Chabot</a:t>
            </a:r>
            <a:r>
              <a:rPr lang="de-DE" dirty="0"/>
              <a:t> erfüllt den Zweck</a:t>
            </a:r>
          </a:p>
          <a:p>
            <a:endParaRPr lang="de-DE" dirty="0"/>
          </a:p>
          <a:p>
            <a:r>
              <a:rPr lang="de-DE" dirty="0"/>
              <a:t>Heute noch das Problem</a:t>
            </a:r>
          </a:p>
          <a:p>
            <a:endParaRPr lang="de-DE" dirty="0"/>
          </a:p>
          <a:p>
            <a:r>
              <a:rPr lang="de-DE" dirty="0"/>
              <a:t>verschiedene Blickwinkel auch in dieser Hausarbeit</a:t>
            </a:r>
          </a:p>
          <a:p>
            <a:endParaRPr lang="de-DE" dirty="0"/>
          </a:p>
          <a:p>
            <a:r>
              <a:rPr lang="de-DE" dirty="0"/>
              <a:t>Konklusion befürwortet den Einsatz. -&gt; befriedigt das Bestreben nach Wissen -&gt; genaues Bild vom Thema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9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Zur Abwägung</a:t>
            </a:r>
          </a:p>
          <a:p>
            <a:r>
              <a:rPr lang="de-DE" dirty="0"/>
              <a:t>„Sind diese Konklusionen heute und für unsere Fragestellung noch relevant?“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692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Wissen im Überfluss -&gt; Wissen identifizieren und herausfiltern -&gt; </a:t>
            </a:r>
            <a:r>
              <a:rPr lang="de-DE" dirty="0" err="1"/>
              <a:t>Chatbot</a:t>
            </a:r>
            <a:r>
              <a:rPr lang="de-DE" dirty="0"/>
              <a:t> gefilterte Quelle für Wissen -&gt; unterstützt die schnelle Wissenserlangung</a:t>
            </a:r>
          </a:p>
          <a:p>
            <a:endParaRPr lang="de-DE" dirty="0"/>
          </a:p>
          <a:p>
            <a:r>
              <a:rPr lang="de-DE" dirty="0"/>
              <a:t>Wir betrachten das Thema aus mehreren Blickwinkeln</a:t>
            </a:r>
          </a:p>
          <a:p>
            <a:endParaRPr lang="de-DE" dirty="0"/>
          </a:p>
          <a:p>
            <a:r>
              <a:rPr lang="de-DE" dirty="0"/>
              <a:t>-&gt; Aristoteles für die Fragestellung von Bedeutung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09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Insult = Beleidigung</a:t>
            </a:r>
          </a:p>
          <a:p>
            <a:r>
              <a:rPr lang="de-DE" dirty="0" err="1"/>
              <a:t>Chatbot</a:t>
            </a:r>
            <a:r>
              <a:rPr lang="de-DE" dirty="0"/>
              <a:t> </a:t>
            </a:r>
            <a:r>
              <a:rPr lang="de-DE" dirty="0" err="1"/>
              <a:t>Tay</a:t>
            </a:r>
            <a:r>
              <a:rPr lang="de-DE" dirty="0"/>
              <a:t> von MS wurde zum Rassist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515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Insult = Beleidigung</a:t>
            </a:r>
          </a:p>
          <a:p>
            <a:r>
              <a:rPr lang="de-DE" dirty="0" err="1"/>
              <a:t>Chatbot</a:t>
            </a:r>
            <a:r>
              <a:rPr lang="de-DE" dirty="0"/>
              <a:t> </a:t>
            </a:r>
            <a:r>
              <a:rPr lang="de-DE" dirty="0" err="1"/>
              <a:t>Tay</a:t>
            </a:r>
            <a:r>
              <a:rPr lang="de-DE" dirty="0"/>
              <a:t> von MS wurde zum Rassist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62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Sohn eines reichen Arztes</a:t>
            </a:r>
          </a:p>
          <a:p>
            <a:r>
              <a:rPr lang="de-DE" dirty="0"/>
              <a:t>insgesamt 20 Jahre an Akademie -&gt; Lehrer</a:t>
            </a:r>
          </a:p>
          <a:p>
            <a:r>
              <a:rPr lang="de-DE" dirty="0"/>
              <a:t>Nach Tod Platons Lehrer von Alexander dem Großen (eroberte das größte Reich in der Geschichte der Antike.)</a:t>
            </a:r>
          </a:p>
          <a:p>
            <a:r>
              <a:rPr lang="de-DE" dirty="0"/>
              <a:t>Wieder nach Athen als Lehrer </a:t>
            </a:r>
          </a:p>
          <a:p>
            <a:r>
              <a:rPr lang="de-DE" dirty="0"/>
              <a:t>Wandte sich vom Königshaus ab Gotteslästerung -&gt; verließ Athen nach </a:t>
            </a:r>
            <a:r>
              <a:rPr lang="de-DE" dirty="0" err="1"/>
              <a:t>Chalkis</a:t>
            </a:r>
            <a:endParaRPr lang="de-DE" dirty="0"/>
          </a:p>
          <a:p>
            <a:endParaRPr lang="de-DE" dirty="0"/>
          </a:p>
          <a:p>
            <a:r>
              <a:rPr lang="de-DE" dirty="0"/>
              <a:t>Heute als Wissenschaftler, Biologe, Physiker und Philosoph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86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6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552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56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91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26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07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4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15.12.2017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15.12.2017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15.12.2017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15.12.2017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These 3: „Ideenerkenntnis und Wissenschaft“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C40AFE7-E0D0-48BE-97F7-898829CE18C5}"/>
              </a:ext>
            </a:extLst>
          </p:cNvPr>
          <p:cNvSpPr/>
          <p:nvPr/>
        </p:nvSpPr>
        <p:spPr>
          <a:xfrm>
            <a:off x="9883336" y="4414858"/>
            <a:ext cx="20201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http://gams.uni-graz.at/o:wissg-wd-09b-2/IMAGE.2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12B0E97-7367-405E-A2E2-4E449C16B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33"/>
            <a:ext cx="9122230" cy="62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These 4: „Das Höhlengleichnis“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17113AD-87F1-4B91-A377-74764BFD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32" y="273684"/>
            <a:ext cx="5635752" cy="609394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8CD87A3-3E82-4DE9-835B-E15B7AC679DD}"/>
              </a:ext>
            </a:extLst>
          </p:cNvPr>
          <p:cNvSpPr/>
          <p:nvPr/>
        </p:nvSpPr>
        <p:spPr>
          <a:xfrm>
            <a:off x="7857699" y="6071677"/>
            <a:ext cx="4334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http://friedrichrost.de/with/weiss_hoehlengl.jpg</a:t>
            </a:r>
          </a:p>
        </p:txBody>
      </p:sp>
    </p:spTree>
    <p:extLst>
      <p:ext uri="{BB962C8B-B14F-4D97-AF65-F5344CB8AC3E}">
        <p14:creationId xmlns:p14="http://schemas.microsoft.com/office/powerpoint/2010/main" val="17220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Konklusion:</a:t>
            </a:r>
            <a:endParaRPr lang="de-DE" dirty="0"/>
          </a:p>
          <a:p>
            <a:r>
              <a:rPr lang="de-DE" b="1" dirty="0"/>
              <a:t>These 1: „Wahrnehmung ist ungleich wissen“</a:t>
            </a:r>
          </a:p>
          <a:p>
            <a:pPr lvl="1"/>
            <a:r>
              <a:rPr lang="de-DE" dirty="0"/>
              <a:t>Lesen/Hören = Wahrnehmung</a:t>
            </a:r>
          </a:p>
          <a:p>
            <a:pPr lvl="1"/>
            <a:r>
              <a:rPr lang="de-DE" dirty="0" err="1"/>
              <a:t>Chatbot</a:t>
            </a:r>
            <a:r>
              <a:rPr lang="de-DE" dirty="0"/>
              <a:t> soll Wissen vermitteln</a:t>
            </a:r>
          </a:p>
          <a:p>
            <a:pPr lvl="1"/>
            <a:r>
              <a:rPr lang="de-DE" dirty="0"/>
              <a:t>Täuschung durch </a:t>
            </a:r>
            <a:r>
              <a:rPr lang="de-DE" dirty="0" err="1"/>
              <a:t>Chatbots</a:t>
            </a:r>
            <a:r>
              <a:rPr lang="de-DE" dirty="0"/>
              <a:t>?! </a:t>
            </a:r>
          </a:p>
          <a:p>
            <a:pPr lvl="1"/>
            <a:endParaRPr lang="de-DE" dirty="0"/>
          </a:p>
          <a:p>
            <a:r>
              <a:rPr lang="de-DE" b="1" dirty="0"/>
              <a:t>These 2: „Der Ursprung der Ideen“</a:t>
            </a:r>
          </a:p>
          <a:p>
            <a:pPr lvl="1"/>
            <a:r>
              <a:rPr lang="de-DE" dirty="0"/>
              <a:t>Wissen/Ideen werden nur durch Erinnerungen erlangt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8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Konklusion:</a:t>
            </a:r>
            <a:endParaRPr lang="de-DE" dirty="0"/>
          </a:p>
          <a:p>
            <a:r>
              <a:rPr lang="de-DE" b="1" dirty="0"/>
              <a:t>These 3: „Ideenerkenntnis und Wissenschaft“</a:t>
            </a:r>
          </a:p>
          <a:p>
            <a:pPr lvl="1"/>
            <a:r>
              <a:rPr lang="de-DE" dirty="0" err="1"/>
              <a:t>Chatbots</a:t>
            </a:r>
            <a:r>
              <a:rPr lang="de-DE" dirty="0"/>
              <a:t> zwischen sinnlicher und geistiger Welt?!</a:t>
            </a:r>
          </a:p>
          <a:p>
            <a:pPr lvl="1"/>
            <a:r>
              <a:rPr lang="de-DE" dirty="0"/>
              <a:t>Nicht in der Welt der Ideen und Urbilder</a:t>
            </a:r>
          </a:p>
          <a:p>
            <a:pPr lvl="1"/>
            <a:endParaRPr lang="de-DE" dirty="0"/>
          </a:p>
          <a:p>
            <a:r>
              <a:rPr lang="de-DE" b="1" dirty="0"/>
              <a:t>These 4: „Das Höhlengleichnis“</a:t>
            </a:r>
          </a:p>
          <a:p>
            <a:pPr lvl="1"/>
            <a:r>
              <a:rPr lang="de-DE" dirty="0"/>
              <a:t>Verunsicherung / Angst der Benutzer</a:t>
            </a:r>
          </a:p>
          <a:p>
            <a:pPr lvl="1"/>
            <a:r>
              <a:rPr lang="de-DE" dirty="0"/>
              <a:t>Mensch oder Maschine?  </a:t>
            </a:r>
            <a:r>
              <a:rPr lang="de-DE" dirty="0">
                <a:sym typeface="Wingdings" panose="05000000000000000000" pitchFamily="2" charset="2"/>
              </a:rPr>
              <a:t> Turing Test</a:t>
            </a:r>
            <a:endParaRPr lang="de-DE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4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Konklusion: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2FEEF9-C6D8-48A6-8148-5D1A1688B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E06A736-FD30-412E-B13B-64367F0DC323}"/>
              </a:ext>
            </a:extLst>
          </p:cNvPr>
          <p:cNvSpPr/>
          <p:nvPr/>
        </p:nvSpPr>
        <p:spPr>
          <a:xfrm>
            <a:off x="4785315" y="5654794"/>
            <a:ext cx="4334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https://i.ebayimg.com/images/g/qEsAAOSw~OdVWblA/s-l300.jpg</a:t>
            </a:r>
          </a:p>
        </p:txBody>
      </p:sp>
    </p:spTree>
    <p:extLst>
      <p:ext uri="{BB962C8B-B14F-4D97-AF65-F5344CB8AC3E}">
        <p14:creationId xmlns:p14="http://schemas.microsoft.com/office/powerpoint/2010/main" val="184059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Beispiel:</a:t>
            </a:r>
          </a:p>
          <a:p>
            <a:pPr marL="0" indent="0">
              <a:buNone/>
            </a:pPr>
            <a:r>
              <a:rPr lang="de-DE" dirty="0"/>
              <a:t>	Obersatz: Menschen sind sterblich.</a:t>
            </a:r>
          </a:p>
          <a:p>
            <a:pPr marL="0" indent="0">
              <a:buNone/>
            </a:pPr>
            <a:r>
              <a:rPr lang="de-DE" dirty="0"/>
              <a:t>	Untersatz: Griechen sind Menschen.</a:t>
            </a:r>
          </a:p>
          <a:p>
            <a:pPr marL="0" indent="0">
              <a:buNone/>
            </a:pPr>
            <a:r>
              <a:rPr lang="de-DE" dirty="0"/>
              <a:t>	Schluss: Griechen sind sterblich.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64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natürliche Bestreben zu Wissen hat.</a:t>
            </a:r>
          </a:p>
          <a:p>
            <a:r>
              <a:rPr lang="de-DE" dirty="0"/>
              <a:t>Wissen ist etwas, was sich erweitert und neu werden kann.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Es gibt kein Handeln ohne einen gewissen Zweck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3: „Syllogistik (Logik)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4: „Jedes Problem hat seine ihm eigene Genauigkeit“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Probleme bedürfen einer angepassten Genauigkeit.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/>
              <a:t>Kernthesen</a:t>
            </a:r>
            <a:endParaRPr lang="de-DE" dirty="0"/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15.12.2017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1: „Ewige Wiederkunft“</a:t>
            </a:r>
          </a:p>
          <a:p>
            <a:r>
              <a:rPr lang="de-DE" dirty="0"/>
              <a:t>Universum als zyklisches System</a:t>
            </a:r>
          </a:p>
          <a:p>
            <a:r>
              <a:rPr lang="de-DE" dirty="0"/>
              <a:t>Endliche Teile innerhalb des Universums und unendliche Zeit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Alle Zustände müssen sich unendlich oft wiederholen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2: „Wille zur Macht“</a:t>
            </a:r>
          </a:p>
          <a:p>
            <a:r>
              <a:rPr lang="de-DE" dirty="0"/>
              <a:t>Aktives bejahen des menschlichen Schicksals („Ewige Wiederkunft“)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Überwindung von Religion und Moral</a:t>
            </a:r>
          </a:p>
          <a:p>
            <a:r>
              <a:rPr lang="de-DE" dirty="0"/>
              <a:t>Alles Gute und Grausame kann ungehindert an den Menschen dringen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Gewonnene Freiheit zur Selbstverbesserung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Voraussetzung zur Schaffung des „Übermenschen“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8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3: „Übermensch“</a:t>
            </a:r>
          </a:p>
          <a:p>
            <a:r>
              <a:rPr lang="de-DE" dirty="0"/>
              <a:t>Besonders starker Wille zur Macht sowie Überschuss an Lebenskraft</a:t>
            </a:r>
          </a:p>
          <a:p>
            <a:r>
              <a:rPr lang="de-DE" dirty="0"/>
              <a:t>Gehorcht keiner Moral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Schöpfer neuer Werte</a:t>
            </a:r>
          </a:p>
          <a:p>
            <a:r>
              <a:rPr lang="de-DE" dirty="0"/>
              <a:t>Seine Schaffung muss mit allen Mitteln angestrebt werden</a:t>
            </a:r>
            <a:endParaRPr lang="de-DE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Schwache Menschen müssen ihm geopfert werden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800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91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 err="1"/>
              <a:t>Chatbots</a:t>
            </a:r>
            <a:r>
              <a:rPr lang="de-DE" b="1" dirty="0"/>
              <a:t> = Übermensch?</a:t>
            </a:r>
            <a:endParaRPr lang="de-DE" sz="2800" dirty="0"/>
          </a:p>
          <a:p>
            <a:r>
              <a:rPr lang="de-DE" dirty="0"/>
              <a:t>Aktuelle </a:t>
            </a:r>
            <a:r>
              <a:rPr lang="de-DE" dirty="0" err="1"/>
              <a:t>Chatbots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sz="2800" dirty="0"/>
              <a:t>Kein „Wille zur Macht“</a:t>
            </a:r>
          </a:p>
          <a:p>
            <a:r>
              <a:rPr lang="de-DE" dirty="0"/>
              <a:t>Zukünftige </a:t>
            </a:r>
            <a:r>
              <a:rPr lang="de-DE" dirty="0" err="1"/>
              <a:t>Chatbots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Intellektuell dem Menschen überlegen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„Wille zur Macht“ eventuell möglich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Aber: physisch dem Menschen unterlegen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Konklusion: </a:t>
            </a:r>
            <a:r>
              <a:rPr lang="de-DE" dirty="0"/>
              <a:t>Zukünftige </a:t>
            </a:r>
            <a:r>
              <a:rPr lang="de-DE" dirty="0" err="1"/>
              <a:t>Chatbots</a:t>
            </a:r>
            <a:r>
              <a:rPr lang="de-DE" dirty="0"/>
              <a:t> eventuell eine Art von Übermensch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r>
              <a:rPr lang="de-DE" b="1" dirty="0"/>
              <a:t>Falsches Wissen / „Fake News“ / Satire</a:t>
            </a:r>
          </a:p>
          <a:p>
            <a:pPr lvl="1"/>
            <a:r>
              <a:rPr lang="de-DE" dirty="0"/>
              <a:t>heute schon ein Problem, tragen zur Meinungsbildung mit</a:t>
            </a:r>
          </a:p>
          <a:p>
            <a:pPr lvl="1"/>
            <a:r>
              <a:rPr lang="de-DE" dirty="0"/>
              <a:t>Prof. Dr. Oliver </a:t>
            </a:r>
            <a:r>
              <a:rPr lang="de-DE" dirty="0" err="1"/>
              <a:t>Bendel</a:t>
            </a:r>
            <a:r>
              <a:rPr lang="de-DE" dirty="0"/>
              <a:t> </a:t>
            </a:r>
            <a:r>
              <a:rPr lang="de-DE" dirty="0" err="1"/>
              <a:t>Lügenbot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zu Demo und Test Zwecken</a:t>
            </a:r>
          </a:p>
          <a:p>
            <a:r>
              <a:rPr lang="de-DE" b="1" dirty="0"/>
              <a:t>Verwechslungsgefahr / Irreführung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„Eugene </a:t>
            </a:r>
            <a:r>
              <a:rPr lang="de-DE" dirty="0" err="1">
                <a:sym typeface="Wingdings" panose="05000000000000000000" pitchFamily="2" charset="2"/>
              </a:rPr>
              <a:t>Goostman</a:t>
            </a:r>
            <a:r>
              <a:rPr lang="de-DE" dirty="0">
                <a:sym typeface="Wingdings" panose="05000000000000000000" pitchFamily="2" charset="2"/>
              </a:rPr>
              <a:t>“ 2014  33% beim Turing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b="1" dirty="0"/>
              <a:t>Sicht 1: Wissenserlangung</a:t>
            </a:r>
          </a:p>
          <a:p>
            <a:pPr lvl="1"/>
            <a:r>
              <a:rPr lang="de-DE" sz="2800" dirty="0"/>
              <a:t>Wissen als Ressource der Gesellschaft</a:t>
            </a:r>
          </a:p>
          <a:p>
            <a:pPr lvl="1"/>
            <a:r>
              <a:rPr lang="de-DE" sz="2800" dirty="0"/>
              <a:t>„Wissen ist Macht“</a:t>
            </a:r>
          </a:p>
          <a:p>
            <a:r>
              <a:rPr lang="de-DE" b="1" dirty="0"/>
              <a:t>Sicht 2: differenzierte Betrachtungsweise</a:t>
            </a:r>
          </a:p>
          <a:p>
            <a:pPr lvl="1"/>
            <a:r>
              <a:rPr lang="de-DE" sz="2800" dirty="0"/>
              <a:t>Mehrere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Direkter Vergleich zwischen </a:t>
            </a:r>
            <a:r>
              <a:rPr lang="de-DE" dirty="0" err="1"/>
              <a:t>Chatbot</a:t>
            </a:r>
            <a:r>
              <a:rPr lang="de-DE" dirty="0"/>
              <a:t> und Übermensch gewagt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Übermensch bezieht sich auf Evolution des Menschen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Definition aus dem 19. Jahrhundert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Mögliche Intelligenz der </a:t>
            </a:r>
            <a:r>
              <a:rPr lang="de-DE" sz="2800" dirty="0" err="1"/>
              <a:t>Chatbot</a:t>
            </a:r>
            <a:r>
              <a:rPr lang="de-DE" sz="2800" dirty="0"/>
              <a:t>-KI nicht einschätzbar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Nietzsches Gedankenspiele für das Fazit irrelevant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NEIN + JA + IRRELEVANT = ????</a:t>
            </a:r>
          </a:p>
          <a:p>
            <a:endParaRPr lang="de-DE" dirty="0"/>
          </a:p>
          <a:p>
            <a:r>
              <a:rPr lang="de-DE" dirty="0"/>
              <a:t>JA - Unter bestimmten Voraussetzungen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news</a:t>
            </a:r>
            <a:r>
              <a:rPr lang="de-DE" dirty="0"/>
              <a:t> == </a:t>
            </a:r>
            <a:r>
              <a:rPr lang="de-DE" dirty="0" err="1"/>
              <a:t>true</a:t>
            </a:r>
            <a:r>
              <a:rPr lang="de-DE" dirty="0"/>
              <a:t>) &amp;&amp; (</a:t>
            </a:r>
            <a:r>
              <a:rPr lang="de-DE" dirty="0" err="1"/>
              <a:t>news</a:t>
            </a:r>
            <a:r>
              <a:rPr lang="de-DE" dirty="0"/>
              <a:t> == Wissen/Ideen) &amp;&amp; (</a:t>
            </a:r>
            <a:r>
              <a:rPr lang="de-DE" dirty="0" err="1"/>
              <a:t>news</a:t>
            </a:r>
            <a:r>
              <a:rPr lang="de-DE" dirty="0"/>
              <a:t> != </a:t>
            </a:r>
            <a:r>
              <a:rPr lang="de-DE" dirty="0" err="1"/>
              <a:t>insult</a:t>
            </a:r>
            <a:r>
              <a:rPr lang="de-DE" dirty="0"/>
              <a:t>) &amp;&amp; …{</a:t>
            </a:r>
          </a:p>
          <a:p>
            <a:pPr marL="457200" lvl="1" indent="0">
              <a:buNone/>
            </a:pPr>
            <a:r>
              <a:rPr lang="de-DE" dirty="0" err="1"/>
              <a:t>Chatbots.ethicallyTenable</a:t>
            </a:r>
            <a:r>
              <a:rPr lang="de-DE" dirty="0"/>
              <a:t> = </a:t>
            </a:r>
            <a:r>
              <a:rPr lang="de-DE" dirty="0" err="1"/>
              <a:t>true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 err="1"/>
              <a:t>else</a:t>
            </a:r>
            <a:r>
              <a:rPr lang="de-DE" dirty="0"/>
              <a:t> {</a:t>
            </a:r>
          </a:p>
          <a:p>
            <a:pPr marL="457200" lvl="1" indent="0">
              <a:buNone/>
            </a:pPr>
            <a:r>
              <a:rPr lang="de-DE" dirty="0" err="1"/>
              <a:t>Chatbots.ethicallyTenable</a:t>
            </a:r>
            <a:r>
              <a:rPr lang="de-DE" dirty="0"/>
              <a:t> =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035" y="1690688"/>
            <a:ext cx="900792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4400" dirty="0"/>
              <a:t>„Eine menschengerechte Einbindung intelligenter Systeme in hochkomplexe Gesellschaften ist keine individuelle Angelegenheit, sondern eine gesellschaftliche Aufgabe.“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29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ADC16C4-24CC-412D-BEF5-22738DBECEEF}"/>
              </a:ext>
            </a:extLst>
          </p:cNvPr>
          <p:cNvSpPr/>
          <p:nvPr/>
        </p:nvSpPr>
        <p:spPr>
          <a:xfrm>
            <a:off x="7642815" y="5260469"/>
            <a:ext cx="440767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Bitkom </a:t>
            </a:r>
            <a:r>
              <a:rPr lang="de-DE" sz="1100" dirty="0" err="1"/>
              <a:t>e.V</a:t>
            </a:r>
            <a:r>
              <a:rPr lang="de-DE" sz="1100" dirty="0"/>
              <a:t>, DFKI: Entscheidungsunterstützung mit Künstlicher Intelligenz.</a:t>
            </a:r>
          </a:p>
          <a:p>
            <a:r>
              <a:rPr lang="de-DE" sz="1100" dirty="0"/>
              <a:t>https://www.uni-kassel.de/fb07/fileadmin/datas/fb07/</a:t>
            </a:r>
          </a:p>
          <a:p>
            <a:r>
              <a:rPr lang="de-DE" sz="1100" dirty="0"/>
              <a:t>5-Institute/IWR/Hornung/170901-KI-Gipfelpapier-online.pdf, . –</a:t>
            </a:r>
          </a:p>
          <a:p>
            <a:r>
              <a:rPr lang="de-DE" sz="1100" dirty="0"/>
              <a:t>[Online; </a:t>
            </a:r>
            <a:r>
              <a:rPr lang="de-DE" sz="1100" dirty="0" err="1"/>
              <a:t>accessed</a:t>
            </a:r>
            <a:r>
              <a:rPr lang="de-DE" sz="1100" dirty="0"/>
              <a:t> 05-Dezember-2017; Seite: 112, Kernaussage: 24]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88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30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3EC1A8-1EAF-4461-89AB-26533842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13" y="4270164"/>
            <a:ext cx="1652771" cy="536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r>
              <a:rPr lang="de-DE" dirty="0"/>
              <a:t> * 427 v. Chr. in Athen - † 347 v. Chr. in Athen</a:t>
            </a:r>
          </a:p>
          <a:p>
            <a:r>
              <a:rPr lang="de-DE" dirty="0"/>
              <a:t>Schüler des Sokrates</a:t>
            </a:r>
          </a:p>
          <a:p>
            <a:r>
              <a:rPr lang="de-DE" dirty="0"/>
              <a:t>Gründer der „Akademie“</a:t>
            </a:r>
          </a:p>
          <a:p>
            <a:pPr lvl="1"/>
            <a:r>
              <a:rPr lang="de-DE" dirty="0"/>
              <a:t>Lehrer von u.a. Aristoteles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Philosophie, Metaphysik, Erkenntnistheorie, Ethik, Anthropologie, Staatstheorie, Kosmologie, Kunsttheorie und Sprachphilosophie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89" y="1825625"/>
            <a:ext cx="234696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https://upload.wikimedia.org/wikipedia/commons/thumb/7/7d/Head_Platon_Glyptothek_Munich_548.jpg/431px-Head_Platon_Glyptothek_Munich_548.jpg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401095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5924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* 15. Oktober 1844 in Röcken – </a:t>
            </a:r>
            <a:br>
              <a:rPr lang="de-DE" dirty="0"/>
            </a:br>
            <a:r>
              <a:rPr lang="de-DE" dirty="0"/>
              <a:t>† 25. August 1900 in Weimar</a:t>
            </a:r>
          </a:p>
          <a:p>
            <a:r>
              <a:rPr lang="de-DE" dirty="0"/>
              <a:t>Studierte klassische Philologie sowie Theologie</a:t>
            </a:r>
          </a:p>
          <a:p>
            <a:r>
              <a:rPr lang="de-DE" dirty="0"/>
              <a:t>Stark beeinflusst von Arthur Schopenhauer</a:t>
            </a:r>
          </a:p>
          <a:p>
            <a:r>
              <a:rPr lang="de-DE" dirty="0"/>
              <a:t>Professor an der Universität Basel</a:t>
            </a:r>
          </a:p>
          <a:p>
            <a:r>
              <a:rPr lang="de-DE" dirty="0"/>
              <a:t>Postum Weltberühmtheit („Also sprach Zarathustra“)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BAD500-621A-4EA6-A3FC-DB15887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125"/>
            <a:ext cx="3298134" cy="49573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4A2F8D-AE96-4CC0-8495-E0F6363167FF}"/>
              </a:ext>
            </a:extLst>
          </p:cNvPr>
          <p:cNvSpPr/>
          <p:nvPr/>
        </p:nvSpPr>
        <p:spPr>
          <a:xfrm>
            <a:off x="8610600" y="5425970"/>
            <a:ext cx="32981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https://de.wikiquote.org/wiki/Datei:Nietzsche187c.jpg</a:t>
            </a:r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1AEE54D-31A6-4320-9398-6D901A702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86" y="1993900"/>
            <a:ext cx="6683828" cy="37596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These 1: „Wahrnehmung ist ungleich wissen“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BC26AC6-B954-455C-BB5E-87E5B32BA6A5}"/>
              </a:ext>
            </a:extLst>
          </p:cNvPr>
          <p:cNvSpPr/>
          <p:nvPr/>
        </p:nvSpPr>
        <p:spPr>
          <a:xfrm>
            <a:off x="8333133" y="5832031"/>
            <a:ext cx="32981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http://aisrtlnext-a.akamaihd.net/masters/543581/unbenannt.jpg</a:t>
            </a:r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7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Platon:</a:t>
            </a:r>
          </a:p>
          <a:p>
            <a:pPr marL="0" indent="0">
              <a:buNone/>
            </a:pPr>
            <a:r>
              <a:rPr lang="de-DE" b="1" dirty="0"/>
              <a:t>These 2: „Der Ursprung der Ideen“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E9F669-11FA-475D-B98B-A05065975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901" y="509588"/>
            <a:ext cx="5381625" cy="56673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7BEB9DA-81E1-4512-B8E5-6E866CA85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4" y="2683323"/>
            <a:ext cx="1894114" cy="189411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A66D6C5-4577-4BC2-8562-40D058062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10" y="2683323"/>
            <a:ext cx="1894114" cy="18941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518E8A-BC1B-4C4A-BC98-BAF0DB38C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73" y="3020780"/>
            <a:ext cx="1299482" cy="129948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C6E60C8-4007-4777-98F2-3BD5ABF50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2" y="4354285"/>
            <a:ext cx="1894114" cy="189411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941F244-02D4-4E98-B43E-40F7660A9F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778" y="4454402"/>
            <a:ext cx="1894114" cy="169387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251AA02-595B-4A13-85FE-22D62EB14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41" y="4691742"/>
            <a:ext cx="1299482" cy="129948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322976A-A8B4-4163-9003-D46789B66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4" y="2840582"/>
            <a:ext cx="3173187" cy="317318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5DF6C3E-B9DA-4792-9141-35F3D1B7C3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33" y="2943995"/>
            <a:ext cx="3173187" cy="317318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E2A09A1-7582-49EE-840C-BD525BB36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7107" y="3804661"/>
            <a:ext cx="1299482" cy="129948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BCA4DA9-86E2-4C0E-A992-E5AFDA2F58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5" y="3053339"/>
            <a:ext cx="858326" cy="85832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E61B7AE-8A58-410B-8A8A-704781622B60}"/>
              </a:ext>
            </a:extLst>
          </p:cNvPr>
          <p:cNvSpPr/>
          <p:nvPr/>
        </p:nvSpPr>
        <p:spPr>
          <a:xfrm>
            <a:off x="7850636" y="5998729"/>
            <a:ext cx="43343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https://de.wikipedia.org/wiki/Datei:Platon_Ideenlehre.svg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92490A4-34EF-4BBA-B687-8A31B0203DAD}"/>
              </a:ext>
            </a:extLst>
          </p:cNvPr>
          <p:cNvSpPr/>
          <p:nvPr/>
        </p:nvSpPr>
        <p:spPr>
          <a:xfrm>
            <a:off x="672150" y="6066893"/>
            <a:ext cx="5086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https://www.uzuma.de/img/cms/Uzuma/Ingredients/Apple/GE/Apfel1.jpg</a:t>
            </a:r>
          </a:p>
          <a:p>
            <a:r>
              <a:rPr lang="de-DE" sz="1100" dirty="0"/>
              <a:t>https://nycha.ch/images/birne.png</a:t>
            </a:r>
          </a:p>
        </p:txBody>
      </p:sp>
    </p:spTree>
    <p:extLst>
      <p:ext uri="{BB962C8B-B14F-4D97-AF65-F5344CB8AC3E}">
        <p14:creationId xmlns:p14="http://schemas.microsoft.com/office/powerpoint/2010/main" val="18791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</Words>
  <Application>Microsoft Office PowerPoint</Application>
  <PresentationFormat>Breitbild</PresentationFormat>
  <Paragraphs>354</Paragraphs>
  <Slides>30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Nico Vinzenz</cp:lastModifiedBy>
  <cp:revision>394</cp:revision>
  <dcterms:created xsi:type="dcterms:W3CDTF">2017-10-26T10:14:06Z</dcterms:created>
  <dcterms:modified xsi:type="dcterms:W3CDTF">2017-12-15T02:19:00Z</dcterms:modified>
</cp:coreProperties>
</file>