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1" r:id="rId10"/>
    <p:sldId id="282" r:id="rId11"/>
    <p:sldId id="283" r:id="rId12"/>
    <p:sldId id="284" r:id="rId13"/>
    <p:sldId id="285" r:id="rId14"/>
    <p:sldId id="280" r:id="rId15"/>
    <p:sldId id="286" r:id="rId16"/>
    <p:sldId id="292" r:id="rId17"/>
    <p:sldId id="293" r:id="rId18"/>
    <p:sldId id="294" r:id="rId19"/>
    <p:sldId id="287" r:id="rId20"/>
    <p:sldId id="288" r:id="rId21"/>
    <p:sldId id="289" r:id="rId22"/>
    <p:sldId id="290" r:id="rId23"/>
    <p:sldId id="291" r:id="rId2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1919"/>
    <a:srgbClr val="EC421D"/>
    <a:srgbClr val="4472C4"/>
    <a:srgbClr val="2082C6"/>
    <a:srgbClr val="34A4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2124" autoAdjust="0"/>
  </p:normalViewPr>
  <p:slideViewPr>
    <p:cSldViewPr snapToGrid="0">
      <p:cViewPr varScale="1">
        <p:scale>
          <a:sx n="89" d="100"/>
          <a:sy n="89" d="100"/>
        </p:scale>
        <p:origin x="13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9" d="100"/>
          <a:sy n="79" d="100"/>
        </p:scale>
        <p:origin x="387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F4BEC4-04EF-4CD0-BB52-1E33FCB75C1A}" type="datetimeFigureOut">
              <a:rPr lang="de-DE" smtClean="0"/>
              <a:t>12.12.2017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F3800A-C7F0-4619-B9B5-628D134375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4127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Sohn eines reichen Arztes</a:t>
            </a:r>
          </a:p>
          <a:p>
            <a:r>
              <a:rPr lang="de-DE" dirty="0"/>
              <a:t>insgesamt 20 Jahre an Akademie -&gt; Lehrer</a:t>
            </a:r>
          </a:p>
          <a:p>
            <a:r>
              <a:rPr lang="de-DE" dirty="0"/>
              <a:t>Nach Tod Platons Lehrer von Alexander dem Großen (eroberte das größte Reich in der Geschichte der Antike.)</a:t>
            </a:r>
          </a:p>
          <a:p>
            <a:r>
              <a:rPr lang="de-DE" dirty="0"/>
              <a:t>Wieder nach Athen als Lehrer </a:t>
            </a:r>
          </a:p>
          <a:p>
            <a:r>
              <a:rPr lang="de-DE" dirty="0"/>
              <a:t>Wandte sich vom Königshaus ab Gotteslästerung -&gt; verließ Athen nach </a:t>
            </a:r>
            <a:r>
              <a:rPr lang="de-DE" dirty="0" err="1"/>
              <a:t>Chalkis</a:t>
            </a:r>
            <a:endParaRPr lang="de-DE" dirty="0"/>
          </a:p>
          <a:p>
            <a:endParaRPr lang="de-DE" dirty="0"/>
          </a:p>
          <a:p>
            <a:r>
              <a:rPr lang="de-DE" dirty="0"/>
              <a:t>Heute als Wissenschaftler, Biologe, Physiker und Philosoph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F3800A-C7F0-4619-B9B5-628D134375DA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66996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Logik als Art Handwerkszeug -&gt; Welches Werkzeug aus meinem Koffer muss ich nehmen um ein Problem zu lösen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F3800A-C7F0-4619-B9B5-628D134375DA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396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F3800A-C7F0-4619-B9B5-628D134375DA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90052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trennt die Methoden der Wissenschaft und Ethik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F3800A-C7F0-4619-B9B5-628D134375DA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59983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Ist es aus Sicht Aristoteles vertretbar einen </a:t>
            </a:r>
            <a:r>
              <a:rPr lang="de-DE" dirty="0" err="1"/>
              <a:t>Chatbot</a:t>
            </a:r>
            <a:r>
              <a:rPr lang="de-DE" dirty="0"/>
              <a:t> zu verwenden? Meinungsfindung</a:t>
            </a:r>
          </a:p>
          <a:p>
            <a:endParaRPr lang="de-DE" dirty="0"/>
          </a:p>
          <a:p>
            <a:r>
              <a:rPr lang="de-DE" dirty="0"/>
              <a:t>Abgewandelte Form heute in der KI (Aussagenlogik) -&gt; Es spricht nichts dagegen seine Erfindung zu verwenden.</a:t>
            </a:r>
          </a:p>
          <a:p>
            <a:endParaRPr lang="de-DE" dirty="0"/>
          </a:p>
          <a:p>
            <a:r>
              <a:rPr lang="de-DE" dirty="0"/>
              <a:t>Support </a:t>
            </a:r>
            <a:r>
              <a:rPr lang="de-DE" dirty="0" err="1"/>
              <a:t>Chatbot</a:t>
            </a:r>
            <a:r>
              <a:rPr lang="de-DE" dirty="0"/>
              <a:t>:</a:t>
            </a:r>
          </a:p>
          <a:p>
            <a:r>
              <a:rPr lang="de-DE" dirty="0"/>
              <a:t>Anwender hat eine Frage, will Wissen erlangen -&gt; Das Bestreben nach Wissen soll befriedigt werden -&gt; Problem: Der </a:t>
            </a:r>
            <a:r>
              <a:rPr lang="de-DE" dirty="0" err="1"/>
              <a:t>Chatbot</a:t>
            </a:r>
            <a:r>
              <a:rPr lang="de-DE" dirty="0"/>
              <a:t> als Wissensquelle</a:t>
            </a:r>
          </a:p>
          <a:p>
            <a:r>
              <a:rPr lang="de-DE" dirty="0"/>
              <a:t>geschichtlicher Hintergrund</a:t>
            </a:r>
          </a:p>
          <a:p>
            <a:endParaRPr lang="de-DE" dirty="0"/>
          </a:p>
          <a:p>
            <a:r>
              <a:rPr lang="de-DE" dirty="0" err="1"/>
              <a:t>Chabot</a:t>
            </a:r>
            <a:r>
              <a:rPr lang="de-DE" dirty="0"/>
              <a:t> erfüllt den Zweck</a:t>
            </a:r>
          </a:p>
          <a:p>
            <a:endParaRPr lang="de-DE" dirty="0"/>
          </a:p>
          <a:p>
            <a:r>
              <a:rPr lang="de-DE" dirty="0"/>
              <a:t>Heute noch das Problem</a:t>
            </a:r>
          </a:p>
          <a:p>
            <a:endParaRPr lang="de-DE" dirty="0"/>
          </a:p>
          <a:p>
            <a:r>
              <a:rPr lang="de-DE" dirty="0"/>
              <a:t>verschiedene Blickwinkel auch in dieser Hausarbeit</a:t>
            </a:r>
          </a:p>
          <a:p>
            <a:endParaRPr lang="de-DE" dirty="0"/>
          </a:p>
          <a:p>
            <a:r>
              <a:rPr lang="de-DE" dirty="0"/>
              <a:t>Konklusion befürwortet den Einsatz. -&gt; befriedigt das Bestreben nach Wissen -&gt; genaues Bild vom Thema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F3800A-C7F0-4619-B9B5-628D134375DA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80999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Wissen im Überfluss -&gt; Wissen identifizieren und herausfiltern -&gt; </a:t>
            </a:r>
            <a:r>
              <a:rPr lang="de-DE" dirty="0" err="1"/>
              <a:t>Chatbot</a:t>
            </a:r>
            <a:r>
              <a:rPr lang="de-DE" dirty="0"/>
              <a:t> gefilterte Quelle für Wissen -&gt; unterstützt die schnelle Wissenserlangung</a:t>
            </a:r>
          </a:p>
          <a:p>
            <a:endParaRPr lang="de-DE" dirty="0"/>
          </a:p>
          <a:p>
            <a:r>
              <a:rPr lang="de-DE" dirty="0"/>
              <a:t>Wir betrachten das Thema aus mehreren Blickwinkeln</a:t>
            </a:r>
          </a:p>
          <a:p>
            <a:endParaRPr lang="de-DE" dirty="0"/>
          </a:p>
          <a:p>
            <a:r>
              <a:rPr lang="de-DE" dirty="0"/>
              <a:t>-&gt; Aristoteles für die Fragestellung von Bedeutung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F3800A-C7F0-4619-B9B5-628D134375DA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7909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B66D11-094F-4180-AC54-A8D6E3977B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5F851B9-E3A9-4F9D-8E81-1947180420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02E83E-B6A8-474B-997A-8C2A1E9B3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CBE35-913E-4F5C-B82A-017151C3CF2E}" type="datetime1">
              <a:rPr lang="de-DE" smtClean="0"/>
              <a:t>12.12.2017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2DDC8B3-E804-42DB-926C-0F3F8D361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2AD751-C90D-4B1D-B844-AE1DAE7E0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469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B6E1E4-11D5-4AF1-9944-72EE9F45E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8AD86A3-025E-4EE5-BE1B-6AE29D66BD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9B8534B-5DA6-4FB5-B5AF-206E34CCC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7ED52-B3C1-44AF-867B-E694896FE8F6}" type="datetime1">
              <a:rPr lang="de-DE" smtClean="0"/>
              <a:t>12.12.2017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146C9D-BFDB-470B-ACCB-AD38D3752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6819C5-F2E8-41BB-A321-062986CC3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6303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35E56E3-5D60-4394-BA29-5E6EC59BF2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F98C36E-5532-4A02-B998-693EA7CE97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1CB8D1-777F-46AB-A428-478E8AA03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BBAB2-6C7F-4450-A2AE-93CA97D58F94}" type="datetime1">
              <a:rPr lang="de-DE" smtClean="0"/>
              <a:t>12.12.2017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D5589A1-F04D-4D93-B3F6-395DACE4F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735ABDB-5603-4AE1-BB45-454DF15CE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4563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204D1F-5662-4CAF-8E5B-8F7F64349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41E5CA-EB67-4123-A6CB-4DA7AA69A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ABFA53-55D1-4D3B-AC0B-C6CEB3F66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12.12.2017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B1E52C6-76AD-4F68-B2BE-CCD0FB1CF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1B9DB2-A1C1-41B1-988F-7ECD8CEBD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5672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6809F3-6E08-4ABE-B4F7-1BD890E81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A3CFD5B-EDB9-4110-B14D-E482B7639C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038C08-17B4-4F21-9D80-8121CF3B0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1E155-D360-4F19-A00F-78921EA1ECE0}" type="datetime1">
              <a:rPr lang="de-DE" smtClean="0"/>
              <a:t>12.12.2017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0B27745-D7BF-4EBE-85E1-7896D7006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669126-2A94-4AD8-AD8B-B6C5B8890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1303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A1083F-51F5-402B-B3E1-FD874E6FC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24EF29-AD2B-4838-9DA2-15C9A0D867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6AEDE5E-CC32-4DF6-A91A-D6605F9E57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46F875E-F6E1-4EF7-813F-79A0B9EC9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39657-0B65-4D4D-95AE-D65A41317F2F}" type="datetime1">
              <a:rPr lang="de-DE" smtClean="0"/>
              <a:t>12.12.2017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5EB4595-E465-4914-A3A5-04F5976BE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17CB121-A5AA-49DD-B551-6748A9D01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878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16EA90-6246-4BCE-A65C-4186B9E54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6E4EC30-6498-48BB-9A04-9D2578972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BFBB474-4FF9-4F05-BEC2-07E72CC70A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0B2C1FE-6CB1-4C92-8A04-D44BC6BBED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406DDB6-C0A1-414E-93B9-45E86D09A3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4706A24-7280-4B8E-8AE0-458250D14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6EF25-1D90-48A5-9D2B-C9B4C61351C3}" type="datetime1">
              <a:rPr lang="de-DE" smtClean="0"/>
              <a:t>12.12.2017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0772503-46F9-4AFB-AA87-B2DB788DA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1DC5469-B5F9-4BDE-ABA1-47C42DD12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0589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218969-88FF-461A-8651-20AE4F057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6B6F44F-F8F9-45E1-A95C-648F6EB72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457FF-C8C2-4DB2-80B3-297A90E469B1}" type="datetime1">
              <a:rPr lang="de-DE" smtClean="0"/>
              <a:t>12.12.2017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46AE576-896E-41DB-8234-AD14BF48F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0D8E2E5-F4D8-4240-BB99-1EB607615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042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013CEA4-4B41-4D00-B82B-F8EB501A8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03A5-7FB1-43B2-8884-E9E9EB5E2312}" type="datetime1">
              <a:rPr lang="de-DE" smtClean="0"/>
              <a:t>12.12.2017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8BD945B-5A98-4D67-B1B3-A79F53B12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38AC005-3340-49F6-BC09-BA0D3B1D4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8747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371AB1-AFA5-4A08-B621-1A12AF479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23044D-A4C1-4374-9160-31EF9643D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D4A31F2-1E13-42D2-9123-D81949A2C1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C198FEA-4C78-464B-87E3-DB6C9D2D2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C9779-0FB9-4BCD-864C-0ACBE9ACB817}" type="datetime1">
              <a:rPr lang="de-DE" smtClean="0"/>
              <a:t>12.12.2017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164DC7D-B03C-4039-9390-7DDE9396E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B218F8A-314F-4703-B07C-07176DA74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0396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42FA07-E5D2-46F8-9A33-43858B2F0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8885677-4AFF-42A8-A15C-19219B92C8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E5E9297-7185-45B4-8F9F-1BBBA72B6D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D36E4AE-3D1F-4F77-9430-F2AD27F9F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E1D88-FA2D-4A0F-A99E-4B1D00F2DADF}" type="datetime1">
              <a:rPr lang="de-DE" smtClean="0"/>
              <a:t>12.12.2017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AF95E17-0CDD-4611-A68F-B2910B566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436B1B1-CCC2-44B3-AC11-DB03E9D8C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8986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1F89D3C-F9F0-499D-BC16-028AADABB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6548899-FD67-41AD-BCE0-50963D5D2F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7947D6A-C5B2-44F2-9C5B-6B53EFCB29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8ECC2-9D94-478C-A60A-A7D4155B71A1}" type="datetime1">
              <a:rPr lang="de-DE" smtClean="0"/>
              <a:t>12.12.2017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077B7E-BA7A-40F7-B85D-3536759CB4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22B2E6-CC02-4B8D-AEAF-C37A80A852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BC528-CE2F-4F3D-B925-721A8C60B4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905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303950-889F-4ECC-B2A2-FE96908537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>
            <a:normAutofit/>
          </a:bodyPr>
          <a:lstStyle/>
          <a:p>
            <a:r>
              <a:rPr lang="de-DE" sz="5400" dirty="0">
                <a:latin typeface="Arial" panose="020B0604020202020204" pitchFamily="34" charset="0"/>
                <a:cs typeface="Arial" panose="020B0604020202020204" pitchFamily="34" charset="0"/>
              </a:rPr>
              <a:t>KI-</a:t>
            </a:r>
            <a:r>
              <a:rPr lang="de-DE" sz="5400" dirty="0" err="1">
                <a:latin typeface="Arial" panose="020B0604020202020204" pitchFamily="34" charset="0"/>
                <a:cs typeface="Arial" panose="020B0604020202020204" pitchFamily="34" charset="0"/>
              </a:rPr>
              <a:t>Chatbots</a:t>
            </a:r>
            <a:r>
              <a:rPr lang="de-DE" sz="5400" dirty="0">
                <a:latin typeface="Arial" panose="020B0604020202020204" pitchFamily="34" charset="0"/>
                <a:cs typeface="Arial" panose="020B0604020202020204" pitchFamily="34" charset="0"/>
              </a:rPr>
              <a:t>: Ethisch vertretbar?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1472177-05BE-433A-959E-31E518B6D7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Datenschutz und Berufsethik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42104B6-85FB-4C40-93D5-6C5BC5CFD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24A88-594C-46B6-B0D5-054D34368737}" type="datetime1">
              <a:rPr lang="de-DE" smtClean="0"/>
              <a:t>12.12.2017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F7FEB08-0010-4091-B5D4-AF27EFAF9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6C024E5-6D61-4160-9BFE-C48FF9A08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1</a:t>
            </a:fld>
            <a:endParaRPr lang="de-DE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B8D33130-E652-4B61-8303-5D94CFDCD1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9435" y="420688"/>
            <a:ext cx="1219200" cy="1219200"/>
          </a:xfrm>
          <a:prstGeom prst="rect">
            <a:avLst/>
          </a:prstGeom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D3200FF2-3042-4E78-B5D4-A033EDB14A23}"/>
              </a:ext>
            </a:extLst>
          </p:cNvPr>
          <p:cNvSpPr/>
          <p:nvPr/>
        </p:nvSpPr>
        <p:spPr>
          <a:xfrm>
            <a:off x="2421587" y="5856771"/>
            <a:ext cx="861391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000" dirty="0"/>
              <a:t>Quelle Hochschule-Logo: https://portal.hs-weingarten.de/de/c/document_library/get_file?p_l_id=43004502&amp;folderId=43427541&amp;name=DLFE-268506.jpg</a:t>
            </a:r>
          </a:p>
          <a:p>
            <a:r>
              <a:rPr lang="de-DE" sz="1000" dirty="0"/>
              <a:t>Quelle Informatik-Logo: https://portal.hs-weingarten.de/de/c/document_library/get_file?p_l_id=43004502&amp;folderId=44063226&amp;name=DLFE-85271.jpg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52FC1E2A-58DF-407E-8220-A9DA8A4F2B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11" y="420688"/>
            <a:ext cx="3166753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978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26A6F6-4761-458A-9132-63902F4CA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Kernthesen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7D7839-9456-4185-830F-2E75FA414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39061" cy="4351338"/>
          </a:xfrm>
        </p:spPr>
        <p:txBody>
          <a:bodyPr/>
          <a:lstStyle/>
          <a:p>
            <a:pPr marL="0" indent="0">
              <a:buNone/>
            </a:pPr>
            <a:r>
              <a:rPr lang="de-DE" u="sng" dirty="0"/>
              <a:t>Aristoteles:</a:t>
            </a:r>
          </a:p>
          <a:p>
            <a:pPr marL="0" indent="0">
              <a:buNone/>
            </a:pPr>
            <a:r>
              <a:rPr lang="de-DE" b="1" dirty="0"/>
              <a:t>These 1: „Das natürliche Bestreben des Menschen ist zu Wissen“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Aristoteles nimmt an, dass jeder das natürliche Bestreben zu Wissen hat.</a:t>
            </a:r>
          </a:p>
          <a:p>
            <a:r>
              <a:rPr lang="de-DE" dirty="0"/>
              <a:t>Wissen ist etwas, was sich erweitert und neu werden kann.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F658FE-0508-490B-A3B7-654BD81A6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12.12.2017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6F0D9C-1917-449F-9772-0CCE450B8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88D627-8A18-492D-A870-B3D95FE7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3253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26A6F6-4761-458A-9132-63902F4CA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Kernthesen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7D7839-9456-4185-830F-2E75FA414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u="sng" dirty="0"/>
              <a:t>Aristoteles:</a:t>
            </a:r>
          </a:p>
          <a:p>
            <a:pPr marL="0" indent="0">
              <a:buNone/>
            </a:pPr>
            <a:r>
              <a:rPr lang="de-DE" b="1" dirty="0"/>
              <a:t>These 2: „Alles geschieht wegen einem gewissen Zweck“</a:t>
            </a:r>
          </a:p>
          <a:p>
            <a:pPr marL="0" indent="0">
              <a:buNone/>
            </a:pPr>
            <a:endParaRPr lang="de-DE" i="1" dirty="0"/>
          </a:p>
          <a:p>
            <a:r>
              <a:rPr lang="de-DE" dirty="0"/>
              <a:t>Es gibt kein Handeln ohne einen gewissen Zweck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2800" dirty="0"/>
              <a:t> Keine Sinnlosigkeit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F658FE-0508-490B-A3B7-654BD81A6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12.12.2017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6F0D9C-1917-449F-9772-0CCE450B8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88D627-8A18-492D-A870-B3D95FE7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605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26A6F6-4761-458A-9132-63902F4CA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Kernthesen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7D7839-9456-4185-830F-2E75FA414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u="sng" dirty="0"/>
              <a:t>Aristoteles:</a:t>
            </a:r>
          </a:p>
          <a:p>
            <a:pPr marL="0" indent="0">
              <a:buNone/>
            </a:pPr>
            <a:r>
              <a:rPr lang="de-DE" b="1" dirty="0"/>
              <a:t>These 3: „Syllogistik (Logik) bietet keine Antwort auf ethische Fragen“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Eine ethische Frage kann nicht mit wahr-falsch beantwortet werden.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F658FE-0508-490B-A3B7-654BD81A6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12.12.2017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6F0D9C-1917-449F-9772-0CCE450B8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88D627-8A18-492D-A870-B3D95FE7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0111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26A6F6-4761-458A-9132-63902F4CA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Kernthesen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7D7839-9456-4185-830F-2E75FA414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u="sng" dirty="0"/>
              <a:t>Aristoteles:</a:t>
            </a:r>
          </a:p>
          <a:p>
            <a:pPr marL="0" indent="0">
              <a:buNone/>
            </a:pPr>
            <a:r>
              <a:rPr lang="de-DE" b="1" dirty="0"/>
              <a:t>These 4: „Jedes Problem hat seine ihm eigene Genauigkeit“</a:t>
            </a:r>
          </a:p>
          <a:p>
            <a:pPr marL="0" indent="0">
              <a:buNone/>
            </a:pPr>
            <a:endParaRPr lang="de-DE" b="1" dirty="0"/>
          </a:p>
          <a:p>
            <a:r>
              <a:rPr lang="de-DE" dirty="0"/>
              <a:t>Probleme bedürfen einer angepassten Genauigkeit.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F658FE-0508-490B-A3B7-654BD81A6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12.12.2017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6F0D9C-1917-449F-9772-0CCE450B8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88D627-8A18-492D-A870-B3D95FE7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73270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26A6F6-4761-458A-9132-63902F4CA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Kernthesen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7D7839-9456-4185-830F-2E75FA414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u="sng" dirty="0"/>
              <a:t>Aristoteles: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F658FE-0508-490B-A3B7-654BD81A6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12.12.2017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6F0D9C-1917-449F-9772-0CCE450B8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88D627-8A18-492D-A870-B3D95FE7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14</a:t>
            </a:fld>
            <a:endParaRPr lang="de-DE"/>
          </a:p>
        </p:txBody>
      </p:sp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FDFAD113-5E45-4FE8-AB1F-00D3087CA9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8255533"/>
              </p:ext>
            </p:extLst>
          </p:nvPr>
        </p:nvGraphicFramePr>
        <p:xfrm>
          <a:off x="937590" y="2567026"/>
          <a:ext cx="9756914" cy="28956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743123">
                  <a:extLst>
                    <a:ext uri="{9D8B030D-6E8A-4147-A177-3AD203B41FA5}">
                      <a16:colId xmlns:a16="http://schemas.microsoft.com/office/drawing/2014/main" val="1607392312"/>
                    </a:ext>
                  </a:extLst>
                </a:gridCol>
                <a:gridCol w="1013791">
                  <a:extLst>
                    <a:ext uri="{9D8B030D-6E8A-4147-A177-3AD203B41FA5}">
                      <a16:colId xmlns:a16="http://schemas.microsoft.com/office/drawing/2014/main" val="2366529838"/>
                    </a:ext>
                  </a:extLst>
                </a:gridCol>
              </a:tblGrid>
              <a:tr h="5113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/>
                        <a:t>Aussage: „Aristoteles der erste große Logiker“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3200" dirty="0">
                        <a:solidFill>
                          <a:srgbClr val="00B050"/>
                        </a:solidFill>
                        <a:latin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7760235"/>
                  </a:ext>
                </a:extLst>
              </a:tr>
              <a:tr h="5113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/>
                        <a:t>These 1: „Das natürliche Bestreben des Menschen ist zu Wissen“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0225268"/>
                  </a:ext>
                </a:extLst>
              </a:tr>
              <a:tr h="5113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/>
                        <a:t>These 2: „Alles geschieht wegen einem gewissen Zweck“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3200" dirty="0">
                        <a:solidFill>
                          <a:srgbClr val="00B050"/>
                        </a:solidFill>
                        <a:latin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719808"/>
                  </a:ext>
                </a:extLst>
              </a:tr>
              <a:tr h="5113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/>
                        <a:t>These 3: „Syllogistik bietet keine Antwort auf ethische Fragen“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3200" dirty="0">
                        <a:solidFill>
                          <a:srgbClr val="00B050"/>
                        </a:solidFill>
                        <a:latin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0193187"/>
                  </a:ext>
                </a:extLst>
              </a:tr>
              <a:tr h="5113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/>
                        <a:t>These 4: „Jedes Problem hat seine ihm eigene Genauigkeit“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794522"/>
                  </a:ext>
                </a:extLst>
              </a:tr>
            </a:tbl>
          </a:graphicData>
        </a:graphic>
      </p:graphicFrame>
      <p:sp>
        <p:nvSpPr>
          <p:cNvPr id="8" name="Textfeld 7">
            <a:extLst>
              <a:ext uri="{FF2B5EF4-FFF2-40B4-BE49-F238E27FC236}">
                <a16:creationId xmlns:a16="http://schemas.microsoft.com/office/drawing/2014/main" id="{9C6DE91C-9709-4A7E-998F-659F83A53FAA}"/>
              </a:ext>
            </a:extLst>
          </p:cNvPr>
          <p:cNvSpPr txBox="1"/>
          <p:nvPr/>
        </p:nvSpPr>
        <p:spPr>
          <a:xfrm>
            <a:off x="1893403" y="5596368"/>
            <a:ext cx="78452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Konklusion: Es spricht nichts gegen einen </a:t>
            </a:r>
            <a:r>
              <a:rPr lang="de-DE" sz="2800" b="1" dirty="0" err="1"/>
              <a:t>Chatbot</a:t>
            </a:r>
            <a:r>
              <a:rPr lang="de-DE" sz="2800" b="1" dirty="0"/>
              <a:t>! 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1FE738D-7191-4F11-89E3-5C980ECD5184}"/>
              </a:ext>
            </a:extLst>
          </p:cNvPr>
          <p:cNvSpPr txBox="1"/>
          <p:nvPr/>
        </p:nvSpPr>
        <p:spPr>
          <a:xfrm>
            <a:off x="9982200" y="2567026"/>
            <a:ext cx="42374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>
                <a:solidFill>
                  <a:srgbClr val="00B050"/>
                </a:solidFill>
                <a:latin typeface="Wingdings" panose="05000000000000000000" pitchFamily="2" charset="2"/>
              </a:rPr>
              <a:t>ü</a:t>
            </a:r>
            <a:endParaRPr lang="de-DE" sz="3200" dirty="0"/>
          </a:p>
          <a:p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5D88BC0E-549E-4D01-BDC0-0D4C47219414}"/>
              </a:ext>
            </a:extLst>
          </p:cNvPr>
          <p:cNvSpPr txBox="1"/>
          <p:nvPr/>
        </p:nvSpPr>
        <p:spPr>
          <a:xfrm>
            <a:off x="9982200" y="3177600"/>
            <a:ext cx="42374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>
                <a:solidFill>
                  <a:srgbClr val="00B050"/>
                </a:solidFill>
                <a:latin typeface="Wingdings" panose="05000000000000000000" pitchFamily="2" charset="2"/>
              </a:rPr>
              <a:t>ü</a:t>
            </a:r>
            <a:endParaRPr lang="de-DE" sz="3200" dirty="0"/>
          </a:p>
          <a:p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4D701917-F02C-4CE8-8DDD-530274EF7D9F}"/>
              </a:ext>
            </a:extLst>
          </p:cNvPr>
          <p:cNvSpPr txBox="1"/>
          <p:nvPr/>
        </p:nvSpPr>
        <p:spPr>
          <a:xfrm>
            <a:off x="9982200" y="3788174"/>
            <a:ext cx="42374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>
                <a:solidFill>
                  <a:srgbClr val="00B050"/>
                </a:solidFill>
                <a:latin typeface="Wingdings" panose="05000000000000000000" pitchFamily="2" charset="2"/>
              </a:rPr>
              <a:t>ü</a:t>
            </a:r>
            <a:endParaRPr lang="de-DE" sz="3200" dirty="0"/>
          </a:p>
          <a:p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9FFE7C2-ACAC-40CB-A519-DD8E61BCFCF4}"/>
              </a:ext>
            </a:extLst>
          </p:cNvPr>
          <p:cNvSpPr txBox="1"/>
          <p:nvPr/>
        </p:nvSpPr>
        <p:spPr>
          <a:xfrm>
            <a:off x="9982200" y="4400146"/>
            <a:ext cx="42374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>
                <a:solidFill>
                  <a:srgbClr val="00B050"/>
                </a:solidFill>
                <a:latin typeface="Wingdings" panose="05000000000000000000" pitchFamily="2" charset="2"/>
              </a:rPr>
              <a:t>ü</a:t>
            </a:r>
            <a:endParaRPr lang="de-DE" sz="3200" dirty="0"/>
          </a:p>
          <a:p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00B54FCC-DB23-421A-963F-6295EBECE24A}"/>
              </a:ext>
            </a:extLst>
          </p:cNvPr>
          <p:cNvSpPr txBox="1"/>
          <p:nvPr/>
        </p:nvSpPr>
        <p:spPr>
          <a:xfrm>
            <a:off x="9982200" y="5009322"/>
            <a:ext cx="42374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>
                <a:solidFill>
                  <a:srgbClr val="00B050"/>
                </a:solidFill>
                <a:latin typeface="Wingdings" panose="05000000000000000000" pitchFamily="2" charset="2"/>
              </a:rPr>
              <a:t>ü</a:t>
            </a:r>
            <a:endParaRPr lang="de-DE" sz="3200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96743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  <p:bldP spid="12" grpId="0"/>
      <p:bldP spid="13" grpId="0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A43130-22AA-45E3-98D3-1BD148CAF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Kernthesen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7DDC81-E5B8-4095-A43C-88DCD9E75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u="sng" dirty="0"/>
              <a:t>Friedrich Nietzsche:</a:t>
            </a:r>
          </a:p>
          <a:p>
            <a:pPr marL="0" indent="0">
              <a:buNone/>
            </a:pPr>
            <a:r>
              <a:rPr lang="de-DE" b="1" dirty="0"/>
              <a:t>These 1: „Ewige Wiederkunft“</a:t>
            </a:r>
          </a:p>
          <a:p>
            <a:r>
              <a:rPr lang="de-DE" dirty="0"/>
              <a:t>Universum als zyklisches System</a:t>
            </a:r>
          </a:p>
          <a:p>
            <a:r>
              <a:rPr lang="de-DE" dirty="0"/>
              <a:t>Endliche Teile innerhalb des Universums und unendliche Zeit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2800" dirty="0"/>
              <a:t>Alle Zustände müssen sich unendlich oft wiederholen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04EE00-40ED-4217-B8C4-FAAB33880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12.12.2017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261FA1-3215-4332-8A73-84FB73F8A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7A216C-B95B-4211-B85A-9BD54C9CD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64004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A43130-22AA-45E3-98D3-1BD148CAF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Kernthesen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7DDC81-E5B8-4095-A43C-88DCD9E75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u="sng" dirty="0"/>
              <a:t>Friedrich Nietzsche:</a:t>
            </a:r>
          </a:p>
          <a:p>
            <a:pPr marL="0" indent="0">
              <a:buNone/>
            </a:pPr>
            <a:r>
              <a:rPr lang="de-DE" b="1" dirty="0"/>
              <a:t>These 2: „Wille zur Macht“</a:t>
            </a:r>
          </a:p>
          <a:p>
            <a:r>
              <a:rPr lang="de-DE" dirty="0"/>
              <a:t>Aktives bejahen des menschlichen Schicksals („Ewige Wiederkunft“)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2800" dirty="0"/>
              <a:t>Überwindung von Nihilismus, Religion und Moral</a:t>
            </a:r>
          </a:p>
          <a:p>
            <a:r>
              <a:rPr lang="de-DE" dirty="0"/>
              <a:t>Alles Gute und Grausame kann ungehindert an den Menschen dringen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2800" dirty="0"/>
              <a:t>Gewonnene Freiheit zur Selbstverbesserung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2800" dirty="0"/>
              <a:t>Voraussetzung zur Schaffung des „Übermenschen“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04EE00-40ED-4217-B8C4-FAAB33880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12.12.2017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261FA1-3215-4332-8A73-84FB73F8A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7A216C-B95B-4211-B85A-9BD54C9CD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18808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A43130-22AA-45E3-98D3-1BD148CAF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Kernthesen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7DDC81-E5B8-4095-A43C-88DCD9E75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u="sng" dirty="0"/>
              <a:t>Friedrich Nietzsche:</a:t>
            </a:r>
          </a:p>
          <a:p>
            <a:pPr marL="0" indent="0">
              <a:buNone/>
            </a:pPr>
            <a:r>
              <a:rPr lang="de-DE" b="1" dirty="0"/>
              <a:t>These 3: „Übermensch“</a:t>
            </a:r>
          </a:p>
          <a:p>
            <a:r>
              <a:rPr lang="de-DE" dirty="0"/>
              <a:t>Besonders starker Wille zur Macht sowie Überschuss an Lebenskraft</a:t>
            </a:r>
          </a:p>
          <a:p>
            <a:r>
              <a:rPr lang="de-DE" dirty="0"/>
              <a:t>Gehorcht keiner Moral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2800" dirty="0"/>
              <a:t>Schöpfer neuer Werte</a:t>
            </a:r>
          </a:p>
          <a:p>
            <a:r>
              <a:rPr lang="de-DE" dirty="0"/>
              <a:t>Seine Schaffung muss mit allen Mitteln angestrebt werden</a:t>
            </a:r>
            <a:endParaRPr lang="de-DE" sz="32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2800" dirty="0"/>
              <a:t>Schwache Menschen müssen ihm geopfert werden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de-DE" sz="2800" dirty="0"/>
          </a:p>
          <a:p>
            <a:pPr>
              <a:buFont typeface="Wingdings" panose="05000000000000000000" pitchFamily="2" charset="2"/>
              <a:buChar char="Ø"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04EE00-40ED-4217-B8C4-FAAB33880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12.12.2017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261FA1-3215-4332-8A73-84FB73F8A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7A216C-B95B-4211-B85A-9BD54C9CD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52912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A43130-22AA-45E3-98D3-1BD148CAF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Kernthesen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7DDC81-E5B8-4095-A43C-88DCD9E75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u="sng" dirty="0"/>
              <a:t>Friedrich Nietzsche:</a:t>
            </a:r>
          </a:p>
          <a:p>
            <a:pPr marL="0" indent="0">
              <a:buNone/>
            </a:pPr>
            <a:r>
              <a:rPr lang="de-DE" b="1" dirty="0" err="1"/>
              <a:t>Chatbots</a:t>
            </a:r>
            <a:r>
              <a:rPr lang="de-DE" b="1" dirty="0"/>
              <a:t> = Übermensch?</a:t>
            </a:r>
            <a:endParaRPr lang="de-DE" sz="2800" dirty="0"/>
          </a:p>
          <a:p>
            <a:r>
              <a:rPr lang="de-DE" dirty="0"/>
              <a:t>Aktuelle </a:t>
            </a:r>
            <a:r>
              <a:rPr lang="de-DE" dirty="0" err="1"/>
              <a:t>Chatbots</a:t>
            </a:r>
            <a:r>
              <a:rPr lang="de-DE" dirty="0"/>
              <a:t>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/>
              <a:t> </a:t>
            </a:r>
            <a:r>
              <a:rPr lang="de-DE" sz="2800" dirty="0"/>
              <a:t>Kein „Wille zur Macht“</a:t>
            </a:r>
          </a:p>
          <a:p>
            <a:r>
              <a:rPr lang="de-DE" dirty="0"/>
              <a:t>Zukünftige </a:t>
            </a:r>
            <a:r>
              <a:rPr lang="de-DE" dirty="0" err="1"/>
              <a:t>Chatbots</a:t>
            </a:r>
            <a:endParaRPr lang="de-DE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2800" dirty="0"/>
              <a:t>Intellektuell dem Menschen überlegen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2800" dirty="0"/>
              <a:t>„Wille zur Macht“ eventuell möglich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2800" dirty="0"/>
              <a:t> Aber: physisch dem Menschen unterlegen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b="1" dirty="0"/>
              <a:t>Konklusion: </a:t>
            </a:r>
            <a:r>
              <a:rPr lang="de-DE" dirty="0"/>
              <a:t>Zukünftige </a:t>
            </a:r>
            <a:r>
              <a:rPr lang="de-DE" dirty="0" err="1"/>
              <a:t>Chatbots</a:t>
            </a:r>
            <a:r>
              <a:rPr lang="de-DE" dirty="0"/>
              <a:t> eine Art von Übermensch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04EE00-40ED-4217-B8C4-FAAB33880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12.12.2017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261FA1-3215-4332-8A73-84FB73F8A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7A216C-B95B-4211-B85A-9BD54C9CD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7844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A43130-22AA-45E3-98D3-1BD148CAF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Abwägung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7DDC81-E5B8-4095-A43C-88DCD9E75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Platon: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04EE00-40ED-4217-B8C4-FAAB33880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12.12.2017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261FA1-3215-4332-8A73-84FB73F8A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7A216C-B95B-4211-B85A-9BD54C9CD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2112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el 24">
            <a:extLst>
              <a:ext uri="{FF2B5EF4-FFF2-40B4-BE49-F238E27FC236}">
                <a16:creationId xmlns:a16="http://schemas.microsoft.com/office/drawing/2014/main" id="{B3BA7EC2-27B3-42F0-A06B-C34EB8F50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3F50F4C1-7686-42BF-9225-4AE28C823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Fragestellung</a:t>
            </a:r>
          </a:p>
          <a:p>
            <a:r>
              <a:rPr lang="de-DE" dirty="0"/>
              <a:t>Grundlagen</a:t>
            </a:r>
          </a:p>
          <a:p>
            <a:r>
              <a:rPr lang="de-DE"/>
              <a:t>Kernthesen</a:t>
            </a:r>
            <a:endParaRPr lang="de-DE" dirty="0"/>
          </a:p>
          <a:p>
            <a:r>
              <a:rPr lang="de-DE" dirty="0"/>
              <a:t>Abwägung</a:t>
            </a:r>
          </a:p>
          <a:p>
            <a:r>
              <a:rPr lang="de-DE" dirty="0"/>
              <a:t>Fazit</a:t>
            </a:r>
          </a:p>
        </p:txBody>
      </p:sp>
      <p:sp>
        <p:nvSpPr>
          <p:cNvPr id="27" name="Datumsplatzhalter 26">
            <a:extLst>
              <a:ext uri="{FF2B5EF4-FFF2-40B4-BE49-F238E27FC236}">
                <a16:creationId xmlns:a16="http://schemas.microsoft.com/office/drawing/2014/main" id="{546A6DE1-B89F-4664-9392-B5F85A011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76D99-6DEA-420F-AEAC-AB387BCD608A}" type="datetime1">
              <a:rPr lang="de-DE" smtClean="0"/>
              <a:t>12.12.2017</a:t>
            </a:fld>
            <a:endParaRPr lang="de-DE"/>
          </a:p>
        </p:txBody>
      </p:sp>
      <p:sp>
        <p:nvSpPr>
          <p:cNvPr id="28" name="Fußzeilenplatzhalter 27">
            <a:extLst>
              <a:ext uri="{FF2B5EF4-FFF2-40B4-BE49-F238E27FC236}">
                <a16:creationId xmlns:a16="http://schemas.microsoft.com/office/drawing/2014/main" id="{6CC192C1-7375-4096-8E74-9163062F2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  <a:endParaRPr lang="de-DE" dirty="0"/>
          </a:p>
        </p:txBody>
      </p:sp>
      <p:sp>
        <p:nvSpPr>
          <p:cNvPr id="29" name="Foliennummernplatzhalter 28">
            <a:extLst>
              <a:ext uri="{FF2B5EF4-FFF2-40B4-BE49-F238E27FC236}">
                <a16:creationId xmlns:a16="http://schemas.microsoft.com/office/drawing/2014/main" id="{8BF6A68C-CEB6-4C3B-8AF2-CB115E5DF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59718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A43130-22AA-45E3-98D3-1BD148CAF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Abwägung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7DDC81-E5B8-4095-A43C-88DCD9E75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u="sng" dirty="0"/>
              <a:t>Aristoteles:</a:t>
            </a:r>
          </a:p>
          <a:p>
            <a:r>
              <a:rPr lang="de-DE" b="1" dirty="0"/>
              <a:t>Sicht 1: Wissenserlangung</a:t>
            </a:r>
          </a:p>
          <a:p>
            <a:pPr lvl="1"/>
            <a:r>
              <a:rPr lang="de-DE" sz="2800" dirty="0"/>
              <a:t>Wissen als Ressource der Gesellschaft</a:t>
            </a:r>
          </a:p>
          <a:p>
            <a:pPr lvl="1"/>
            <a:r>
              <a:rPr lang="de-DE" sz="2800" dirty="0"/>
              <a:t>„Wissen ist Macht“</a:t>
            </a:r>
          </a:p>
          <a:p>
            <a:r>
              <a:rPr lang="de-DE" b="1" dirty="0"/>
              <a:t>Sicht 2: differenzierte Betrachtungsweise</a:t>
            </a:r>
          </a:p>
          <a:p>
            <a:pPr lvl="1"/>
            <a:r>
              <a:rPr lang="de-DE" sz="2800" dirty="0"/>
              <a:t>Mehrere Blickwinkel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04EE00-40ED-4217-B8C4-FAAB33880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12.12.2017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261FA1-3215-4332-8A73-84FB73F8A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7A216C-B95B-4211-B85A-9BD54C9CD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02286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A43130-22AA-45E3-98D3-1BD148CAF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Abwägung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7DDC81-E5B8-4095-A43C-88DCD9E75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u="sng" dirty="0"/>
              <a:t>Friedrich Nietzsche:</a:t>
            </a:r>
          </a:p>
          <a:p>
            <a:r>
              <a:rPr lang="de-DE" dirty="0"/>
              <a:t>Direkter Vergleich zwischen </a:t>
            </a:r>
            <a:r>
              <a:rPr lang="de-DE" dirty="0" err="1"/>
              <a:t>Chatbot</a:t>
            </a:r>
            <a:r>
              <a:rPr lang="de-DE" dirty="0"/>
              <a:t> und Übermensch gewagt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2800" dirty="0"/>
              <a:t>Übermensch bezieht sich auf Evolution des Menschen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2800" dirty="0"/>
              <a:t>Definition aus dem 19. Jahrhundert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2800" dirty="0"/>
              <a:t>Mögliche Intelligenz der </a:t>
            </a:r>
            <a:r>
              <a:rPr lang="de-DE" sz="2800" dirty="0" err="1"/>
              <a:t>Chatbot</a:t>
            </a:r>
            <a:r>
              <a:rPr lang="de-DE" sz="2800" dirty="0"/>
              <a:t>-KI nicht einschätzbar</a:t>
            </a:r>
          </a:p>
          <a:p>
            <a:pPr marL="0" indent="0">
              <a:buNone/>
            </a:pPr>
            <a:endParaRPr lang="de-DE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de-DE" b="1" dirty="0"/>
              <a:t>Nietzsches Gedankenspiele für das Fazit irrelevant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04EE00-40ED-4217-B8C4-FAAB33880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12.12.2017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261FA1-3215-4332-8A73-84FB73F8A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7A216C-B95B-4211-B85A-9BD54C9CD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4316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DBF072-8F96-456B-8CBC-33F9BE881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8BA27D-5806-43E7-BCA1-CBE4037E3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Zitat letzte Seite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F3DDDF8-F479-46E0-8EFE-137B59F54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12.12.2017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B7DFD76-280D-4444-B486-39CFF540F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89DD61-62FC-4228-B496-C25E360E4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77490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ECE4538E-B6E9-4274-9AF9-8E2380D480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Vielen Dank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BBCEB7D-527F-4237-9393-2E732716A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12.12.2017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487B01-4A3F-4ACA-9B4A-1955B5A2D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B53278-07EB-4512-AE21-649DB26A9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23</a:t>
            </a:fld>
            <a:endParaRPr lang="de-DE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A732C5D7-6AB0-4519-A42D-1868742D68AB}"/>
              </a:ext>
            </a:extLst>
          </p:cNvPr>
          <p:cNvSpPr/>
          <p:nvPr/>
        </p:nvSpPr>
        <p:spPr>
          <a:xfrm>
            <a:off x="4692410" y="4806198"/>
            <a:ext cx="2807179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50" dirty="0"/>
              <a:t>Quelle: https://github.com/Fewa93/Berufsethik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C0E27C73-6DDD-4869-B5A1-B0B00652D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674" y="4404519"/>
            <a:ext cx="1390650" cy="3524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71525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05A572-03C5-4F0A-A815-C9A658548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Fragestellung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8E97C5-8A15-4376-83F2-3E7974C9E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3600" b="1" dirty="0"/>
              <a:t>Ist der Einsatz von </a:t>
            </a:r>
            <a:r>
              <a:rPr lang="de-DE" sz="3600" b="1" dirty="0" err="1"/>
              <a:t>Chatbots</a:t>
            </a:r>
            <a:r>
              <a:rPr lang="de-DE" sz="3600" b="1" dirty="0"/>
              <a:t> mit KI ethisch vertretbar?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sz="3200" dirty="0"/>
              <a:t>Aus Sicht von drei Ethiker:</a:t>
            </a:r>
          </a:p>
          <a:p>
            <a:r>
              <a:rPr lang="de-DE" sz="3200" dirty="0"/>
              <a:t>Platon</a:t>
            </a:r>
          </a:p>
          <a:p>
            <a:r>
              <a:rPr lang="de-DE" sz="3200" dirty="0"/>
              <a:t>Aristoteles</a:t>
            </a:r>
          </a:p>
          <a:p>
            <a:r>
              <a:rPr lang="de-DE" sz="3200" dirty="0"/>
              <a:t>Friedrich Nietzsche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D687C4-816F-4C68-85BA-1695F582F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12.12.2017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672A3D-F0FD-4347-A36C-0587033BA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F3A4C5-78A3-4C27-8B46-4D0B2E08C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8994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A65500-365B-4CC7-A84D-565005C33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2B9C94-2129-4374-8F4A-D566C28A1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604"/>
            <a:ext cx="10515600" cy="718792"/>
          </a:xfrm>
        </p:spPr>
        <p:txBody>
          <a:bodyPr numCol="1">
            <a:normAutofit/>
          </a:bodyPr>
          <a:lstStyle/>
          <a:p>
            <a:pPr marL="0" indent="0" algn="ctr">
              <a:buNone/>
            </a:pPr>
            <a:r>
              <a:rPr lang="de-DE" sz="3600" b="1" dirty="0"/>
              <a:t>KI und </a:t>
            </a:r>
            <a:r>
              <a:rPr lang="de-DE" sz="3600" b="1" dirty="0" err="1"/>
              <a:t>Chatbots</a:t>
            </a:r>
            <a:r>
              <a:rPr lang="de-DE" sz="3600" b="1" dirty="0"/>
              <a:t>?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46008D-F4E8-4370-86E1-35A3CA104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12.12.2017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605359-EAAD-43C9-A7C2-F70A0DAA3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B968970-3422-446C-9708-FDC9D9844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2073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DA4AB2-7E71-4E1D-9299-64CEAAF32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68C301-48F2-41F2-A5F7-041A9ACFC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u="sng" dirty="0"/>
              <a:t>Platon: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5E19194-7F7B-4FEE-A701-A2564F107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12.12.2017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BCD521-9060-4FB6-A399-DADC95205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CB98577-FE5A-428F-8011-C220F0405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3195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B741D5-C0E5-4C4B-8863-1471E7819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B7A237-12D8-4DDF-8EEE-95DD36627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772400" cy="4351338"/>
          </a:xfrm>
        </p:spPr>
        <p:txBody>
          <a:bodyPr/>
          <a:lstStyle/>
          <a:p>
            <a:pPr marL="0" indent="0">
              <a:buNone/>
            </a:pPr>
            <a:r>
              <a:rPr lang="de-DE" u="sng" dirty="0"/>
              <a:t>Aristoteles:</a:t>
            </a:r>
          </a:p>
          <a:p>
            <a:r>
              <a:rPr lang="de-DE" dirty="0"/>
              <a:t> * 384 v. Chr. in </a:t>
            </a:r>
            <a:r>
              <a:rPr lang="de-DE" dirty="0" err="1"/>
              <a:t>Stagira</a:t>
            </a:r>
            <a:r>
              <a:rPr lang="de-DE" dirty="0"/>
              <a:t> - † 322 v. Chr. in </a:t>
            </a:r>
            <a:r>
              <a:rPr lang="de-DE" dirty="0" err="1"/>
              <a:t>Chalkis</a:t>
            </a:r>
            <a:endParaRPr lang="de-DE" dirty="0"/>
          </a:p>
          <a:p>
            <a:r>
              <a:rPr lang="de-DE" dirty="0"/>
              <a:t>War an Platons Akademie</a:t>
            </a:r>
          </a:p>
          <a:p>
            <a:r>
              <a:rPr lang="de-DE" dirty="0"/>
              <a:t>Lehrer von Alexander dem Großen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Wissenschaftler, Biologe, Physiker und Philosoph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482ECE-9114-4545-BC1A-850015491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12.12.2017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6714E6-82C2-4173-9C43-1F2BEE5DC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DE6220B-D6A2-4AAF-A79E-347365C1C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6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B32A763F-55AB-43FE-B428-872E30AA27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0869" y="1825625"/>
            <a:ext cx="2438400" cy="3264408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E9943791-9FC3-4630-977B-9AF322362030}"/>
              </a:ext>
            </a:extLst>
          </p:cNvPr>
          <p:cNvSpPr/>
          <p:nvPr/>
        </p:nvSpPr>
        <p:spPr>
          <a:xfrm>
            <a:off x="9110869" y="5576799"/>
            <a:ext cx="2797865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100" dirty="0"/>
              <a:t>Quelle: https://de.wikipedia.org/wiki/Aristoteles#/media/File:Aristotle_Altemps_Inv8575.jpg</a:t>
            </a:r>
          </a:p>
        </p:txBody>
      </p:sp>
    </p:spTree>
    <p:extLst>
      <p:ext uri="{BB962C8B-B14F-4D97-AF65-F5344CB8AC3E}">
        <p14:creationId xmlns:p14="http://schemas.microsoft.com/office/powerpoint/2010/main" val="1097312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DA4AB2-7E71-4E1D-9299-64CEAAF32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68C301-48F2-41F2-A5F7-041A9ACFC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45924" cy="4351338"/>
          </a:xfrm>
        </p:spPr>
        <p:txBody>
          <a:bodyPr/>
          <a:lstStyle/>
          <a:p>
            <a:pPr marL="0" indent="0">
              <a:buNone/>
            </a:pPr>
            <a:r>
              <a:rPr lang="de-DE" u="sng" dirty="0"/>
              <a:t>Friedrich Nietzsche:</a:t>
            </a:r>
          </a:p>
          <a:p>
            <a:r>
              <a:rPr lang="de-DE" dirty="0"/>
              <a:t>* 15. Oktober 1844 in Röcken – </a:t>
            </a:r>
            <a:br>
              <a:rPr lang="de-DE" dirty="0"/>
            </a:br>
            <a:r>
              <a:rPr lang="de-DE" dirty="0"/>
              <a:t>† 25. August 1900 in Weimar</a:t>
            </a:r>
          </a:p>
          <a:p>
            <a:r>
              <a:rPr lang="de-DE" dirty="0"/>
              <a:t>Studierte klassische Philologie sowie Theologie</a:t>
            </a:r>
          </a:p>
          <a:p>
            <a:r>
              <a:rPr lang="de-DE" dirty="0"/>
              <a:t>Stark beeinflusst von Arthur Schopenhauer</a:t>
            </a:r>
          </a:p>
          <a:p>
            <a:r>
              <a:rPr lang="de-DE" dirty="0"/>
              <a:t>Professor an der Universität Basel</a:t>
            </a:r>
          </a:p>
          <a:p>
            <a:r>
              <a:rPr lang="de-DE" dirty="0"/>
              <a:t>Postum Weltberühmtheit („Also sprach Zarathustra“)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5E19194-7F7B-4FEE-A701-A2564F107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12.12.2017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BCD521-9060-4FB6-A399-DADC95205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CB98577-FE5A-428F-8011-C220F0405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7</a:t>
            </a:fld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89BAD500-621A-4EA6-A3FC-DB15887B24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365125"/>
            <a:ext cx="3298134" cy="4957318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324A2F8D-AE96-4CC0-8495-E0F6363167FF}"/>
              </a:ext>
            </a:extLst>
          </p:cNvPr>
          <p:cNvSpPr/>
          <p:nvPr/>
        </p:nvSpPr>
        <p:spPr>
          <a:xfrm>
            <a:off x="8610600" y="5425970"/>
            <a:ext cx="329813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100" dirty="0"/>
              <a:t>Quelle: </a:t>
            </a:r>
            <a:br>
              <a:rPr lang="de-DE" sz="1100" dirty="0"/>
            </a:br>
            <a:r>
              <a:rPr lang="de-DE" sz="1100" dirty="0"/>
              <a:t>https://de.wikiquote.org/wiki/Datei:Nietzsche187c.jpg</a:t>
            </a:r>
          </a:p>
        </p:txBody>
      </p:sp>
    </p:spTree>
    <p:extLst>
      <p:ext uri="{BB962C8B-B14F-4D97-AF65-F5344CB8AC3E}">
        <p14:creationId xmlns:p14="http://schemas.microsoft.com/office/powerpoint/2010/main" val="637410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26A6F6-4761-458A-9132-63902F4CA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Kernthesen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7D7839-9456-4185-830F-2E75FA414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Platon: Kernthesen: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F658FE-0508-490B-A3B7-654BD81A6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12.12.2017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6F0D9C-1917-449F-9772-0CCE450B8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88D627-8A18-492D-A870-B3D95FE7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8053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26A6F6-4761-458A-9132-63902F4CA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Kernthesen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7D7839-9456-4185-830F-2E75FA414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u="sng" dirty="0"/>
              <a:t>Aristoteles:</a:t>
            </a:r>
          </a:p>
          <a:p>
            <a:pPr marL="0" indent="0">
              <a:buNone/>
            </a:pPr>
            <a:r>
              <a:rPr lang="de-DE" b="1" dirty="0"/>
              <a:t>Aussage: „Aristoteles der erste große Logiker“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Entwickelte das Konzept der Logik bestehend aus Obersatz, Untersatz und Schluss</a:t>
            </a:r>
          </a:p>
          <a:p>
            <a:r>
              <a:rPr lang="de-DE" dirty="0"/>
              <a:t>Beispiel:</a:t>
            </a:r>
          </a:p>
          <a:p>
            <a:pPr marL="0" indent="0">
              <a:buNone/>
            </a:pPr>
            <a:r>
              <a:rPr lang="de-DE" dirty="0"/>
              <a:t>	Obersatz: Menschen sind sterblich.</a:t>
            </a:r>
          </a:p>
          <a:p>
            <a:pPr marL="0" indent="0">
              <a:buNone/>
            </a:pPr>
            <a:r>
              <a:rPr lang="de-DE" dirty="0"/>
              <a:t>	Untersatz: Griechen sind Menschen.</a:t>
            </a:r>
          </a:p>
          <a:p>
            <a:pPr marL="0" indent="0">
              <a:buNone/>
            </a:pPr>
            <a:r>
              <a:rPr lang="de-DE" dirty="0"/>
              <a:t>	Schluss: Griechen sind sterblich.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F658FE-0508-490B-A3B7-654BD81A6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A59D-F5D9-4C22-BAD7-C7D8B056DE27}" type="datetime1">
              <a:rPr lang="de-DE" smtClean="0"/>
              <a:t>12.12.2017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6F0D9C-1917-449F-9772-0CCE450B8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| Felix Waibel | Nico Vinzenz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88D627-8A18-492D-A870-B3D95FE7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9133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1100</Words>
  <Application>Microsoft Office PowerPoint</Application>
  <PresentationFormat>Breitbild</PresentationFormat>
  <Paragraphs>241</Paragraphs>
  <Slides>23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Wingdings</vt:lpstr>
      <vt:lpstr>Office</vt:lpstr>
      <vt:lpstr>KI-Chatbots: Ethisch vertretbar?</vt:lpstr>
      <vt:lpstr>Agenda</vt:lpstr>
      <vt:lpstr>Fragestellung</vt:lpstr>
      <vt:lpstr>Grundlagen</vt:lpstr>
      <vt:lpstr>Grundlagen </vt:lpstr>
      <vt:lpstr>Grundlagen</vt:lpstr>
      <vt:lpstr>Grundlagen </vt:lpstr>
      <vt:lpstr>Kernthesen</vt:lpstr>
      <vt:lpstr>Kernthesen</vt:lpstr>
      <vt:lpstr>Kernthesen</vt:lpstr>
      <vt:lpstr>Kernthesen</vt:lpstr>
      <vt:lpstr>Kernthesen</vt:lpstr>
      <vt:lpstr>Kernthesen</vt:lpstr>
      <vt:lpstr>Kernthesen</vt:lpstr>
      <vt:lpstr>Kernthesen</vt:lpstr>
      <vt:lpstr>Kernthesen</vt:lpstr>
      <vt:lpstr>Kernthesen</vt:lpstr>
      <vt:lpstr>Kernthesen</vt:lpstr>
      <vt:lpstr>Abwägung</vt:lpstr>
      <vt:lpstr>Abwägung</vt:lpstr>
      <vt:lpstr>Abwägung</vt:lpstr>
      <vt:lpstr>Fazit</vt:lpstr>
      <vt:lpstr>Vielen Dank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8vance</dc:title>
  <dc:creator>Felix Waibel</dc:creator>
  <cp:lastModifiedBy>Nico Vinzenz</cp:lastModifiedBy>
  <cp:revision>320</cp:revision>
  <dcterms:created xsi:type="dcterms:W3CDTF">2017-10-26T10:14:06Z</dcterms:created>
  <dcterms:modified xsi:type="dcterms:W3CDTF">2017-12-12T21:13:40Z</dcterms:modified>
</cp:coreProperties>
</file>