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85" r:id="rId14"/>
    <p:sldId id="280" r:id="rId15"/>
    <p:sldId id="286" r:id="rId16"/>
    <p:sldId id="292" r:id="rId17"/>
    <p:sldId id="293" r:id="rId18"/>
    <p:sldId id="294" r:id="rId19"/>
    <p:sldId id="287" r:id="rId20"/>
    <p:sldId id="288" r:id="rId21"/>
    <p:sldId id="289" r:id="rId22"/>
    <p:sldId id="290" r:id="rId23"/>
    <p:sldId id="291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1919"/>
    <a:srgbClr val="EC421D"/>
    <a:srgbClr val="4472C4"/>
    <a:srgbClr val="2082C6"/>
    <a:srgbClr val="34A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124" autoAdjust="0"/>
  </p:normalViewPr>
  <p:slideViewPr>
    <p:cSldViewPr snapToGrid="0">
      <p:cViewPr varScale="1">
        <p:scale>
          <a:sx n="89" d="100"/>
          <a:sy n="89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8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4BEC4-04EF-4CD0-BB52-1E33FCB75C1A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3800A-C7F0-4619-B9B5-628D134375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12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Sohn eines reichen Arztes</a:t>
            </a:r>
          </a:p>
          <a:p>
            <a:r>
              <a:rPr lang="de-DE" dirty="0"/>
              <a:t>insgesamt 20 Jahre an Akademie -&gt; Lehrer</a:t>
            </a:r>
          </a:p>
          <a:p>
            <a:r>
              <a:rPr lang="de-DE" dirty="0"/>
              <a:t>Nach Tod Platons Lehrer von Alexander dem Großen (eroberte das größte Reich in der Geschichte der Antike.)</a:t>
            </a:r>
          </a:p>
          <a:p>
            <a:r>
              <a:rPr lang="de-DE" dirty="0"/>
              <a:t>Wieder nach Athen als Lehrer </a:t>
            </a:r>
          </a:p>
          <a:p>
            <a:r>
              <a:rPr lang="de-DE" dirty="0"/>
              <a:t>Wandte sich vom Königshaus ab Gotteslästerung -&gt; verließ Athen nach </a:t>
            </a:r>
            <a:r>
              <a:rPr lang="de-DE" dirty="0" err="1"/>
              <a:t>Chalkis</a:t>
            </a:r>
            <a:endParaRPr lang="de-DE" dirty="0"/>
          </a:p>
          <a:p>
            <a:endParaRPr lang="de-DE" dirty="0"/>
          </a:p>
          <a:p>
            <a:r>
              <a:rPr lang="de-DE" dirty="0"/>
              <a:t>Heute als Wissenschaftler, Biologe, Physiker und Philosoph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69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Logik als Art Handwerkszeug -&gt; Welches Werkzeug aus meinem Koffer muss ich nehmen um ein Problem zu lösen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9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005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trennt die Methoden der Wissenschaft und Ethik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998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Ist es aus Sicht Aristoteles vertretbar einen </a:t>
            </a:r>
            <a:r>
              <a:rPr lang="de-DE" dirty="0" err="1"/>
              <a:t>Chatbot</a:t>
            </a:r>
            <a:r>
              <a:rPr lang="de-DE" dirty="0"/>
              <a:t> zu verwenden? Meinungsfindung</a:t>
            </a:r>
          </a:p>
          <a:p>
            <a:endParaRPr lang="de-DE" dirty="0"/>
          </a:p>
          <a:p>
            <a:r>
              <a:rPr lang="de-DE" dirty="0"/>
              <a:t>Abgewandelte Form heute in der KI (Aussagenlogik) -&gt; Es spricht nichts dagegen seine Erfindung zu verwenden.</a:t>
            </a:r>
          </a:p>
          <a:p>
            <a:endParaRPr lang="de-DE" dirty="0"/>
          </a:p>
          <a:p>
            <a:r>
              <a:rPr lang="de-DE" dirty="0"/>
              <a:t>Support </a:t>
            </a:r>
            <a:r>
              <a:rPr lang="de-DE" dirty="0" err="1"/>
              <a:t>Chatbot</a:t>
            </a:r>
            <a:r>
              <a:rPr lang="de-DE" dirty="0"/>
              <a:t>:</a:t>
            </a:r>
          </a:p>
          <a:p>
            <a:r>
              <a:rPr lang="de-DE" dirty="0"/>
              <a:t>Anwender hat eine Frage, will Wissen erlangen -&gt; Das Bestreben nach Wissen soll befriedigt werden -&gt; Problem: Der </a:t>
            </a:r>
            <a:r>
              <a:rPr lang="de-DE" dirty="0" err="1"/>
              <a:t>Chatbot</a:t>
            </a:r>
            <a:r>
              <a:rPr lang="de-DE" dirty="0"/>
              <a:t> als Wissensquelle</a:t>
            </a:r>
          </a:p>
          <a:p>
            <a:r>
              <a:rPr lang="de-DE" dirty="0"/>
              <a:t>geschichtlicher Hintergrund</a:t>
            </a:r>
          </a:p>
          <a:p>
            <a:endParaRPr lang="de-DE" dirty="0"/>
          </a:p>
          <a:p>
            <a:r>
              <a:rPr lang="de-DE" dirty="0" err="1"/>
              <a:t>Chabot</a:t>
            </a:r>
            <a:r>
              <a:rPr lang="de-DE" dirty="0"/>
              <a:t> erfüllt den Zweck</a:t>
            </a:r>
          </a:p>
          <a:p>
            <a:endParaRPr lang="de-DE" dirty="0"/>
          </a:p>
          <a:p>
            <a:r>
              <a:rPr lang="de-DE" dirty="0"/>
              <a:t>Heute noch das Problem</a:t>
            </a:r>
          </a:p>
          <a:p>
            <a:endParaRPr lang="de-DE" dirty="0"/>
          </a:p>
          <a:p>
            <a:r>
              <a:rPr lang="de-DE" dirty="0"/>
              <a:t>verschiedene Blickwinkel auch in dieser Hausarbeit</a:t>
            </a:r>
          </a:p>
          <a:p>
            <a:endParaRPr lang="de-DE" dirty="0"/>
          </a:p>
          <a:p>
            <a:r>
              <a:rPr lang="de-DE" dirty="0"/>
              <a:t>Konklusion befürwortet den Einsatz. -&gt; befriedigt das Bestreben nach Wissen -&gt; genaues Bild vom Thema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099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Wissen im Überfluss -&gt; Wissen identifizieren und herausfiltern -&gt; </a:t>
            </a:r>
            <a:r>
              <a:rPr lang="de-DE" dirty="0" err="1"/>
              <a:t>Chatbot</a:t>
            </a:r>
            <a:r>
              <a:rPr lang="de-DE" dirty="0"/>
              <a:t> gefilterte Quelle für Wissen -&gt; unterstützt die schnelle Wissenserlangung</a:t>
            </a:r>
          </a:p>
          <a:p>
            <a:endParaRPr lang="de-DE" dirty="0"/>
          </a:p>
          <a:p>
            <a:r>
              <a:rPr lang="de-DE" dirty="0"/>
              <a:t>Wir betrachten das Thema aus mehreren Blickwinkeln</a:t>
            </a:r>
          </a:p>
          <a:p>
            <a:endParaRPr lang="de-DE" dirty="0"/>
          </a:p>
          <a:p>
            <a:r>
              <a:rPr lang="de-DE" dirty="0"/>
              <a:t>-&gt; Aristoteles für die Fragestellung von Bedeutung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90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66D11-094F-4180-AC54-A8D6E3977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F851B9-E3A9-4F9D-8E81-194718042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2E83E-B6A8-474B-997A-8C2A1E9B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BE35-913E-4F5C-B82A-017151C3CF2E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DDC8B3-E804-42DB-926C-0F3F8D36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AD751-C90D-4B1D-B844-AE1DAE7E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6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6E1E4-11D5-4AF1-9944-72EE9F45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AD86A3-025E-4EE5-BE1B-6AE29D66B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B8534B-5DA6-4FB5-B5AF-206E34CC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ED52-B3C1-44AF-867B-E694896FE8F6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46C9D-BFDB-470B-ACCB-AD38D375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819C5-F2E8-41BB-A321-062986CC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3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5E56E3-5D60-4394-BA29-5E6EC59BF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98C36E-5532-4A02-B998-693EA7CE9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CB8D1-777F-46AB-A428-478E8AA0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BAB2-6C7F-4450-A2AE-93CA97D58F94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589A1-F04D-4D93-B3F6-395DACE4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35ABDB-5603-4AE1-BB45-454DF15C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56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04D1F-5662-4CAF-8E5B-8F7F6434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1E5CA-EB67-4123-A6CB-4DA7AA69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BFA53-55D1-4D3B-AC0B-C6CEB3F6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E52C6-76AD-4F68-B2BE-CCD0FB1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B9DB2-A1C1-41B1-988F-7ECD8CEB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67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809F3-6E08-4ABE-B4F7-1BD890E8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3CFD5B-EDB9-4110-B14D-E482B7639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38C08-17B4-4F21-9D80-8121CF3B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155-D360-4F19-A00F-78921EA1ECE0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B27745-D7BF-4EBE-85E1-7896D700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9126-2A94-4AD8-AD8B-B6C5B889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30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1083F-51F5-402B-B3E1-FD874E6F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4EF29-AD2B-4838-9DA2-15C9A0D8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AEDE5E-CC32-4DF6-A91A-D6605F9E5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6F875E-F6E1-4EF7-813F-79A0B9EC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657-0B65-4D4D-95AE-D65A41317F2F}" type="datetime1">
              <a:rPr lang="de-DE" smtClean="0"/>
              <a:t>14.12.2017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B4595-E465-4914-A3A5-04F5976B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7CB121-A5AA-49DD-B551-6748A9D0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7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6EA90-6246-4BCE-A65C-4186B9E5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E4EC30-6498-48BB-9A04-9D2578972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FBB474-4FF9-4F05-BEC2-07E72CC70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B2C1FE-6CB1-4C92-8A04-D44BC6BBE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06DDB6-C0A1-414E-93B9-45E86D09A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706A24-7280-4B8E-8AE0-458250D1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EF25-1D90-48A5-9D2B-C9B4C61351C3}" type="datetime1">
              <a:rPr lang="de-DE" smtClean="0"/>
              <a:t>14.12.2017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772503-46F9-4AFB-AA87-B2DB788D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DC5469-B5F9-4BDE-ABA1-47C42DD1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8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18969-88FF-461A-8651-20AE4F05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B6F44F-F8F9-45E1-A95C-648F6EB7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57FF-C8C2-4DB2-80B3-297A90E469B1}" type="datetime1">
              <a:rPr lang="de-DE" smtClean="0"/>
              <a:t>14.12.2017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6AE576-896E-41DB-8234-AD14BF48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D8E2E5-F4D8-4240-BB99-1EB60761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4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13CEA4-4B41-4D00-B82B-F8EB501A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03A5-7FB1-43B2-8884-E9E9EB5E2312}" type="datetime1">
              <a:rPr lang="de-DE" smtClean="0"/>
              <a:t>14.12.2017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BD945B-5A98-4D67-B1B3-A79F53B1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8AC005-3340-49F6-BC09-BA0D3B1D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7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71AB1-AFA5-4A08-B621-1A12AF47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3044D-A4C1-4374-9160-31EF9643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4A31F2-1E13-42D2-9123-D81949A2C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198FEA-4C78-464B-87E3-DB6C9D2D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9779-0FB9-4BCD-864C-0ACBE9ACB817}" type="datetime1">
              <a:rPr lang="de-DE" smtClean="0"/>
              <a:t>14.12.2017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64DC7D-B03C-4039-9390-7DDE9396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18F8A-314F-4703-B07C-07176DA7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3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2FA07-E5D2-46F8-9A33-43858B2F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885677-4AFF-42A8-A15C-19219B92C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5E9297-7185-45B4-8F9F-1BBBA72B6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36E4AE-3D1F-4F77-9430-F2AD27F9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1D88-FA2D-4A0F-A99E-4B1D00F2DADF}" type="datetime1">
              <a:rPr lang="de-DE" smtClean="0"/>
              <a:t>14.12.2017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F95E17-0CDD-4611-A68F-B2910B56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6B1B1-CCC2-44B3-AC11-DB03E9D8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98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F89D3C-F9F0-499D-BC16-028AADAB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548899-FD67-41AD-BCE0-50963D5D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47D6A-C5B2-44F2-9C5B-6B53EFCB2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8ECC2-9D94-478C-A60A-A7D4155B71A1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077B7E-BA7A-40F7-B85D-3536759CB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22B2E6-CC02-4B8D-AEAF-C37A80A85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0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03950-889F-4ECC-B2A2-FE9690853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KI-</a:t>
            </a:r>
            <a:r>
              <a:rPr lang="de-DE" sz="54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: Ethisch vertretbar?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472177-05BE-433A-959E-31E518B6D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Datenschutz und Berufsethik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2104B6-85FB-4C40-93D5-6C5BC5CF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4A88-594C-46B6-B0D5-054D34368737}" type="datetime1">
              <a:rPr lang="de-DE" smtClean="0"/>
              <a:t>14.12.2017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F7FEB08-0010-4091-B5D4-AF27EFAF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C024E5-6D61-4160-9BFE-C48FF9A0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8D33130-E652-4B61-8303-5D94CFDCD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435" y="420688"/>
            <a:ext cx="1219200" cy="12192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3200FF2-3042-4E78-B5D4-A033EDB14A23}"/>
              </a:ext>
            </a:extLst>
          </p:cNvPr>
          <p:cNvSpPr/>
          <p:nvPr/>
        </p:nvSpPr>
        <p:spPr>
          <a:xfrm>
            <a:off x="2421587" y="5856771"/>
            <a:ext cx="86139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/>
              <a:t>Quelle Hochschule-Logo: https://portal.hs-weingarten.de/de/c/document_library/get_file?p_l_id=43004502&amp;folderId=43427541&amp;name=DLFE-268506.jpg</a:t>
            </a:r>
          </a:p>
          <a:p>
            <a:r>
              <a:rPr lang="de-DE" sz="1000" dirty="0"/>
              <a:t>Quelle Informatik-Logo: https://portal.hs-weingarten.de/de/c/document_library/get_file?p_l_id=43004502&amp;folderId=44063226&amp;name=DLFE-85271.jpg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2FC1E2A-58DF-407E-8220-A9DA8A4F2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11" y="420688"/>
            <a:ext cx="316675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7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9061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1: „Das natürliche Bestreben des Menschen ist zu Wissen“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Aristoteles nimmt an, dass jeder das natürliche Bestreben zu Wissen hat.</a:t>
            </a:r>
          </a:p>
          <a:p>
            <a:r>
              <a:rPr lang="de-DE" dirty="0"/>
              <a:t>Wissen ist etwas, was sich erweitert und neu werden kann.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25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2: „Alles geschieht wegen einem gewissen Zweck“</a:t>
            </a:r>
          </a:p>
          <a:p>
            <a:pPr marL="0" indent="0">
              <a:buNone/>
            </a:pPr>
            <a:endParaRPr lang="de-DE" i="1" dirty="0"/>
          </a:p>
          <a:p>
            <a:r>
              <a:rPr lang="de-DE" dirty="0"/>
              <a:t>Es gibt kein Handeln ohne einen gewissen Zweck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 Keine Sinnlosigkeit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0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3: „Syllogistik (Logik) bietet keine Antwort auf ethische Fragen“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Eine ethische Frage kann nicht mit wahr-falsch beantwortet werden.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111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4: „Jedes Problem hat seine ihm eigene Genauigkeit“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dirty="0"/>
              <a:t>Probleme bedürfen einer angepassten Genauigkeit.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32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DFAD113-5E45-4FE8-AB1F-00D3087CA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55533"/>
              </p:ext>
            </p:extLst>
          </p:nvPr>
        </p:nvGraphicFramePr>
        <p:xfrm>
          <a:off x="937590" y="2567026"/>
          <a:ext cx="9756914" cy="2895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43123">
                  <a:extLst>
                    <a:ext uri="{9D8B030D-6E8A-4147-A177-3AD203B41FA5}">
                      <a16:colId xmlns:a16="http://schemas.microsoft.com/office/drawing/2014/main" val="1607392312"/>
                    </a:ext>
                  </a:extLst>
                </a:gridCol>
                <a:gridCol w="1013791">
                  <a:extLst>
                    <a:ext uri="{9D8B030D-6E8A-4147-A177-3AD203B41FA5}">
                      <a16:colId xmlns:a16="http://schemas.microsoft.com/office/drawing/2014/main" val="2366529838"/>
                    </a:ext>
                  </a:extLst>
                </a:gridCol>
              </a:tblGrid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Aussage: „Aristoteles der erste große Logiker“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60235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1: „Das natürliche Bestreben des Menschen ist zu Wissen“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225268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2: „Alles geschieht wegen einem gewissen Zweck“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19808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3: „Syllogistik bietet keine Antwort auf ethische Fragen“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93187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4: „Jedes Problem hat seine ihm eigene Genauigkeit“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794522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9C6DE91C-9709-4A7E-998F-659F83A53FAA}"/>
              </a:ext>
            </a:extLst>
          </p:cNvPr>
          <p:cNvSpPr txBox="1"/>
          <p:nvPr/>
        </p:nvSpPr>
        <p:spPr>
          <a:xfrm>
            <a:off x="1893403" y="5596368"/>
            <a:ext cx="784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Konklusion: Es spricht nichts gegen einen </a:t>
            </a:r>
            <a:r>
              <a:rPr lang="de-DE" sz="2800" b="1" dirty="0" err="1"/>
              <a:t>Chatbot</a:t>
            </a:r>
            <a:r>
              <a:rPr lang="de-DE" sz="2800" b="1" dirty="0"/>
              <a:t>!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1FE738D-7191-4F11-89E3-5C980ECD5184}"/>
              </a:ext>
            </a:extLst>
          </p:cNvPr>
          <p:cNvSpPr txBox="1"/>
          <p:nvPr/>
        </p:nvSpPr>
        <p:spPr>
          <a:xfrm>
            <a:off x="9982200" y="2567026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D88BC0E-549E-4D01-BDC0-0D4C47219414}"/>
              </a:ext>
            </a:extLst>
          </p:cNvPr>
          <p:cNvSpPr txBox="1"/>
          <p:nvPr/>
        </p:nvSpPr>
        <p:spPr>
          <a:xfrm>
            <a:off x="9982200" y="3177600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701917-F02C-4CE8-8DDD-530274EF7D9F}"/>
              </a:ext>
            </a:extLst>
          </p:cNvPr>
          <p:cNvSpPr txBox="1"/>
          <p:nvPr/>
        </p:nvSpPr>
        <p:spPr>
          <a:xfrm>
            <a:off x="9982200" y="3788174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FFE7C2-ACAC-40CB-A519-DD8E61BCFCF4}"/>
              </a:ext>
            </a:extLst>
          </p:cNvPr>
          <p:cNvSpPr txBox="1"/>
          <p:nvPr/>
        </p:nvSpPr>
        <p:spPr>
          <a:xfrm>
            <a:off x="9982200" y="4400146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0B54FCC-DB23-421A-963F-6295EBECE24A}"/>
              </a:ext>
            </a:extLst>
          </p:cNvPr>
          <p:cNvSpPr txBox="1"/>
          <p:nvPr/>
        </p:nvSpPr>
        <p:spPr>
          <a:xfrm>
            <a:off x="9982200" y="5009322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74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/>
              <a:t>These 1: „Ewige Wiederkunft“</a:t>
            </a:r>
          </a:p>
          <a:p>
            <a:r>
              <a:rPr lang="de-DE" dirty="0"/>
              <a:t>Universum als zyklisches System</a:t>
            </a:r>
          </a:p>
          <a:p>
            <a:r>
              <a:rPr lang="de-DE" dirty="0"/>
              <a:t>Endliche Teile innerhalb des Universums und unendliche Zeit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Alle Zustände müssen sich unendlich oft wiederholen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400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/>
              <a:t>These 2: „Wille zur Macht“</a:t>
            </a:r>
          </a:p>
          <a:p>
            <a:r>
              <a:rPr lang="de-DE" dirty="0"/>
              <a:t>Aktives bejahen des menschlichen Schicksals („Ewige Wiederkunft“)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Überwindung </a:t>
            </a:r>
            <a:r>
              <a:rPr lang="de-DE" sz="2800"/>
              <a:t>von Religion </a:t>
            </a:r>
            <a:r>
              <a:rPr lang="de-DE" sz="2800" dirty="0"/>
              <a:t>und Moral</a:t>
            </a:r>
          </a:p>
          <a:p>
            <a:r>
              <a:rPr lang="de-DE" dirty="0"/>
              <a:t>Alles Gute und Grausame kann ungehindert an den Menschen dringen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Gewonnene Freiheit zur Selbstverbesserung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Voraussetzung zur Schaffung des „Übermenschen“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880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/>
              <a:t>These 3: „Übermensch“</a:t>
            </a:r>
          </a:p>
          <a:p>
            <a:r>
              <a:rPr lang="de-DE" dirty="0"/>
              <a:t>Besonders starker Wille zur Macht sowie Überschuss an Lebenskraft</a:t>
            </a:r>
          </a:p>
          <a:p>
            <a:r>
              <a:rPr lang="de-DE" dirty="0"/>
              <a:t>Gehorcht keiner Moral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Schöpfer neuer Werte</a:t>
            </a:r>
          </a:p>
          <a:p>
            <a:r>
              <a:rPr lang="de-DE" dirty="0"/>
              <a:t>Seine Schaffung muss mit allen Mitteln angestrebt werden</a:t>
            </a:r>
            <a:endParaRPr lang="de-DE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Schwache Menschen müssen ihm geopfert werden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2800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291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 err="1"/>
              <a:t>Chatbots</a:t>
            </a:r>
            <a:r>
              <a:rPr lang="de-DE" b="1" dirty="0"/>
              <a:t> = Übermensch?</a:t>
            </a:r>
            <a:endParaRPr lang="de-DE" sz="2800" dirty="0"/>
          </a:p>
          <a:p>
            <a:r>
              <a:rPr lang="de-DE" dirty="0"/>
              <a:t>Aktuelle </a:t>
            </a:r>
            <a:r>
              <a:rPr lang="de-DE" dirty="0" err="1"/>
              <a:t>Chatbots</a:t>
            </a:r>
            <a:r>
              <a:rPr lang="de-DE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sz="2800" dirty="0"/>
              <a:t>Kein „Wille zur Macht“</a:t>
            </a:r>
          </a:p>
          <a:p>
            <a:r>
              <a:rPr lang="de-DE" dirty="0"/>
              <a:t>Zukünftige </a:t>
            </a:r>
            <a:r>
              <a:rPr lang="de-DE" dirty="0" err="1"/>
              <a:t>Chatbots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Intellektuell dem Menschen überlegen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„Wille zur Macht“ eventuell möglich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 Aber: physisch dem Menschen unterlegen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b="1" dirty="0"/>
              <a:t>Konklusion: </a:t>
            </a:r>
            <a:r>
              <a:rPr lang="de-DE" dirty="0"/>
              <a:t>Zukünftige </a:t>
            </a:r>
            <a:r>
              <a:rPr lang="de-DE" dirty="0" err="1"/>
              <a:t>Chatbots</a:t>
            </a:r>
            <a:r>
              <a:rPr lang="de-DE" dirty="0"/>
              <a:t> eine Art von Übermensch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4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Platon: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1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24">
            <a:extLst>
              <a:ext uri="{FF2B5EF4-FFF2-40B4-BE49-F238E27FC236}">
                <a16:creationId xmlns:a16="http://schemas.microsoft.com/office/drawing/2014/main" id="{B3BA7EC2-27B3-42F0-A06B-C34EB8F5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F50F4C1-7686-42BF-9225-4AE28C82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  <a:p>
            <a:r>
              <a:rPr lang="de-DE" dirty="0"/>
              <a:t>Grundlagen</a:t>
            </a:r>
          </a:p>
          <a:p>
            <a:r>
              <a:rPr lang="de-DE"/>
              <a:t>Kernthesen</a:t>
            </a:r>
            <a:endParaRPr lang="de-DE" dirty="0"/>
          </a:p>
          <a:p>
            <a:r>
              <a:rPr lang="de-DE" dirty="0"/>
              <a:t>Abwägung</a:t>
            </a:r>
          </a:p>
          <a:p>
            <a:r>
              <a:rPr lang="de-DE" dirty="0"/>
              <a:t>Fazit</a:t>
            </a:r>
          </a:p>
        </p:txBody>
      </p: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546A6DE1-B89F-4664-9392-B5F85A01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6D99-6DEA-420F-AEAC-AB387BCD608A}" type="datetime1">
              <a:rPr lang="de-DE" smtClean="0"/>
              <a:t>14.12.2017</a:t>
            </a:fld>
            <a:endParaRPr lang="de-DE"/>
          </a:p>
        </p:txBody>
      </p:sp>
      <p:sp>
        <p:nvSpPr>
          <p:cNvPr id="28" name="Fußzeilenplatzhalter 27">
            <a:extLst>
              <a:ext uri="{FF2B5EF4-FFF2-40B4-BE49-F238E27FC236}">
                <a16:creationId xmlns:a16="http://schemas.microsoft.com/office/drawing/2014/main" id="{6CC192C1-7375-4096-8E74-9163062F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  <a:endParaRPr lang="de-DE" dirty="0"/>
          </a:p>
        </p:txBody>
      </p:sp>
      <p:sp>
        <p:nvSpPr>
          <p:cNvPr id="29" name="Foliennummernplatzhalter 28">
            <a:extLst>
              <a:ext uri="{FF2B5EF4-FFF2-40B4-BE49-F238E27FC236}">
                <a16:creationId xmlns:a16="http://schemas.microsoft.com/office/drawing/2014/main" id="{8BF6A68C-CEB6-4C3B-8AF2-CB115E5D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971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r>
              <a:rPr lang="de-DE" b="1" dirty="0"/>
              <a:t>Sicht 1: Wissenserlangung</a:t>
            </a:r>
          </a:p>
          <a:p>
            <a:pPr lvl="1"/>
            <a:r>
              <a:rPr lang="de-DE" sz="2800" dirty="0"/>
              <a:t>Wissen als Ressource der Gesellschaft</a:t>
            </a:r>
          </a:p>
          <a:p>
            <a:pPr lvl="1"/>
            <a:r>
              <a:rPr lang="de-DE" sz="2800" dirty="0"/>
              <a:t>„Wissen ist Macht“</a:t>
            </a:r>
          </a:p>
          <a:p>
            <a:r>
              <a:rPr lang="de-DE" b="1" dirty="0"/>
              <a:t>Sicht 2: differenzierte Betrachtungsweise</a:t>
            </a:r>
          </a:p>
          <a:p>
            <a:pPr lvl="1"/>
            <a:r>
              <a:rPr lang="de-DE" sz="2800" dirty="0"/>
              <a:t>Mehrere Blickwinkel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228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r>
              <a:rPr lang="de-DE" dirty="0"/>
              <a:t>Direkter Vergleich zwischen </a:t>
            </a:r>
            <a:r>
              <a:rPr lang="de-DE" dirty="0" err="1"/>
              <a:t>Chatbot</a:t>
            </a:r>
            <a:r>
              <a:rPr lang="de-DE" dirty="0"/>
              <a:t> und Übermensch gewagt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Übermensch bezieht sich auf Evolution des Menschen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Definition aus dem 19. Jahrhundert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Mögliche Intelligenz der </a:t>
            </a:r>
            <a:r>
              <a:rPr lang="de-DE" sz="2800" dirty="0" err="1"/>
              <a:t>Chatbot</a:t>
            </a:r>
            <a:r>
              <a:rPr lang="de-DE" sz="2800" dirty="0"/>
              <a:t>-KI nicht einschätzbar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b="1" dirty="0"/>
              <a:t>Nietzsches Gedankenspiele für das Fazit irrelevant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31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BF072-8F96-456B-8CBC-33F9BE88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BA27D-5806-43E7-BCA1-CBE4037E3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Zitat letzte Seite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3DDDF8-F479-46E0-8EFE-137B59F5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DFD76-280D-4444-B486-39CFF540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89DD61-62FC-4228-B496-C25E360E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49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CE4538E-B6E9-4274-9AF9-8E2380D48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BCEB7D-527F-4237-9393-2E732716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487B01-4A3F-4ACA-9B4A-1955B5A2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53278-07EB-4512-AE21-649DB26A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23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32C5D7-6AB0-4519-A42D-1868742D68AB}"/>
              </a:ext>
            </a:extLst>
          </p:cNvPr>
          <p:cNvSpPr/>
          <p:nvPr/>
        </p:nvSpPr>
        <p:spPr>
          <a:xfrm>
            <a:off x="4692410" y="4806198"/>
            <a:ext cx="28071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" dirty="0"/>
              <a:t>Quelle: https://github.com/Fewa93/Berufsethik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0E27C73-6DDD-4869-B5A1-B0B00652D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4" y="4404519"/>
            <a:ext cx="1390650" cy="3524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152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5A572-03C5-4F0A-A815-C9A65854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E97C5-8A15-4376-83F2-3E7974C9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600" b="1" dirty="0"/>
              <a:t>Ist der Einsatz von </a:t>
            </a:r>
            <a:r>
              <a:rPr lang="de-DE" sz="3600" b="1" dirty="0" err="1"/>
              <a:t>Chatbots</a:t>
            </a:r>
            <a:r>
              <a:rPr lang="de-DE" sz="3600" b="1" dirty="0"/>
              <a:t> mit KI ethisch vertretbar?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200" dirty="0"/>
              <a:t>Aus Sicht von drei Ethiker:</a:t>
            </a:r>
          </a:p>
          <a:p>
            <a:r>
              <a:rPr lang="de-DE" sz="3200" dirty="0"/>
              <a:t>Platon</a:t>
            </a:r>
          </a:p>
          <a:p>
            <a:r>
              <a:rPr lang="de-DE" sz="3200" dirty="0"/>
              <a:t>Aristoteles</a:t>
            </a:r>
          </a:p>
          <a:p>
            <a:r>
              <a:rPr lang="de-DE" sz="3200" dirty="0"/>
              <a:t>Friedrich Nietzsche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D687C4-816F-4C68-85BA-1695F582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672A3D-F0FD-4347-A36C-0587033B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F3A4C5-78A3-4C27-8B46-4D0B2E08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99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500-365B-4CC7-A84D-565005C3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B9C94-2129-4374-8F4A-D566C28A1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604"/>
            <a:ext cx="10515600" cy="718792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de-DE" sz="3600" b="1" dirty="0"/>
              <a:t>KI und </a:t>
            </a:r>
            <a:r>
              <a:rPr lang="de-DE" sz="3600" b="1" dirty="0" err="1"/>
              <a:t>Chatbots</a:t>
            </a:r>
            <a:r>
              <a:rPr lang="de-DE" sz="3600" b="1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46008D-F4E8-4370-86E1-35A3CA10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605359-EAAD-43C9-A7C2-F70A0DAA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968970-3422-446C-9708-FDC9D984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07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A4AB2-7E71-4E1D-9299-64CEAAF3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8C301-48F2-41F2-A5F7-041A9ACF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Platon: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19194-7F7B-4FEE-A701-A2564F10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CD521-9060-4FB6-A399-DADC9520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98577-FE5A-428F-8011-C220F040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19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741D5-C0E5-4C4B-8863-1471E781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7A237-12D8-4DDF-8EEE-95DD3662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r>
              <a:rPr lang="de-DE" dirty="0"/>
              <a:t> * 384 v. Chr. in </a:t>
            </a:r>
            <a:r>
              <a:rPr lang="de-DE" dirty="0" err="1"/>
              <a:t>Stagira</a:t>
            </a:r>
            <a:r>
              <a:rPr lang="de-DE" dirty="0"/>
              <a:t> - † 322 v. Chr. in </a:t>
            </a:r>
            <a:r>
              <a:rPr lang="de-DE" dirty="0" err="1"/>
              <a:t>Chalkis</a:t>
            </a:r>
            <a:endParaRPr lang="de-DE" dirty="0"/>
          </a:p>
          <a:p>
            <a:r>
              <a:rPr lang="de-DE" dirty="0"/>
              <a:t>War an Platons Akademie</a:t>
            </a:r>
          </a:p>
          <a:p>
            <a:r>
              <a:rPr lang="de-DE" dirty="0"/>
              <a:t>Lehrer von Alexander dem Großen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Wissenschaftler, Biologe, Physiker und Philosoph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482ECE-9114-4545-BC1A-85001549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714E6-82C2-4173-9C43-1F2BEE5D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E6220B-D6A2-4AAF-A79E-347365C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32A763F-55AB-43FE-B428-872E30AA2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69" y="1825625"/>
            <a:ext cx="2438400" cy="326440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9943791-9FC3-4630-977B-9AF322362030}"/>
              </a:ext>
            </a:extLst>
          </p:cNvPr>
          <p:cNvSpPr/>
          <p:nvPr/>
        </p:nvSpPr>
        <p:spPr>
          <a:xfrm>
            <a:off x="9110869" y="5576799"/>
            <a:ext cx="279786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https://de.wikipedia.org/wiki/Aristoteles#/media/File:Aristotle_Altemps_Inv8575.jpg</a:t>
            </a:r>
          </a:p>
        </p:txBody>
      </p:sp>
    </p:spTree>
    <p:extLst>
      <p:ext uri="{BB962C8B-B14F-4D97-AF65-F5344CB8AC3E}">
        <p14:creationId xmlns:p14="http://schemas.microsoft.com/office/powerpoint/2010/main" val="109731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A4AB2-7E71-4E1D-9299-64CEAAF3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8C301-48F2-41F2-A5F7-041A9ACFC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45924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r>
              <a:rPr lang="de-DE" dirty="0"/>
              <a:t>* 15. Oktober 1844 in Röcken – </a:t>
            </a:r>
            <a:br>
              <a:rPr lang="de-DE" dirty="0"/>
            </a:br>
            <a:r>
              <a:rPr lang="de-DE" dirty="0"/>
              <a:t>† 25. August 1900 in Weimar</a:t>
            </a:r>
          </a:p>
          <a:p>
            <a:r>
              <a:rPr lang="de-DE" dirty="0"/>
              <a:t>Studierte klassische Philologie sowie Theologie</a:t>
            </a:r>
          </a:p>
          <a:p>
            <a:r>
              <a:rPr lang="de-DE" dirty="0"/>
              <a:t>Stark beeinflusst von Arthur Schopenhauer</a:t>
            </a:r>
          </a:p>
          <a:p>
            <a:r>
              <a:rPr lang="de-DE" dirty="0"/>
              <a:t>Professor an der Universität Basel</a:t>
            </a:r>
          </a:p>
          <a:p>
            <a:r>
              <a:rPr lang="de-DE" dirty="0"/>
              <a:t>Postum Weltberühmtheit („Also sprach Zarathustra“)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19194-7F7B-4FEE-A701-A2564F10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CD521-9060-4FB6-A399-DADC9520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98577-FE5A-428F-8011-C220F040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7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9BAD500-621A-4EA6-A3FC-DB15887B2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65125"/>
            <a:ext cx="3298134" cy="495731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24A2F8D-AE96-4CC0-8495-E0F6363167FF}"/>
              </a:ext>
            </a:extLst>
          </p:cNvPr>
          <p:cNvSpPr/>
          <p:nvPr/>
        </p:nvSpPr>
        <p:spPr>
          <a:xfrm>
            <a:off x="8610600" y="5425970"/>
            <a:ext cx="32981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br>
              <a:rPr lang="de-DE" sz="1100" dirty="0"/>
            </a:br>
            <a:r>
              <a:rPr lang="de-DE" sz="1100" dirty="0"/>
              <a:t>https://de.wikiquote.org/wiki/Datei:Nietzsche187c.jpg</a:t>
            </a:r>
          </a:p>
        </p:txBody>
      </p:sp>
    </p:spTree>
    <p:extLst>
      <p:ext uri="{BB962C8B-B14F-4D97-AF65-F5344CB8AC3E}">
        <p14:creationId xmlns:p14="http://schemas.microsoft.com/office/powerpoint/2010/main" val="63741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Platon: Kernthesen: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05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Aussage: „Aristoteles der erste große Logiker“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Entwickelte das Konzept der Logik bestehend aus Obersatz, Untersatz und Schluss</a:t>
            </a:r>
          </a:p>
          <a:p>
            <a:r>
              <a:rPr lang="de-DE" dirty="0"/>
              <a:t>Beispiel:</a:t>
            </a:r>
          </a:p>
          <a:p>
            <a:pPr marL="0" indent="0">
              <a:buNone/>
            </a:pPr>
            <a:r>
              <a:rPr lang="de-DE" dirty="0"/>
              <a:t>	Obersatz: Menschen sind sterblich.</a:t>
            </a:r>
          </a:p>
          <a:p>
            <a:pPr marL="0" indent="0">
              <a:buNone/>
            </a:pPr>
            <a:r>
              <a:rPr lang="de-DE" dirty="0"/>
              <a:t>	Untersatz: Griechen sind Menschen.</a:t>
            </a:r>
          </a:p>
          <a:p>
            <a:pPr marL="0" indent="0">
              <a:buNone/>
            </a:pPr>
            <a:r>
              <a:rPr lang="de-DE" dirty="0"/>
              <a:t>	Schluss: Griechen sind sterblich.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3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1098</Words>
  <Application>Microsoft Office PowerPoint</Application>
  <PresentationFormat>Breitbild</PresentationFormat>
  <Paragraphs>241</Paragraphs>
  <Slides>23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</vt:lpstr>
      <vt:lpstr>KI-Chatbots: Ethisch vertretbar?</vt:lpstr>
      <vt:lpstr>Agenda</vt:lpstr>
      <vt:lpstr>Fragestellung</vt:lpstr>
      <vt:lpstr>Grundlagen</vt:lpstr>
      <vt:lpstr>Grundlagen </vt:lpstr>
      <vt:lpstr>Grundlagen</vt:lpstr>
      <vt:lpstr>Grundlagen 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Abwägung</vt:lpstr>
      <vt:lpstr>Abwägung</vt:lpstr>
      <vt:lpstr>Abwägung</vt:lpstr>
      <vt:lpstr>Fazit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8vance</dc:title>
  <dc:creator>Felix Waibel</dc:creator>
  <cp:lastModifiedBy>Nico Vinzenz</cp:lastModifiedBy>
  <cp:revision>321</cp:revision>
  <dcterms:created xsi:type="dcterms:W3CDTF">2017-10-26T10:14:06Z</dcterms:created>
  <dcterms:modified xsi:type="dcterms:W3CDTF">2017-12-14T12:40:08Z</dcterms:modified>
</cp:coreProperties>
</file>