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3" r:id="rId3"/>
    <p:sldId id="274" r:id="rId4"/>
    <p:sldId id="275" r:id="rId5"/>
    <p:sldId id="277" r:id="rId6"/>
    <p:sldId id="295" r:id="rId7"/>
    <p:sldId id="278" r:id="rId8"/>
    <p:sldId id="281" r:id="rId9"/>
    <p:sldId id="297" r:id="rId10"/>
    <p:sldId id="298" r:id="rId11"/>
    <p:sldId id="299" r:id="rId12"/>
    <p:sldId id="301" r:id="rId13"/>
    <p:sldId id="296" r:id="rId14"/>
    <p:sldId id="302" r:id="rId15"/>
    <p:sldId id="300" r:id="rId16"/>
    <p:sldId id="282" r:id="rId17"/>
    <p:sldId id="283" r:id="rId18"/>
    <p:sldId id="284" r:id="rId19"/>
    <p:sldId id="285" r:id="rId20"/>
    <p:sldId id="280" r:id="rId21"/>
    <p:sldId id="286" r:id="rId22"/>
    <p:sldId id="292" r:id="rId23"/>
    <p:sldId id="293" r:id="rId24"/>
    <p:sldId id="294" r:id="rId25"/>
    <p:sldId id="287" r:id="rId26"/>
    <p:sldId id="288" r:id="rId27"/>
    <p:sldId id="289" r:id="rId28"/>
    <p:sldId id="290" r:id="rId29"/>
    <p:sldId id="303" r:id="rId30"/>
    <p:sldId id="29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919"/>
    <a:srgbClr val="EC421D"/>
    <a:srgbClr val="4472C4"/>
    <a:srgbClr val="2082C6"/>
    <a:srgbClr val="34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124" autoAdjust="0"/>
  </p:normalViewPr>
  <p:slideViewPr>
    <p:cSldViewPr snapToGrid="0">
      <p:cViewPr varScale="1">
        <p:scale>
          <a:sx n="59" d="100"/>
          <a:sy n="59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8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4BEC4-04EF-4CD0-BB52-1E33FCB75C1A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3800A-C7F0-4619-B9B5-628D13437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2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Einflussreicher Griechischer Philosoph</a:t>
            </a:r>
          </a:p>
          <a:p>
            <a:r>
              <a:rPr lang="de-DE" dirty="0"/>
              <a:t>Schüler und Überbringer von Sokrates Gedankengut</a:t>
            </a:r>
          </a:p>
          <a:p>
            <a:r>
              <a:rPr lang="de-DE" dirty="0"/>
              <a:t>Widersprach Aristoteles in Grundlegenden 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69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Logik als Art Handwerkszeug -&gt; Welches Werkzeug aus meinem Koffer muss ich nehmen um ein Problem zu lösen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536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005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trennt die Methoden der Wissenschaft und Ethik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998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Ist es aus Sicht Aristoteles vertretbar einen </a:t>
            </a:r>
            <a:r>
              <a:rPr lang="de-DE" dirty="0" err="1"/>
              <a:t>Chatbot</a:t>
            </a:r>
            <a:r>
              <a:rPr lang="de-DE" dirty="0"/>
              <a:t> zu verwenden? Meinungsfindung</a:t>
            </a:r>
          </a:p>
          <a:p>
            <a:endParaRPr lang="de-DE" dirty="0"/>
          </a:p>
          <a:p>
            <a:r>
              <a:rPr lang="de-DE" dirty="0"/>
              <a:t>Abgewandelte Form heute in der KI (Aussagenlogik) -&gt; Es spricht nichts dagegen seine Erfindung zu verwenden.</a:t>
            </a:r>
          </a:p>
          <a:p>
            <a:endParaRPr lang="de-DE" dirty="0"/>
          </a:p>
          <a:p>
            <a:r>
              <a:rPr lang="de-DE" dirty="0"/>
              <a:t>Support </a:t>
            </a:r>
            <a:r>
              <a:rPr lang="de-DE" dirty="0" err="1"/>
              <a:t>Chatbot</a:t>
            </a:r>
            <a:r>
              <a:rPr lang="de-DE" dirty="0"/>
              <a:t>:</a:t>
            </a:r>
          </a:p>
          <a:p>
            <a:r>
              <a:rPr lang="de-DE" dirty="0"/>
              <a:t>Anwender hat eine Frage, will Wissen erlangen -&gt; Das Bestreben nach Wissen soll befriedigt werden -&gt; Problem: Der </a:t>
            </a:r>
            <a:r>
              <a:rPr lang="de-DE" dirty="0" err="1"/>
              <a:t>Chatbot</a:t>
            </a:r>
            <a:r>
              <a:rPr lang="de-DE" dirty="0"/>
              <a:t> als Wissensquelle</a:t>
            </a:r>
          </a:p>
          <a:p>
            <a:r>
              <a:rPr lang="de-DE" dirty="0"/>
              <a:t>geschichtlicher Hintergrund</a:t>
            </a:r>
          </a:p>
          <a:p>
            <a:endParaRPr lang="de-DE" dirty="0"/>
          </a:p>
          <a:p>
            <a:r>
              <a:rPr lang="de-DE" dirty="0" err="1"/>
              <a:t>Chabot</a:t>
            </a:r>
            <a:r>
              <a:rPr lang="de-DE" dirty="0"/>
              <a:t> erfüllt den Zweck</a:t>
            </a:r>
          </a:p>
          <a:p>
            <a:endParaRPr lang="de-DE" dirty="0"/>
          </a:p>
          <a:p>
            <a:r>
              <a:rPr lang="de-DE" dirty="0"/>
              <a:t>Heute noch das Problem</a:t>
            </a:r>
          </a:p>
          <a:p>
            <a:endParaRPr lang="de-DE" dirty="0"/>
          </a:p>
          <a:p>
            <a:r>
              <a:rPr lang="de-DE" dirty="0"/>
              <a:t>verschiedene Blickwinkel auch in dieser Hausarbeit</a:t>
            </a:r>
          </a:p>
          <a:p>
            <a:endParaRPr lang="de-DE" dirty="0"/>
          </a:p>
          <a:p>
            <a:r>
              <a:rPr lang="de-DE" dirty="0"/>
              <a:t>Konklusion befürwortet den Einsatz. -&gt; befriedigt das Bestreben nach Wissen -&gt; genaues Bild vom Thema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99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Zur Abwägung</a:t>
            </a:r>
          </a:p>
          <a:p>
            <a:r>
              <a:rPr lang="de-DE" dirty="0"/>
              <a:t>„Sind diese Konklusionen heute und für unsere Fragestellung noch relevant?“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692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Wissen im Überfluss -&gt; Wissen identifizieren und herausfiltern -&gt; </a:t>
            </a:r>
            <a:r>
              <a:rPr lang="de-DE" dirty="0" err="1"/>
              <a:t>Chatbot</a:t>
            </a:r>
            <a:r>
              <a:rPr lang="de-DE" dirty="0"/>
              <a:t> gefilterte Quelle für Wissen -&gt; unterstützt die schnelle Wissenserlangung</a:t>
            </a:r>
          </a:p>
          <a:p>
            <a:endParaRPr lang="de-DE" dirty="0"/>
          </a:p>
          <a:p>
            <a:r>
              <a:rPr lang="de-DE" dirty="0"/>
              <a:t>Wir betrachten das Thema aus mehreren Blickwinkeln</a:t>
            </a:r>
          </a:p>
          <a:p>
            <a:endParaRPr lang="de-DE" dirty="0"/>
          </a:p>
          <a:p>
            <a:r>
              <a:rPr lang="de-DE" dirty="0"/>
              <a:t>-&gt; Aristoteles für die Fragestellung von Bedeutung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909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Insult = Beleidigung</a:t>
            </a:r>
          </a:p>
          <a:p>
            <a:r>
              <a:rPr lang="de-DE" dirty="0" err="1"/>
              <a:t>Chatbot</a:t>
            </a:r>
            <a:r>
              <a:rPr lang="de-DE" dirty="0"/>
              <a:t> </a:t>
            </a:r>
            <a:r>
              <a:rPr lang="de-DE" dirty="0" err="1"/>
              <a:t>Tay</a:t>
            </a:r>
            <a:r>
              <a:rPr lang="de-DE" dirty="0"/>
              <a:t> von MS wurde zum Rassist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515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Insult = Beleidigung</a:t>
            </a:r>
          </a:p>
          <a:p>
            <a:r>
              <a:rPr lang="de-DE" dirty="0" err="1"/>
              <a:t>Chatbot</a:t>
            </a:r>
            <a:r>
              <a:rPr lang="de-DE" dirty="0"/>
              <a:t> </a:t>
            </a:r>
            <a:r>
              <a:rPr lang="de-DE" dirty="0" err="1"/>
              <a:t>Tay</a:t>
            </a:r>
            <a:r>
              <a:rPr lang="de-DE" dirty="0"/>
              <a:t> von MS wurde zum Rassist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62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Sohn eines reichen Arztes</a:t>
            </a:r>
          </a:p>
          <a:p>
            <a:r>
              <a:rPr lang="de-DE" dirty="0"/>
              <a:t>insgesamt 20 Jahre an Akademie -&gt; Lehrer</a:t>
            </a:r>
          </a:p>
          <a:p>
            <a:r>
              <a:rPr lang="de-DE" dirty="0"/>
              <a:t>Nach Tod Platons Lehrer von Alexander dem Großen (eroberte das größte Reich in der Geschichte der Antike.)</a:t>
            </a:r>
          </a:p>
          <a:p>
            <a:r>
              <a:rPr lang="de-DE" dirty="0"/>
              <a:t>Wieder nach Athen als Lehrer </a:t>
            </a:r>
          </a:p>
          <a:p>
            <a:r>
              <a:rPr lang="de-DE" dirty="0"/>
              <a:t>Wandte sich vom Königshaus ab Gotteslästerung -&gt; verließ Athen nach </a:t>
            </a:r>
            <a:r>
              <a:rPr lang="de-DE" dirty="0" err="1"/>
              <a:t>Chalkis</a:t>
            </a:r>
            <a:endParaRPr lang="de-DE" dirty="0"/>
          </a:p>
          <a:p>
            <a:endParaRPr lang="de-DE" dirty="0"/>
          </a:p>
          <a:p>
            <a:r>
              <a:rPr lang="de-DE" dirty="0"/>
              <a:t>Heute als Wissenschaftler, Biologe, Physiker und Philosoph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86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96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552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56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911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26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070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4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66D11-094F-4180-AC54-A8D6E397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51B9-E3A9-4F9D-8E81-19471804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2E83E-B6A8-474B-997A-8C2A1E9B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BE35-913E-4F5C-B82A-017151C3CF2E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DC8B3-E804-42DB-926C-0F3F8D36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D751-C90D-4B1D-B844-AE1DAE7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6E1E4-11D5-4AF1-9944-72EE9F45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D86A3-025E-4EE5-BE1B-6AE29D66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8534B-5DA6-4FB5-B5AF-206E34C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ED52-B3C1-44AF-867B-E694896FE8F6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46C9D-BFDB-470B-ACCB-AD38D375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819C5-F2E8-41BB-A321-062986CC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E56E3-5D60-4394-BA29-5E6EC59B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98C36E-5532-4A02-B998-693EA7CE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CB8D1-777F-46AB-A428-478E8AA0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BAB2-6C7F-4450-A2AE-93CA97D58F94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89A1-F04D-4D93-B3F6-395DACE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5ABDB-5603-4AE1-BB45-454DF15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04D1F-5662-4CAF-8E5B-8F7F643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1E5CA-EB67-4123-A6CB-4DA7AA6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FA53-55D1-4D3B-AC0B-C6CEB3F6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E52C6-76AD-4F68-B2BE-CCD0FB1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B9DB2-A1C1-41B1-988F-7ECD8CE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09F3-6E08-4ABE-B4F7-1BD890E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CFD5B-EDB9-4110-B14D-E482B763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38C08-17B4-4F21-9D80-8121CF3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155-D360-4F19-A00F-78921EA1ECE0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27745-D7BF-4EBE-85E1-7896D700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9126-2A94-4AD8-AD8B-B6C5B88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083F-51F5-402B-B3E1-FD874E6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4EF29-AD2B-4838-9DA2-15C9A0D8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EDE5E-CC32-4DF6-A91A-D6605F9E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875E-F6E1-4EF7-813F-79A0B9E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657-0B65-4D4D-95AE-D65A41317F2F}" type="datetime1">
              <a:rPr lang="de-DE" smtClean="0"/>
              <a:t>14.12.2017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B4595-E465-4914-A3A5-04F5976B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CB121-A5AA-49DD-B551-6748A9D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6EA90-6246-4BCE-A65C-4186B9E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4EC30-6498-48BB-9A04-9D257897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FBB474-4FF9-4F05-BEC2-07E72CC7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2C1FE-6CB1-4C92-8A04-D44BC6BB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06DDB6-C0A1-414E-93B9-45E86D09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706A24-7280-4B8E-8AE0-458250D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EF25-1D90-48A5-9D2B-C9B4C61351C3}" type="datetime1">
              <a:rPr lang="de-DE" smtClean="0"/>
              <a:t>14.12.2017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72503-46F9-4AFB-AA87-B2DB788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DC5469-B5F9-4BDE-ABA1-47C42DD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969-88FF-461A-8651-20AE4F0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6F44F-F8F9-45E1-A95C-648F6EB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57FF-C8C2-4DB2-80B3-297A90E469B1}" type="datetime1">
              <a:rPr lang="de-DE" smtClean="0"/>
              <a:t>14.12.2017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AE576-896E-41DB-8234-AD14BF4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D8E2E5-F4D8-4240-BB99-1EB60761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3CEA4-4B41-4D00-B82B-F8EB501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03A5-7FB1-43B2-8884-E9E9EB5E2312}" type="datetime1">
              <a:rPr lang="de-DE" smtClean="0"/>
              <a:t>14.12.2017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945B-5A98-4D67-B1B3-A79F53B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AC005-3340-49F6-BC09-BA0D3B1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71AB1-AFA5-4A08-B621-1A12AF47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3044D-A4C1-4374-9160-31EF9643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A31F2-1E13-42D2-9123-D81949A2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98FEA-4C78-464B-87E3-DB6C9D2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9779-0FB9-4BCD-864C-0ACBE9ACB817}" type="datetime1">
              <a:rPr lang="de-DE" smtClean="0"/>
              <a:t>14.12.2017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4DC7D-B03C-4039-9390-7DDE939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18F8A-314F-4703-B07C-07176DA7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FA07-E5D2-46F8-9A33-43858B2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885677-4AFF-42A8-A15C-19219B92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E9297-7185-45B4-8F9F-1BBBA72B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36E4AE-3D1F-4F77-9430-F2AD27F9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1D88-FA2D-4A0F-A99E-4B1D00F2DADF}" type="datetime1">
              <a:rPr lang="de-DE" smtClean="0"/>
              <a:t>14.12.2017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5E17-0CDD-4611-A68F-B2910B5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6B1B1-CCC2-44B3-AC11-DB03E9D8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F89D3C-F9F0-499D-BC16-028AADAB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48899-FD67-41AD-BCE0-50963D5D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47D6A-C5B2-44F2-9C5B-6B53EFCB2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ECC2-9D94-478C-A60A-A7D4155B71A1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77B7E-BA7A-40F7-B85D-3536759C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2B2E6-CC02-4B8D-AEAF-C37A80A8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3950-889F-4ECC-B2A2-FE9690853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KI-</a:t>
            </a:r>
            <a:r>
              <a:rPr lang="de-DE" sz="54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: Ethisch vertretbar?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72177-05BE-433A-959E-31E518B6D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Datenschutz und Berufsethik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2104B6-85FB-4C40-93D5-6C5BC5CF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A88-594C-46B6-B0D5-054D34368737}" type="datetime1">
              <a:rPr lang="de-DE" smtClean="0"/>
              <a:t>14.12.2017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7FEB08-0010-4091-B5D4-AF27EFAF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C024E5-6D61-4160-9BFE-C48FF9A0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D33130-E652-4B61-8303-5D94CFDC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435" y="420688"/>
            <a:ext cx="1219200" cy="12192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3200FF2-3042-4E78-B5D4-A033EDB14A23}"/>
              </a:ext>
            </a:extLst>
          </p:cNvPr>
          <p:cNvSpPr/>
          <p:nvPr/>
        </p:nvSpPr>
        <p:spPr>
          <a:xfrm>
            <a:off x="2421587" y="5856771"/>
            <a:ext cx="8613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Quelle Hochschule-Logo: https://portal.hs-weingarten.de/de/c/document_library/get_file?p_l_id=43004502&amp;folderId=43427541&amp;name=DLFE-268506.jpg</a:t>
            </a:r>
          </a:p>
          <a:p>
            <a:r>
              <a:rPr lang="de-DE" sz="1000" dirty="0"/>
              <a:t>Quelle Informatik-Logo: https://portal.hs-weingarten.de/de/c/document_library/get_file?p_l_id=43004502&amp;folderId=44063226&amp;name=DLFE-85271.jpg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2FC1E2A-58DF-407E-8220-A9DA8A4F2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11" y="420688"/>
            <a:ext cx="316675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These 3: „Ideenerkenntnis und Wissenschaft“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10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C40AFE7-E0D0-48BE-97F7-898829CE18C5}"/>
              </a:ext>
            </a:extLst>
          </p:cNvPr>
          <p:cNvSpPr/>
          <p:nvPr/>
        </p:nvSpPr>
        <p:spPr>
          <a:xfrm>
            <a:off x="9883336" y="4414858"/>
            <a:ext cx="20201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http://gams.uni-graz.at/o:wissg-wd-09b-2/IMAGE.2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12B0E97-7367-405E-A2E2-4E449C16B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233"/>
            <a:ext cx="9122230" cy="62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These 4: „Das Höhlengleichnis“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17113AD-87F1-4B91-A377-74764BFD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32" y="273684"/>
            <a:ext cx="5635752" cy="609394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F8CD87A3-3E82-4DE9-835B-E15B7AC679DD}"/>
              </a:ext>
            </a:extLst>
          </p:cNvPr>
          <p:cNvSpPr/>
          <p:nvPr/>
        </p:nvSpPr>
        <p:spPr>
          <a:xfrm>
            <a:off x="7857699" y="6071677"/>
            <a:ext cx="43343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http://friedrichrost.de/with/weiss_hoehlengl.jpg</a:t>
            </a:r>
          </a:p>
        </p:txBody>
      </p:sp>
    </p:spTree>
    <p:extLst>
      <p:ext uri="{BB962C8B-B14F-4D97-AF65-F5344CB8AC3E}">
        <p14:creationId xmlns:p14="http://schemas.microsoft.com/office/powerpoint/2010/main" val="17220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Konklusion:</a:t>
            </a:r>
            <a:endParaRPr lang="de-DE" dirty="0"/>
          </a:p>
          <a:p>
            <a:r>
              <a:rPr lang="de-DE" b="1" dirty="0"/>
              <a:t>These 1: „Wahrnehmung ist ungleich wissen“</a:t>
            </a:r>
          </a:p>
          <a:p>
            <a:pPr lvl="1"/>
            <a:r>
              <a:rPr lang="de-DE" dirty="0"/>
              <a:t>Lesen/Hören = Wahrnehmung</a:t>
            </a:r>
          </a:p>
          <a:p>
            <a:pPr lvl="1"/>
            <a:r>
              <a:rPr lang="de-DE" dirty="0" err="1"/>
              <a:t>Chatbot</a:t>
            </a:r>
            <a:r>
              <a:rPr lang="de-DE" dirty="0"/>
              <a:t> soll Wissen vermitteln</a:t>
            </a:r>
          </a:p>
          <a:p>
            <a:pPr lvl="1"/>
            <a:r>
              <a:rPr lang="de-DE" dirty="0"/>
              <a:t>Täuschung durch </a:t>
            </a:r>
            <a:r>
              <a:rPr lang="de-DE" dirty="0" err="1"/>
              <a:t>Chatbots</a:t>
            </a:r>
            <a:r>
              <a:rPr lang="de-DE" dirty="0"/>
              <a:t>?! </a:t>
            </a:r>
          </a:p>
          <a:p>
            <a:pPr lvl="1"/>
            <a:endParaRPr lang="de-DE" dirty="0"/>
          </a:p>
          <a:p>
            <a:r>
              <a:rPr lang="de-DE" b="1" dirty="0"/>
              <a:t>These 2: „Der Ursprung der Ideen“</a:t>
            </a:r>
          </a:p>
          <a:p>
            <a:pPr lvl="1"/>
            <a:r>
              <a:rPr lang="de-DE" dirty="0"/>
              <a:t>Wissen/Ideen werden nur durch Erinnerungen erlangt</a:t>
            </a:r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8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Konklusion:</a:t>
            </a:r>
            <a:endParaRPr lang="de-DE" dirty="0"/>
          </a:p>
          <a:p>
            <a:r>
              <a:rPr lang="de-DE" b="1" dirty="0"/>
              <a:t>These 3: „Ideenerkenntnis und Wissenschaft“</a:t>
            </a:r>
          </a:p>
          <a:p>
            <a:pPr lvl="1"/>
            <a:r>
              <a:rPr lang="de-DE" dirty="0" err="1"/>
              <a:t>Chatbots</a:t>
            </a:r>
            <a:r>
              <a:rPr lang="de-DE" dirty="0"/>
              <a:t> zwischen sinnlicher und geistiger Welt?!</a:t>
            </a:r>
          </a:p>
          <a:p>
            <a:pPr lvl="1"/>
            <a:r>
              <a:rPr lang="de-DE" dirty="0"/>
              <a:t>Nicht in der Welt der Ideen und Urbilder</a:t>
            </a:r>
          </a:p>
          <a:p>
            <a:pPr lvl="1"/>
            <a:endParaRPr lang="de-DE" dirty="0"/>
          </a:p>
          <a:p>
            <a:r>
              <a:rPr lang="de-DE" b="1" dirty="0"/>
              <a:t>These 4: „Das Höhlengleichnis“</a:t>
            </a:r>
          </a:p>
          <a:p>
            <a:pPr lvl="1"/>
            <a:r>
              <a:rPr lang="de-DE" dirty="0"/>
              <a:t>Verunsicherung / Angst der Benutzer</a:t>
            </a:r>
          </a:p>
          <a:p>
            <a:pPr lvl="1"/>
            <a:r>
              <a:rPr lang="de-DE" dirty="0"/>
              <a:t>Mensch oder Maschine?  </a:t>
            </a:r>
            <a:r>
              <a:rPr lang="de-DE" dirty="0">
                <a:sym typeface="Wingdings" panose="05000000000000000000" pitchFamily="2" charset="2"/>
              </a:rPr>
              <a:t> Turing Test</a:t>
            </a:r>
            <a:endParaRPr lang="de-DE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84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Konklusion: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52FEEF9-C6D8-48A6-8148-5D1A1688B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96294"/>
            <a:ext cx="3810000" cy="381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E06A736-FD30-412E-B13B-64367F0DC323}"/>
              </a:ext>
            </a:extLst>
          </p:cNvPr>
          <p:cNvSpPr/>
          <p:nvPr/>
        </p:nvSpPr>
        <p:spPr>
          <a:xfrm>
            <a:off x="4785315" y="5654794"/>
            <a:ext cx="43343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https://i.ebayimg.com/images/g/qEsAAOSw~OdVWblA/s-l300.jpg</a:t>
            </a:r>
          </a:p>
        </p:txBody>
      </p:sp>
    </p:spTree>
    <p:extLst>
      <p:ext uri="{BB962C8B-B14F-4D97-AF65-F5344CB8AC3E}">
        <p14:creationId xmlns:p14="http://schemas.microsoft.com/office/powerpoint/2010/main" val="184059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Aussage: „Aristoteles der erste große Logiker“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Entwickelte das Konzept der Logik bestehend aus Obersatz, Untersatz und Schluss</a:t>
            </a:r>
          </a:p>
          <a:p>
            <a:r>
              <a:rPr lang="de-DE" dirty="0"/>
              <a:t>Beispiel:</a:t>
            </a:r>
          </a:p>
          <a:p>
            <a:pPr marL="0" indent="0">
              <a:buNone/>
            </a:pPr>
            <a:r>
              <a:rPr lang="de-DE" dirty="0"/>
              <a:t>	Obersatz: Menschen sind sterblich.</a:t>
            </a:r>
          </a:p>
          <a:p>
            <a:pPr marL="0" indent="0">
              <a:buNone/>
            </a:pPr>
            <a:r>
              <a:rPr lang="de-DE" dirty="0"/>
              <a:t>	Untersatz: Griechen sind Menschen.</a:t>
            </a:r>
          </a:p>
          <a:p>
            <a:pPr marL="0" indent="0">
              <a:buNone/>
            </a:pPr>
            <a:r>
              <a:rPr lang="de-DE" dirty="0"/>
              <a:t>	Schluss: Griechen sind sterblich.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64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061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1: „Das natürliche Bestreben des Menschen ist zu Wissen“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Aristoteles nimmt an, dass jeder das natürliche Bestreben zu Wissen hat.</a:t>
            </a:r>
          </a:p>
          <a:p>
            <a:r>
              <a:rPr lang="de-DE" dirty="0"/>
              <a:t>Wissen ist etwas, was sich erweitert und neu werden kann.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25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2: „Alles geschieht wegen einem gewissen Zweck“</a:t>
            </a:r>
          </a:p>
          <a:p>
            <a:pPr marL="0" indent="0">
              <a:buNone/>
            </a:pPr>
            <a:endParaRPr lang="de-DE" i="1" dirty="0"/>
          </a:p>
          <a:p>
            <a:r>
              <a:rPr lang="de-DE" dirty="0"/>
              <a:t>Es gibt kein Handeln ohne einen gewissen Zweck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 Keine Sinnlosigkeit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05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3: „Syllogistik (Logik) bietet keine Antwort auf ethische Fragen“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Eine ethische Frage kann nicht mit wahr-falsch beantwortet werden.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11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4: „Jedes Problem hat seine ihm eigene Genauigkeit“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dirty="0"/>
              <a:t>Probleme bedürfen einer angepassten Genauigkeit.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32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>
            <a:extLst>
              <a:ext uri="{FF2B5EF4-FFF2-40B4-BE49-F238E27FC236}">
                <a16:creationId xmlns:a16="http://schemas.microsoft.com/office/drawing/2014/main" id="{B3BA7EC2-27B3-42F0-A06B-C34EB8F5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50F4C1-7686-42BF-9225-4AE28C82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  <a:p>
            <a:r>
              <a:rPr lang="de-DE" dirty="0"/>
              <a:t>Grundlagen</a:t>
            </a:r>
          </a:p>
          <a:p>
            <a:r>
              <a:rPr lang="de-DE"/>
              <a:t>Kernthesen</a:t>
            </a:r>
            <a:endParaRPr lang="de-DE" dirty="0"/>
          </a:p>
          <a:p>
            <a:r>
              <a:rPr lang="de-DE" dirty="0"/>
              <a:t>Abwägung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546A6DE1-B89F-4664-9392-B5F85A01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D99-6DEA-420F-AEAC-AB387BCD608A}" type="datetime1">
              <a:rPr lang="de-DE" smtClean="0"/>
              <a:t>14.12.2017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6CC192C1-7375-4096-8E74-9163062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  <a:endParaRPr lang="de-DE" dirty="0"/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BF6A68C-CEB6-4C3B-8AF2-CB115E5D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97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20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DFAD113-5E45-4FE8-AB1F-00D3087C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55533"/>
              </p:ext>
            </p:extLst>
          </p:nvPr>
        </p:nvGraphicFramePr>
        <p:xfrm>
          <a:off x="937590" y="2567026"/>
          <a:ext cx="9756914" cy="2895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43123">
                  <a:extLst>
                    <a:ext uri="{9D8B030D-6E8A-4147-A177-3AD203B41FA5}">
                      <a16:colId xmlns:a16="http://schemas.microsoft.com/office/drawing/2014/main" val="1607392312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2366529838"/>
                    </a:ext>
                  </a:extLst>
                </a:gridCol>
              </a:tblGrid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Aussage: „Aristoteles der erste große Logiker“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60235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1: „Das natürliche Bestreben des Menschen ist zu Wissen“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2526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2: „Alles geschieht wegen einem gewissen Zweck“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980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3: „Syllogistik bietet keine Antwort auf ethische Fragen“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93187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4: „Jedes Problem hat seine ihm eigene Genauigkeit“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94522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9C6DE91C-9709-4A7E-998F-659F83A53FAA}"/>
              </a:ext>
            </a:extLst>
          </p:cNvPr>
          <p:cNvSpPr txBox="1"/>
          <p:nvPr/>
        </p:nvSpPr>
        <p:spPr>
          <a:xfrm>
            <a:off x="1893403" y="5596368"/>
            <a:ext cx="784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Konklusion: Es spricht nichts gegen einen </a:t>
            </a:r>
            <a:r>
              <a:rPr lang="de-DE" sz="2800" b="1" dirty="0" err="1"/>
              <a:t>Chatbot</a:t>
            </a:r>
            <a:r>
              <a:rPr lang="de-DE" sz="2800" b="1" dirty="0"/>
              <a:t>!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FE738D-7191-4F11-89E3-5C980ECD5184}"/>
              </a:ext>
            </a:extLst>
          </p:cNvPr>
          <p:cNvSpPr txBox="1"/>
          <p:nvPr/>
        </p:nvSpPr>
        <p:spPr>
          <a:xfrm>
            <a:off x="9982200" y="256702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88BC0E-549E-4D01-BDC0-0D4C47219414}"/>
              </a:ext>
            </a:extLst>
          </p:cNvPr>
          <p:cNvSpPr txBox="1"/>
          <p:nvPr/>
        </p:nvSpPr>
        <p:spPr>
          <a:xfrm>
            <a:off x="9982200" y="3177600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701917-F02C-4CE8-8DDD-530274EF7D9F}"/>
              </a:ext>
            </a:extLst>
          </p:cNvPr>
          <p:cNvSpPr txBox="1"/>
          <p:nvPr/>
        </p:nvSpPr>
        <p:spPr>
          <a:xfrm>
            <a:off x="9982200" y="3788174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FFE7C2-ACAC-40CB-A519-DD8E61BCFCF4}"/>
              </a:ext>
            </a:extLst>
          </p:cNvPr>
          <p:cNvSpPr txBox="1"/>
          <p:nvPr/>
        </p:nvSpPr>
        <p:spPr>
          <a:xfrm>
            <a:off x="9982200" y="440014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B54FCC-DB23-421A-963F-6295EBECE24A}"/>
              </a:ext>
            </a:extLst>
          </p:cNvPr>
          <p:cNvSpPr txBox="1"/>
          <p:nvPr/>
        </p:nvSpPr>
        <p:spPr>
          <a:xfrm>
            <a:off x="9982200" y="5009322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7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1: „Ewige Wiederkunft“</a:t>
            </a:r>
          </a:p>
          <a:p>
            <a:r>
              <a:rPr lang="de-DE" dirty="0"/>
              <a:t>Universum als zyklisches System</a:t>
            </a:r>
          </a:p>
          <a:p>
            <a:r>
              <a:rPr lang="de-DE" dirty="0"/>
              <a:t>Endliche Teile innerhalb des Universums und unendliche Zeit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Alle Zustände müssen sich unendlich oft wiederholen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40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2: „Wille zur Macht“</a:t>
            </a:r>
          </a:p>
          <a:p>
            <a:r>
              <a:rPr lang="de-DE" dirty="0"/>
              <a:t>Aktives bejahen des menschlichen Schicksals („Ewige Wiederkunft“)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Überwindung von Nihilismus, Religion und Moral</a:t>
            </a:r>
          </a:p>
          <a:p>
            <a:r>
              <a:rPr lang="de-DE" dirty="0"/>
              <a:t>Alles Gute und Grausame kann ungehindert an den Menschen dringen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Gewonnene Freiheit zur Selbstverbesserung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Voraussetzung zur Schaffung des „Übermenschen“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80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3: „Übermensch“</a:t>
            </a:r>
          </a:p>
          <a:p>
            <a:r>
              <a:rPr lang="de-DE" dirty="0"/>
              <a:t>Besonders starker Wille zur Macht sowie Überschuss an Lebenskraft</a:t>
            </a:r>
          </a:p>
          <a:p>
            <a:r>
              <a:rPr lang="de-DE" dirty="0"/>
              <a:t>Gehorcht keiner Moral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Schöpfer neuer Werte</a:t>
            </a:r>
          </a:p>
          <a:p>
            <a:r>
              <a:rPr lang="de-DE" dirty="0"/>
              <a:t>Seine Schaffung muss mit allen Mitteln angestrebt werden</a:t>
            </a:r>
            <a:endParaRPr lang="de-DE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Schwache Menschen müssen ihm geopfert werden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800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91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 err="1"/>
              <a:t>Chatbots</a:t>
            </a:r>
            <a:r>
              <a:rPr lang="de-DE" b="1" dirty="0"/>
              <a:t> = Übermensch?</a:t>
            </a:r>
            <a:endParaRPr lang="de-DE" sz="2800" dirty="0"/>
          </a:p>
          <a:p>
            <a:r>
              <a:rPr lang="de-DE" dirty="0"/>
              <a:t>Aktuelle </a:t>
            </a:r>
            <a:r>
              <a:rPr lang="de-DE" dirty="0" err="1"/>
              <a:t>Chatbots</a:t>
            </a:r>
            <a:r>
              <a:rPr lang="de-DE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sz="2800" dirty="0"/>
              <a:t>Kein „Wille zur Macht“</a:t>
            </a:r>
          </a:p>
          <a:p>
            <a:r>
              <a:rPr lang="de-DE" dirty="0"/>
              <a:t>Zukünftige </a:t>
            </a:r>
            <a:r>
              <a:rPr lang="de-DE" dirty="0" err="1"/>
              <a:t>Chatbots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Intellektuell dem Menschen überlegen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„Wille zur Macht“ eventuell möglich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 Aber: physisch dem Menschen unterlegen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Konklusion: </a:t>
            </a:r>
            <a:r>
              <a:rPr lang="de-DE" dirty="0"/>
              <a:t>Zukünftige </a:t>
            </a:r>
            <a:r>
              <a:rPr lang="de-DE" dirty="0" err="1"/>
              <a:t>Chatbots</a:t>
            </a:r>
            <a:r>
              <a:rPr lang="de-DE" dirty="0"/>
              <a:t> eine Art von Übermensch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r>
              <a:rPr lang="de-DE" b="1" dirty="0"/>
              <a:t>Falsches Wissen / „Fake News“ / Satire</a:t>
            </a:r>
          </a:p>
          <a:p>
            <a:pPr lvl="1"/>
            <a:r>
              <a:rPr lang="de-DE" dirty="0"/>
              <a:t>heute schon ein Problem, tragen zur Meinungsbildung mit</a:t>
            </a:r>
          </a:p>
          <a:p>
            <a:pPr lvl="1"/>
            <a:r>
              <a:rPr lang="de-DE" dirty="0"/>
              <a:t>Prof. Dr. Oliver </a:t>
            </a:r>
            <a:r>
              <a:rPr lang="de-DE" dirty="0" err="1"/>
              <a:t>Bendel</a:t>
            </a:r>
            <a:r>
              <a:rPr lang="de-DE" dirty="0"/>
              <a:t> </a:t>
            </a:r>
            <a:r>
              <a:rPr lang="de-DE" dirty="0" err="1"/>
              <a:t>Lügenbot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zu Demo und Test Zwecken</a:t>
            </a:r>
          </a:p>
          <a:p>
            <a:r>
              <a:rPr lang="de-DE" b="1" dirty="0"/>
              <a:t>Verwechslungsgefahr / Irreführung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„Eugene </a:t>
            </a:r>
            <a:r>
              <a:rPr lang="de-DE" dirty="0" err="1">
                <a:sym typeface="Wingdings" panose="05000000000000000000" pitchFamily="2" charset="2"/>
              </a:rPr>
              <a:t>Goostman</a:t>
            </a:r>
            <a:r>
              <a:rPr lang="de-DE" dirty="0">
                <a:sym typeface="Wingdings" panose="05000000000000000000" pitchFamily="2" charset="2"/>
              </a:rPr>
              <a:t>“ 2014  33% beim Turing Test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12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b="1" dirty="0"/>
              <a:t>Sicht 1: Wissenserlangung</a:t>
            </a:r>
          </a:p>
          <a:p>
            <a:pPr lvl="1"/>
            <a:r>
              <a:rPr lang="de-DE" sz="2800" dirty="0"/>
              <a:t>Wissen als Ressource der Gesellschaft</a:t>
            </a:r>
          </a:p>
          <a:p>
            <a:pPr lvl="1"/>
            <a:r>
              <a:rPr lang="de-DE" sz="2800" dirty="0"/>
              <a:t>„Wissen ist Macht“</a:t>
            </a:r>
          </a:p>
          <a:p>
            <a:r>
              <a:rPr lang="de-DE" b="1" dirty="0"/>
              <a:t>Sicht 2: differenzierte Betrachtungsweise</a:t>
            </a:r>
          </a:p>
          <a:p>
            <a:pPr lvl="1"/>
            <a:r>
              <a:rPr lang="de-DE" sz="2800" dirty="0"/>
              <a:t>Mehrere Blickwinkel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228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r>
              <a:rPr lang="de-DE" dirty="0"/>
              <a:t>Direkter Vergleich zwischen </a:t>
            </a:r>
            <a:r>
              <a:rPr lang="de-DE" dirty="0" err="1"/>
              <a:t>Chatbot</a:t>
            </a:r>
            <a:r>
              <a:rPr lang="de-DE" dirty="0"/>
              <a:t> und Übermensch gewagt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Übermensch bezieht sich auf Evolution des Menschen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Definition aus dem 19. Jahrhundert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Mögliche Intelligenz der </a:t>
            </a:r>
            <a:r>
              <a:rPr lang="de-DE" sz="2800" dirty="0" err="1"/>
              <a:t>Chatbot</a:t>
            </a:r>
            <a:r>
              <a:rPr lang="de-DE" sz="2800" dirty="0"/>
              <a:t>-KI nicht einschätzbar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Nietzsches Gedankenspiele für das Fazit irrelevant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1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BF072-8F96-456B-8CBC-33F9BE8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BA27D-5806-43E7-BCA1-CBE4037E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NEIN + JA + IRRELEVANT = ????</a:t>
            </a:r>
          </a:p>
          <a:p>
            <a:endParaRPr lang="de-DE" dirty="0"/>
          </a:p>
          <a:p>
            <a:r>
              <a:rPr lang="de-DE" dirty="0"/>
              <a:t>JA - Unter bestimmten Voraussetzungen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news</a:t>
            </a:r>
            <a:r>
              <a:rPr lang="de-DE" dirty="0"/>
              <a:t> == </a:t>
            </a:r>
            <a:r>
              <a:rPr lang="de-DE" dirty="0" err="1"/>
              <a:t>true</a:t>
            </a:r>
            <a:r>
              <a:rPr lang="de-DE" dirty="0"/>
              <a:t>) &amp;&amp; (</a:t>
            </a:r>
            <a:r>
              <a:rPr lang="de-DE" dirty="0" err="1"/>
              <a:t>news</a:t>
            </a:r>
            <a:r>
              <a:rPr lang="de-DE" dirty="0"/>
              <a:t> == Wissen/Ideen) &amp;&amp; (</a:t>
            </a:r>
            <a:r>
              <a:rPr lang="de-DE" dirty="0" err="1"/>
              <a:t>news</a:t>
            </a:r>
            <a:r>
              <a:rPr lang="de-DE" dirty="0"/>
              <a:t> != </a:t>
            </a:r>
            <a:r>
              <a:rPr lang="de-DE" dirty="0" err="1"/>
              <a:t>insult</a:t>
            </a:r>
            <a:r>
              <a:rPr lang="de-DE" dirty="0"/>
              <a:t>) &amp;&amp; …{</a:t>
            </a:r>
          </a:p>
          <a:p>
            <a:pPr marL="457200" lvl="1" indent="0">
              <a:buNone/>
            </a:pPr>
            <a:r>
              <a:rPr lang="de-DE" dirty="0" err="1"/>
              <a:t>Chatbots.ethicallyTenable</a:t>
            </a:r>
            <a:r>
              <a:rPr lang="de-DE" dirty="0"/>
              <a:t> = </a:t>
            </a:r>
            <a:r>
              <a:rPr lang="de-DE" dirty="0" err="1"/>
              <a:t>true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r>
              <a:rPr lang="de-DE" dirty="0" err="1"/>
              <a:t>else</a:t>
            </a:r>
            <a:r>
              <a:rPr lang="de-DE" dirty="0"/>
              <a:t> {</a:t>
            </a:r>
          </a:p>
          <a:p>
            <a:pPr marL="457200" lvl="1" indent="0">
              <a:buNone/>
            </a:pPr>
            <a:r>
              <a:rPr lang="de-DE" dirty="0" err="1"/>
              <a:t>Chatbots.ethicallyTenable</a:t>
            </a:r>
            <a:r>
              <a:rPr lang="de-DE" dirty="0"/>
              <a:t> = </a:t>
            </a:r>
            <a:r>
              <a:rPr lang="de-DE" dirty="0" err="1"/>
              <a:t>false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DDDF8-F479-46E0-8EFE-137B59F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DFD76-280D-4444-B486-39CFF540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9DD61-62FC-4228-B496-C25E360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BF072-8F96-456B-8CBC-33F9BE8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BA27D-5806-43E7-BCA1-CBE4037E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035" y="1690688"/>
            <a:ext cx="900792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4400" dirty="0"/>
              <a:t>„Eine menschengerechte Einbindung intelligenter Systeme in hochkomplexe Gesellschaften ist keine individuelle Angelegenheit, sondern eine gesellschaftliche Aufgabe.“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DDDF8-F479-46E0-8EFE-137B59F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DFD76-280D-4444-B486-39CFF540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9DD61-62FC-4228-B496-C25E360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29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ADC16C4-24CC-412D-BEF5-22738DBECEEF}"/>
              </a:ext>
            </a:extLst>
          </p:cNvPr>
          <p:cNvSpPr/>
          <p:nvPr/>
        </p:nvSpPr>
        <p:spPr>
          <a:xfrm>
            <a:off x="7642815" y="5260469"/>
            <a:ext cx="440767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Bitkom </a:t>
            </a:r>
            <a:r>
              <a:rPr lang="de-DE" sz="1100" dirty="0" err="1"/>
              <a:t>e.V</a:t>
            </a:r>
            <a:r>
              <a:rPr lang="de-DE" sz="1100" dirty="0"/>
              <a:t>, DFKI: Entscheidungsunterstützung mit Künstlicher Intelligenz.</a:t>
            </a:r>
          </a:p>
          <a:p>
            <a:r>
              <a:rPr lang="de-DE" sz="1100" dirty="0"/>
              <a:t>https://www.uni-kassel.de/fb07/fileadmin/datas/fb07/</a:t>
            </a:r>
          </a:p>
          <a:p>
            <a:r>
              <a:rPr lang="de-DE" sz="1100" dirty="0"/>
              <a:t>5-Institute/IWR/Hornung/170901-KI-Gipfelpapier-online.pdf, . –</a:t>
            </a:r>
          </a:p>
          <a:p>
            <a:r>
              <a:rPr lang="de-DE" sz="1100" dirty="0"/>
              <a:t>[Online; </a:t>
            </a:r>
            <a:r>
              <a:rPr lang="de-DE" sz="1100" dirty="0" err="1"/>
              <a:t>accessed</a:t>
            </a:r>
            <a:r>
              <a:rPr lang="de-DE" sz="1100" dirty="0"/>
              <a:t> 05-Dezember-2017; Seite: 112, Kernaussage: 24]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882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5A572-03C5-4F0A-A815-C9A6585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E97C5-8A15-4376-83F2-3E7974C9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600" b="1" dirty="0"/>
              <a:t>Ist der Einsatz von </a:t>
            </a:r>
            <a:r>
              <a:rPr lang="de-DE" sz="3600" b="1" dirty="0" err="1"/>
              <a:t>Chatbots</a:t>
            </a:r>
            <a:r>
              <a:rPr lang="de-DE" sz="3600" b="1" dirty="0"/>
              <a:t> mit KI ethisch vertretbar?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200" dirty="0"/>
              <a:t>Aus Sicht von drei Ethiker:</a:t>
            </a:r>
          </a:p>
          <a:p>
            <a:r>
              <a:rPr lang="de-DE" sz="3200" dirty="0"/>
              <a:t>Platon</a:t>
            </a:r>
          </a:p>
          <a:p>
            <a:r>
              <a:rPr lang="de-DE" sz="3200" dirty="0"/>
              <a:t>Aristoteles</a:t>
            </a:r>
          </a:p>
          <a:p>
            <a:r>
              <a:rPr lang="de-DE" sz="3200" dirty="0"/>
              <a:t>Friedrich Nietzsche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687C4-816F-4C68-85BA-1695F582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72A3D-F0FD-4347-A36C-0587033B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3A4C5-78A3-4C27-8B46-4D0B2E0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94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CE4538E-B6E9-4274-9AF9-8E2380D48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CEB7D-527F-4237-9393-2E732716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87B01-4A3F-4ACA-9B4A-1955B5A2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53278-07EB-4512-AE21-649DB26A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30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32C5D7-6AB0-4519-A42D-1868742D68AB}"/>
              </a:ext>
            </a:extLst>
          </p:cNvPr>
          <p:cNvSpPr/>
          <p:nvPr/>
        </p:nvSpPr>
        <p:spPr>
          <a:xfrm>
            <a:off x="4692410" y="4806198"/>
            <a:ext cx="28071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/>
              <a:t>Quelle: https://github.com/Fewa93/Berufsethik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E27C73-6DDD-4869-B5A1-B0B00652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4" y="4404519"/>
            <a:ext cx="1390650" cy="3524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52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500-365B-4CC7-A84D-565005C3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B9C94-2129-4374-8F4A-D566C28A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604"/>
            <a:ext cx="10515600" cy="718792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de-DE" sz="3600" b="1" dirty="0"/>
              <a:t>KI und </a:t>
            </a:r>
            <a:r>
              <a:rPr lang="de-DE" sz="3600" b="1" dirty="0" err="1"/>
              <a:t>Chatbots</a:t>
            </a:r>
            <a:r>
              <a:rPr lang="de-DE" sz="3600" b="1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6008D-F4E8-4370-86E1-35A3CA10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05359-EAAD-43C9-A7C2-F70A0DAA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68970-3422-446C-9708-FDC9D984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07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41D5-C0E5-4C4B-8863-1471E781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7A237-12D8-4DDF-8EEE-95DD3662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r>
              <a:rPr lang="de-DE" dirty="0"/>
              <a:t> * 427 v. Chr. in Athen - † 347 v. Chr. in Athen</a:t>
            </a:r>
          </a:p>
          <a:p>
            <a:r>
              <a:rPr lang="de-DE" dirty="0"/>
              <a:t>Schüler des Sokrates</a:t>
            </a:r>
          </a:p>
          <a:p>
            <a:r>
              <a:rPr lang="de-DE" dirty="0"/>
              <a:t>Gründer der „Akademie“</a:t>
            </a:r>
          </a:p>
          <a:p>
            <a:pPr lvl="1"/>
            <a:r>
              <a:rPr lang="de-DE" dirty="0"/>
              <a:t>Lehrer von u.a. Aristoteles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Philosophie, Metaphysik, Erkenntnistheorie, Ethik, Anthropologie, Staatstheorie, Kosmologie, Kunsttheorie und Sprachphilosophie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82ECE-9114-4545-BC1A-8500154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14E6-82C2-4173-9C43-1F2BEE5D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6220B-D6A2-4AAF-A79E-347365C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2A763F-55AB-43FE-B428-872E30AA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589" y="1825625"/>
            <a:ext cx="2346960" cy="32644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943791-9FC3-4630-977B-9AF322362030}"/>
              </a:ext>
            </a:extLst>
          </p:cNvPr>
          <p:cNvSpPr/>
          <p:nvPr/>
        </p:nvSpPr>
        <p:spPr>
          <a:xfrm>
            <a:off x="9110869" y="5576799"/>
            <a:ext cx="279786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https://upload.wikimedia.org/wikipedia/commons/thumb/7/7d/Head_Platon_Glyptothek_Munich_548.jpg/431px-Head_Platon_Glyptothek_Munich_548.jpg</a:t>
            </a:r>
          </a:p>
        </p:txBody>
      </p:sp>
    </p:spTree>
    <p:extLst>
      <p:ext uri="{BB962C8B-B14F-4D97-AF65-F5344CB8AC3E}">
        <p14:creationId xmlns:p14="http://schemas.microsoft.com/office/powerpoint/2010/main" val="109731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41D5-C0E5-4C4B-8863-1471E781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7A237-12D8-4DDF-8EEE-95DD3662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dirty="0"/>
              <a:t> * 384 v. Chr. in </a:t>
            </a:r>
            <a:r>
              <a:rPr lang="de-DE" dirty="0" err="1"/>
              <a:t>Stagira</a:t>
            </a:r>
            <a:r>
              <a:rPr lang="de-DE" dirty="0"/>
              <a:t> - † 322 v. Chr. in </a:t>
            </a:r>
            <a:r>
              <a:rPr lang="de-DE" dirty="0" err="1"/>
              <a:t>Chalkis</a:t>
            </a:r>
            <a:endParaRPr lang="de-DE" dirty="0"/>
          </a:p>
          <a:p>
            <a:r>
              <a:rPr lang="de-DE" dirty="0"/>
              <a:t>War an Platons Akademie</a:t>
            </a:r>
          </a:p>
          <a:p>
            <a:r>
              <a:rPr lang="de-DE" dirty="0"/>
              <a:t>Lehrer von Alexander dem Großen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Wissenschaftler, Biologe, Physiker und Philosoph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82ECE-9114-4545-BC1A-8500154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14E6-82C2-4173-9C43-1F2BEE5D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6220B-D6A2-4AAF-A79E-347365C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2A763F-55AB-43FE-B428-872E30AA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69" y="1825625"/>
            <a:ext cx="2438400" cy="32644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943791-9FC3-4630-977B-9AF322362030}"/>
              </a:ext>
            </a:extLst>
          </p:cNvPr>
          <p:cNvSpPr/>
          <p:nvPr/>
        </p:nvSpPr>
        <p:spPr>
          <a:xfrm>
            <a:off x="9110869" y="5576799"/>
            <a:ext cx="27978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https://de.wikipedia.org/wiki/Aristoteles#/media/File:Aristotle_Altemps_Inv8575.jpg</a:t>
            </a:r>
          </a:p>
        </p:txBody>
      </p:sp>
    </p:spTree>
    <p:extLst>
      <p:ext uri="{BB962C8B-B14F-4D97-AF65-F5344CB8AC3E}">
        <p14:creationId xmlns:p14="http://schemas.microsoft.com/office/powerpoint/2010/main" val="401095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45924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r>
              <a:rPr lang="de-DE" dirty="0"/>
              <a:t>* 15. Oktober 1844 in Röcken – </a:t>
            </a:r>
            <a:br>
              <a:rPr lang="de-DE" dirty="0"/>
            </a:br>
            <a:r>
              <a:rPr lang="de-DE" dirty="0"/>
              <a:t>† 25. August 1900 in Weimar</a:t>
            </a:r>
          </a:p>
          <a:p>
            <a:r>
              <a:rPr lang="de-DE" dirty="0"/>
              <a:t>Studierte klassische Philologie sowie Theologie</a:t>
            </a:r>
          </a:p>
          <a:p>
            <a:r>
              <a:rPr lang="de-DE" dirty="0"/>
              <a:t>Stark beeinflusst von Arthur Schopenhauer</a:t>
            </a:r>
          </a:p>
          <a:p>
            <a:r>
              <a:rPr lang="de-DE" dirty="0"/>
              <a:t>Professor an der Universität Basel</a:t>
            </a:r>
          </a:p>
          <a:p>
            <a:r>
              <a:rPr lang="de-DE" dirty="0"/>
              <a:t>Postum Weltberühmtheit („Also sprach Zarathustra“)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BAD500-621A-4EA6-A3FC-DB15887B2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5125"/>
            <a:ext cx="3298134" cy="495731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24A2F8D-AE96-4CC0-8495-E0F6363167FF}"/>
              </a:ext>
            </a:extLst>
          </p:cNvPr>
          <p:cNvSpPr/>
          <p:nvPr/>
        </p:nvSpPr>
        <p:spPr>
          <a:xfrm>
            <a:off x="8610600" y="5425970"/>
            <a:ext cx="32981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https://de.wikiquote.org/wiki/Datei:Nietzsche187c.jpg</a:t>
            </a:r>
          </a:p>
        </p:txBody>
      </p:sp>
    </p:spTree>
    <p:extLst>
      <p:ext uri="{BB962C8B-B14F-4D97-AF65-F5344CB8AC3E}">
        <p14:creationId xmlns:p14="http://schemas.microsoft.com/office/powerpoint/2010/main" val="63741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1AEE54D-31A6-4320-9398-6D901A702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86" y="1993900"/>
            <a:ext cx="6683828" cy="375965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These 1: „Wahrnehmung ist ungleich wissen“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8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BC26AC6-B954-455C-BB5E-87E5B32BA6A5}"/>
              </a:ext>
            </a:extLst>
          </p:cNvPr>
          <p:cNvSpPr/>
          <p:nvPr/>
        </p:nvSpPr>
        <p:spPr>
          <a:xfrm>
            <a:off x="8333133" y="5832031"/>
            <a:ext cx="32981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http://aisrtlnext-a.akamaihd.net/masters/543581/unbenannt.jpg</a:t>
            </a:r>
          </a:p>
        </p:txBody>
      </p:sp>
    </p:spTree>
    <p:extLst>
      <p:ext uri="{BB962C8B-B14F-4D97-AF65-F5344CB8AC3E}">
        <p14:creationId xmlns:p14="http://schemas.microsoft.com/office/powerpoint/2010/main" val="43913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7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These 2: „Der Ursprung der Ideen“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Christian </a:t>
            </a:r>
            <a:r>
              <a:rPr lang="de-DE" dirty="0" err="1"/>
              <a:t>Högerle</a:t>
            </a:r>
            <a:r>
              <a:rPr lang="de-DE" dirty="0"/>
              <a:t>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9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E9F669-11FA-475D-B98B-A05065975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901" y="509588"/>
            <a:ext cx="5381625" cy="56673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7BEB9DA-81E1-4512-B8E5-6E866CA85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4" y="2683323"/>
            <a:ext cx="1894114" cy="189411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A66D6C5-4577-4BC2-8562-40D058062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010" y="2683323"/>
            <a:ext cx="1894114" cy="189411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4518E8A-BC1B-4C4A-BC98-BAF0DB38C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73" y="3020780"/>
            <a:ext cx="1299482" cy="129948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C6E60C8-4007-4777-98F2-3BD5ABF50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2" y="4354285"/>
            <a:ext cx="1894114" cy="189411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941F244-02D4-4E98-B43E-40F7660A9F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78" y="4454402"/>
            <a:ext cx="1894114" cy="169387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251AA02-595B-4A13-85FE-22D62EB140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41" y="4691742"/>
            <a:ext cx="1299482" cy="129948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322976A-A8B4-4163-9003-D46789B66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4" y="2840582"/>
            <a:ext cx="3173187" cy="317318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5DF6C3E-B9DA-4792-9141-35F3D1B7C3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33" y="2943995"/>
            <a:ext cx="3173187" cy="317318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E2A09A1-7582-49EE-840C-BD525BB36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37107" y="3804661"/>
            <a:ext cx="1299482" cy="129948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BCA4DA9-86E2-4C0E-A992-E5AFDA2F58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5" y="3053339"/>
            <a:ext cx="858326" cy="858326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8E61B7AE-8A58-410B-8A8A-704781622B60}"/>
              </a:ext>
            </a:extLst>
          </p:cNvPr>
          <p:cNvSpPr/>
          <p:nvPr/>
        </p:nvSpPr>
        <p:spPr>
          <a:xfrm>
            <a:off x="7850636" y="5998729"/>
            <a:ext cx="43343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https://de.wikipedia.org/wiki/Datei:Platon_Ideenlehre.svg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92490A4-34EF-4BBA-B687-8A31B0203DAD}"/>
              </a:ext>
            </a:extLst>
          </p:cNvPr>
          <p:cNvSpPr/>
          <p:nvPr/>
        </p:nvSpPr>
        <p:spPr>
          <a:xfrm>
            <a:off x="672150" y="6066893"/>
            <a:ext cx="5086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https://www.uzuma.de/img/cms/Uzuma/Ingredients/Apple/GE/Apfel1.jpg</a:t>
            </a:r>
          </a:p>
          <a:p>
            <a:r>
              <a:rPr lang="de-DE" sz="1100" dirty="0"/>
              <a:t>https://nycha.ch/images/birne.png</a:t>
            </a:r>
          </a:p>
        </p:txBody>
      </p:sp>
    </p:spTree>
    <p:extLst>
      <p:ext uri="{BB962C8B-B14F-4D97-AF65-F5344CB8AC3E}">
        <p14:creationId xmlns:p14="http://schemas.microsoft.com/office/powerpoint/2010/main" val="187919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1615</Words>
  <Application>Microsoft Office PowerPoint</Application>
  <PresentationFormat>Breitbild</PresentationFormat>
  <Paragraphs>354</Paragraphs>
  <Slides>30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</vt:lpstr>
      <vt:lpstr>KI-Chatbots: Ethisch vertretbar?</vt:lpstr>
      <vt:lpstr>Agenda</vt:lpstr>
      <vt:lpstr>Fragestellung</vt:lpstr>
      <vt:lpstr>Grundlagen</vt:lpstr>
      <vt:lpstr>Grundlagen</vt:lpstr>
      <vt:lpstr>Grundlagen</vt:lpstr>
      <vt:lpstr>Grundlagen 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Abwägung</vt:lpstr>
      <vt:lpstr>Abwägung</vt:lpstr>
      <vt:lpstr>Abwägung</vt:lpstr>
      <vt:lpstr>Fazit</vt:lpstr>
      <vt:lpstr>Fazit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8vance</dc:title>
  <dc:creator>Felix Waibel</dc:creator>
  <cp:lastModifiedBy>Felix Waibel</cp:lastModifiedBy>
  <cp:revision>392</cp:revision>
  <dcterms:created xsi:type="dcterms:W3CDTF">2017-10-26T10:14:06Z</dcterms:created>
  <dcterms:modified xsi:type="dcterms:W3CDTF">2017-12-14T20:12:09Z</dcterms:modified>
</cp:coreProperties>
</file>