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oley, Kylene" initials="CK" lastIdx="5" clrIdx="0">
    <p:extLst>
      <p:ext uri="{19B8F6BF-5375-455C-9EA6-DF929625EA0E}">
        <p15:presenceInfo xmlns:p15="http://schemas.microsoft.com/office/powerpoint/2012/main" userId="S-1-5-21-828376571-1197701538-1844936127-4154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48"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1T17:11:25.781" idx="1">
    <p:pos x="97" y="1857"/>
    <p:text>Way too much text for a poster abstract</p:text>
    <p:extLst>
      <p:ext uri="{C676402C-5697-4E1C-873F-D02D1690AC5C}">
        <p15:threadingInfo xmlns:p15="http://schemas.microsoft.com/office/powerpoint/2012/main" timeZoneBias="480"/>
      </p:ext>
    </p:extLst>
  </p:cm>
  <p:cm authorId="1" dt="2021-01-21T17:12:04.709" idx="2">
    <p:pos x="2461" y="1275"/>
    <p:text>Anna recommended following the format that appeared at OSM20 where the conclusion was given the entire middle panel.</p:text>
    <p:extLst>
      <p:ext uri="{C676402C-5697-4E1C-873F-D02D1690AC5C}">
        <p15:threadingInfo xmlns:p15="http://schemas.microsoft.com/office/powerpoint/2012/main" timeZoneBias="480"/>
      </p:ext>
    </p:extLst>
  </p:cm>
  <p:cm authorId="1" dt="2021-01-21T17:14:23.414" idx="3">
    <p:pos x="7562" y="1105"/>
    <p:text>There is too much white space here for this smooth of a line--compress the x-axis</p:text>
    <p:extLst>
      <p:ext uri="{C676402C-5697-4E1C-873F-D02D1690AC5C}">
        <p15:threadingInfo xmlns:p15="http://schemas.microsoft.com/office/powerpoint/2012/main" timeZoneBias="480"/>
      </p:ext>
    </p:extLst>
  </p:cm>
  <p:cm authorId="1" dt="2021-01-21T17:15:31.388" idx="4">
    <p:pos x="7627" y="2925"/>
    <p:text>Larger legend</p:text>
    <p:extLst>
      <p:ext uri="{C676402C-5697-4E1C-873F-D02D1690AC5C}">
        <p15:threadingInfo xmlns:p15="http://schemas.microsoft.com/office/powerpoint/2012/main" timeZoneBias="480"/>
      </p:ext>
    </p:extLst>
  </p:cm>
  <p:cm authorId="1" dt="2021-01-21T17:15:42.027" idx="5">
    <p:pos x="5098" y="1840"/>
    <p:text>Bigger title font</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43611-067C-4E00-B813-089299CEB5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93D39A-5918-44DB-8BC0-21ED9AFDC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A89EC5-EE00-4430-B03E-38649A0BF34F}"/>
              </a:ext>
            </a:extLst>
          </p:cNvPr>
          <p:cNvSpPr>
            <a:spLocks noGrp="1"/>
          </p:cNvSpPr>
          <p:nvPr>
            <p:ph type="dt" sz="half" idx="10"/>
          </p:nvPr>
        </p:nvSpPr>
        <p:spPr/>
        <p:txBody>
          <a:bodyPr/>
          <a:lstStyle/>
          <a:p>
            <a:fld id="{AABE0D5F-EF8E-4089-A75E-93EF4FB18C62}" type="datetimeFigureOut">
              <a:rPr lang="en-US" smtClean="0"/>
              <a:t>1/21/2021</a:t>
            </a:fld>
            <a:endParaRPr lang="en-US"/>
          </a:p>
        </p:txBody>
      </p:sp>
      <p:sp>
        <p:nvSpPr>
          <p:cNvPr id="5" name="Footer Placeholder 4">
            <a:extLst>
              <a:ext uri="{FF2B5EF4-FFF2-40B4-BE49-F238E27FC236}">
                <a16:creationId xmlns:a16="http://schemas.microsoft.com/office/drawing/2014/main" id="{30BCB797-0942-41C3-A9F6-DC3D5F3BA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1DE9E-429D-4A5E-B906-029C1273A534}"/>
              </a:ext>
            </a:extLst>
          </p:cNvPr>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94795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743E-90C5-4954-9E4E-C0BE074C8E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557B96-F0CC-4C67-B938-4FD486ADE3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49DE17-D6AE-4DFF-B658-AC4586E6AF6C}"/>
              </a:ext>
            </a:extLst>
          </p:cNvPr>
          <p:cNvSpPr>
            <a:spLocks noGrp="1"/>
          </p:cNvSpPr>
          <p:nvPr>
            <p:ph type="dt" sz="half" idx="10"/>
          </p:nvPr>
        </p:nvSpPr>
        <p:spPr/>
        <p:txBody>
          <a:bodyPr/>
          <a:lstStyle/>
          <a:p>
            <a:fld id="{AABE0D5F-EF8E-4089-A75E-93EF4FB18C62}" type="datetimeFigureOut">
              <a:rPr lang="en-US" smtClean="0"/>
              <a:t>1/21/2021</a:t>
            </a:fld>
            <a:endParaRPr lang="en-US"/>
          </a:p>
        </p:txBody>
      </p:sp>
      <p:sp>
        <p:nvSpPr>
          <p:cNvPr id="5" name="Footer Placeholder 4">
            <a:extLst>
              <a:ext uri="{FF2B5EF4-FFF2-40B4-BE49-F238E27FC236}">
                <a16:creationId xmlns:a16="http://schemas.microsoft.com/office/drawing/2014/main" id="{920259C1-EC8E-477C-B682-72647CD1D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7DD9A-FC17-4B97-BD5A-6F0756ECD107}"/>
              </a:ext>
            </a:extLst>
          </p:cNvPr>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61671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469E0F-461F-4B18-822D-F951F2313A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2353EF-0303-496D-A01F-AEBE48EF20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909A8-8660-4552-A5BF-40FC458A6193}"/>
              </a:ext>
            </a:extLst>
          </p:cNvPr>
          <p:cNvSpPr>
            <a:spLocks noGrp="1"/>
          </p:cNvSpPr>
          <p:nvPr>
            <p:ph type="dt" sz="half" idx="10"/>
          </p:nvPr>
        </p:nvSpPr>
        <p:spPr/>
        <p:txBody>
          <a:bodyPr/>
          <a:lstStyle/>
          <a:p>
            <a:fld id="{AABE0D5F-EF8E-4089-A75E-93EF4FB18C62}" type="datetimeFigureOut">
              <a:rPr lang="en-US" smtClean="0"/>
              <a:t>1/21/2021</a:t>
            </a:fld>
            <a:endParaRPr lang="en-US"/>
          </a:p>
        </p:txBody>
      </p:sp>
      <p:sp>
        <p:nvSpPr>
          <p:cNvPr id="5" name="Footer Placeholder 4">
            <a:extLst>
              <a:ext uri="{FF2B5EF4-FFF2-40B4-BE49-F238E27FC236}">
                <a16:creationId xmlns:a16="http://schemas.microsoft.com/office/drawing/2014/main" id="{41BCB527-E5CD-465F-B322-0DAA39A83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94991-487C-43D4-A960-D730371A756D}"/>
              </a:ext>
            </a:extLst>
          </p:cNvPr>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423081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DBBC-27D3-40EE-AAB5-BF06BD4841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279D9B-8E26-4D5E-8559-712DA4CED6C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4D383-C626-495E-AAD2-19707B518A4E}"/>
              </a:ext>
            </a:extLst>
          </p:cNvPr>
          <p:cNvSpPr>
            <a:spLocks noGrp="1"/>
          </p:cNvSpPr>
          <p:nvPr>
            <p:ph type="dt" sz="half" idx="10"/>
          </p:nvPr>
        </p:nvSpPr>
        <p:spPr/>
        <p:txBody>
          <a:bodyPr/>
          <a:lstStyle/>
          <a:p>
            <a:fld id="{AABE0D5F-EF8E-4089-A75E-93EF4FB18C62}" type="datetimeFigureOut">
              <a:rPr lang="en-US" smtClean="0"/>
              <a:t>1/21/2021</a:t>
            </a:fld>
            <a:endParaRPr lang="en-US"/>
          </a:p>
        </p:txBody>
      </p:sp>
      <p:sp>
        <p:nvSpPr>
          <p:cNvPr id="5" name="Footer Placeholder 4">
            <a:extLst>
              <a:ext uri="{FF2B5EF4-FFF2-40B4-BE49-F238E27FC236}">
                <a16:creationId xmlns:a16="http://schemas.microsoft.com/office/drawing/2014/main" id="{8F94CB95-157E-4EB8-89F4-1EC20BE45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72E86-1464-49DC-85EB-EB930347CF6C}"/>
              </a:ext>
            </a:extLst>
          </p:cNvPr>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102068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1AEC-492C-4B95-9035-B85CA0BC22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231421-8762-41AD-85CE-B41DB61CD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725CAD-261F-4F32-BE58-8B8CEBF06187}"/>
              </a:ext>
            </a:extLst>
          </p:cNvPr>
          <p:cNvSpPr>
            <a:spLocks noGrp="1"/>
          </p:cNvSpPr>
          <p:nvPr>
            <p:ph type="dt" sz="half" idx="10"/>
          </p:nvPr>
        </p:nvSpPr>
        <p:spPr/>
        <p:txBody>
          <a:bodyPr/>
          <a:lstStyle/>
          <a:p>
            <a:fld id="{AABE0D5F-EF8E-4089-A75E-93EF4FB18C62}" type="datetimeFigureOut">
              <a:rPr lang="en-US" smtClean="0"/>
              <a:t>1/21/2021</a:t>
            </a:fld>
            <a:endParaRPr lang="en-US"/>
          </a:p>
        </p:txBody>
      </p:sp>
      <p:sp>
        <p:nvSpPr>
          <p:cNvPr id="5" name="Footer Placeholder 4">
            <a:extLst>
              <a:ext uri="{FF2B5EF4-FFF2-40B4-BE49-F238E27FC236}">
                <a16:creationId xmlns:a16="http://schemas.microsoft.com/office/drawing/2014/main" id="{C764E3F4-4554-4E95-9EBD-4CC9A97D6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372F9-4088-448C-B33D-FD0B1DC14F2E}"/>
              </a:ext>
            </a:extLst>
          </p:cNvPr>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403135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B759-3235-4F2C-9821-1A5FC857C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BC294-71F7-436D-9FA8-8DC752F1279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B81058-16FD-4AF9-BC5C-4551D19180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84EF3A-78E7-475B-A491-E7BBBEF60131}"/>
              </a:ext>
            </a:extLst>
          </p:cNvPr>
          <p:cNvSpPr>
            <a:spLocks noGrp="1"/>
          </p:cNvSpPr>
          <p:nvPr>
            <p:ph type="dt" sz="half" idx="10"/>
          </p:nvPr>
        </p:nvSpPr>
        <p:spPr/>
        <p:txBody>
          <a:bodyPr/>
          <a:lstStyle/>
          <a:p>
            <a:fld id="{AABE0D5F-EF8E-4089-A75E-93EF4FB18C62}" type="datetimeFigureOut">
              <a:rPr lang="en-US" smtClean="0"/>
              <a:t>1/21/2021</a:t>
            </a:fld>
            <a:endParaRPr lang="en-US"/>
          </a:p>
        </p:txBody>
      </p:sp>
      <p:sp>
        <p:nvSpPr>
          <p:cNvPr id="6" name="Footer Placeholder 5">
            <a:extLst>
              <a:ext uri="{FF2B5EF4-FFF2-40B4-BE49-F238E27FC236}">
                <a16:creationId xmlns:a16="http://schemas.microsoft.com/office/drawing/2014/main" id="{7C39344C-C31A-4CDF-9169-85F67BAFB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66D3A-415D-49A1-8915-59932BBB546E}"/>
              </a:ext>
            </a:extLst>
          </p:cNvPr>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287089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F62E-343B-4294-802E-DE6ED0FBF8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903DAF-6DE7-4F18-AA7B-C4AFA64809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6D15B6-FEFD-4522-BEEC-403026ABD35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35FC28-8F40-44EF-A5EE-A9A522F09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8FE1F4-285A-4A79-8C60-15C746C6A2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9B4B09-130C-49E6-ABF1-A3F2899CE3AC}"/>
              </a:ext>
            </a:extLst>
          </p:cNvPr>
          <p:cNvSpPr>
            <a:spLocks noGrp="1"/>
          </p:cNvSpPr>
          <p:nvPr>
            <p:ph type="dt" sz="half" idx="10"/>
          </p:nvPr>
        </p:nvSpPr>
        <p:spPr/>
        <p:txBody>
          <a:bodyPr/>
          <a:lstStyle/>
          <a:p>
            <a:fld id="{AABE0D5F-EF8E-4089-A75E-93EF4FB18C62}" type="datetimeFigureOut">
              <a:rPr lang="en-US" smtClean="0"/>
              <a:t>1/21/2021</a:t>
            </a:fld>
            <a:endParaRPr lang="en-US"/>
          </a:p>
        </p:txBody>
      </p:sp>
      <p:sp>
        <p:nvSpPr>
          <p:cNvPr id="8" name="Footer Placeholder 7">
            <a:extLst>
              <a:ext uri="{FF2B5EF4-FFF2-40B4-BE49-F238E27FC236}">
                <a16:creationId xmlns:a16="http://schemas.microsoft.com/office/drawing/2014/main" id="{9722D2C8-3EC1-47C4-9621-6F56A69485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5372D6-2F2A-4E5D-BB13-E17EC785E449}"/>
              </a:ext>
            </a:extLst>
          </p:cNvPr>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173766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84E2-6224-47D4-A935-C7615F474D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034B4-6DB3-47D0-A8E4-E0E35A48728D}"/>
              </a:ext>
            </a:extLst>
          </p:cNvPr>
          <p:cNvSpPr>
            <a:spLocks noGrp="1"/>
          </p:cNvSpPr>
          <p:nvPr>
            <p:ph type="dt" sz="half" idx="10"/>
          </p:nvPr>
        </p:nvSpPr>
        <p:spPr/>
        <p:txBody>
          <a:bodyPr/>
          <a:lstStyle/>
          <a:p>
            <a:fld id="{AABE0D5F-EF8E-4089-A75E-93EF4FB18C62}" type="datetimeFigureOut">
              <a:rPr lang="en-US" smtClean="0"/>
              <a:t>1/21/2021</a:t>
            </a:fld>
            <a:endParaRPr lang="en-US"/>
          </a:p>
        </p:txBody>
      </p:sp>
      <p:sp>
        <p:nvSpPr>
          <p:cNvPr id="4" name="Footer Placeholder 3">
            <a:extLst>
              <a:ext uri="{FF2B5EF4-FFF2-40B4-BE49-F238E27FC236}">
                <a16:creationId xmlns:a16="http://schemas.microsoft.com/office/drawing/2014/main" id="{6E7427E7-FB5E-46CE-AD5F-E48F01764D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B460FB-EC90-45F3-B419-83CDC8BCAD9C}"/>
              </a:ext>
            </a:extLst>
          </p:cNvPr>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41717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471DFC-0E9B-4BA2-823E-6A41CFBED7D2}"/>
              </a:ext>
            </a:extLst>
          </p:cNvPr>
          <p:cNvSpPr>
            <a:spLocks noGrp="1"/>
          </p:cNvSpPr>
          <p:nvPr>
            <p:ph type="dt" sz="half" idx="10"/>
          </p:nvPr>
        </p:nvSpPr>
        <p:spPr/>
        <p:txBody>
          <a:bodyPr/>
          <a:lstStyle/>
          <a:p>
            <a:fld id="{AABE0D5F-EF8E-4089-A75E-93EF4FB18C62}" type="datetimeFigureOut">
              <a:rPr lang="en-US" smtClean="0"/>
              <a:t>1/21/2021</a:t>
            </a:fld>
            <a:endParaRPr lang="en-US"/>
          </a:p>
        </p:txBody>
      </p:sp>
      <p:sp>
        <p:nvSpPr>
          <p:cNvPr id="3" name="Footer Placeholder 2">
            <a:extLst>
              <a:ext uri="{FF2B5EF4-FFF2-40B4-BE49-F238E27FC236}">
                <a16:creationId xmlns:a16="http://schemas.microsoft.com/office/drawing/2014/main" id="{1ABBC8A5-7A44-431E-A241-A5CE3C7F2F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E07184-9D20-4174-BE25-FCA231151994}"/>
              </a:ext>
            </a:extLst>
          </p:cNvPr>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278577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7B4C-BAED-483E-988B-EE572ADD3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407C1D-9E77-48B5-94C2-603021E95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0D2C41-75CB-456B-95D7-A9C9BC43B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97DC93-0FE0-4B4B-B772-C7DB65DE1A57}"/>
              </a:ext>
            </a:extLst>
          </p:cNvPr>
          <p:cNvSpPr>
            <a:spLocks noGrp="1"/>
          </p:cNvSpPr>
          <p:nvPr>
            <p:ph type="dt" sz="half" idx="10"/>
          </p:nvPr>
        </p:nvSpPr>
        <p:spPr/>
        <p:txBody>
          <a:bodyPr/>
          <a:lstStyle/>
          <a:p>
            <a:fld id="{AABE0D5F-EF8E-4089-A75E-93EF4FB18C62}" type="datetimeFigureOut">
              <a:rPr lang="en-US" smtClean="0"/>
              <a:t>1/21/2021</a:t>
            </a:fld>
            <a:endParaRPr lang="en-US"/>
          </a:p>
        </p:txBody>
      </p:sp>
      <p:sp>
        <p:nvSpPr>
          <p:cNvPr id="6" name="Footer Placeholder 5">
            <a:extLst>
              <a:ext uri="{FF2B5EF4-FFF2-40B4-BE49-F238E27FC236}">
                <a16:creationId xmlns:a16="http://schemas.microsoft.com/office/drawing/2014/main" id="{8D59B2FF-362A-4CCC-82BE-2E3269D06D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42C7F9-8334-4FE0-8FE9-E095F864CB27}"/>
              </a:ext>
            </a:extLst>
          </p:cNvPr>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3018080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B84E-E137-445E-A301-CDC82D282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8B2269-A20C-4800-8B95-4B49DD865A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D302DC-8115-4EBE-83A7-CAF1C50E1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5D3EBF-3C99-419C-B4E1-16BF51306A24}"/>
              </a:ext>
            </a:extLst>
          </p:cNvPr>
          <p:cNvSpPr>
            <a:spLocks noGrp="1"/>
          </p:cNvSpPr>
          <p:nvPr>
            <p:ph type="dt" sz="half" idx="10"/>
          </p:nvPr>
        </p:nvSpPr>
        <p:spPr/>
        <p:txBody>
          <a:bodyPr/>
          <a:lstStyle/>
          <a:p>
            <a:fld id="{AABE0D5F-EF8E-4089-A75E-93EF4FB18C62}" type="datetimeFigureOut">
              <a:rPr lang="en-US" smtClean="0"/>
              <a:t>1/21/2021</a:t>
            </a:fld>
            <a:endParaRPr lang="en-US"/>
          </a:p>
        </p:txBody>
      </p:sp>
      <p:sp>
        <p:nvSpPr>
          <p:cNvPr id="6" name="Footer Placeholder 5">
            <a:extLst>
              <a:ext uri="{FF2B5EF4-FFF2-40B4-BE49-F238E27FC236}">
                <a16:creationId xmlns:a16="http://schemas.microsoft.com/office/drawing/2014/main" id="{A003EE54-67D1-4230-958D-F85262AA94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893BAF-A042-452F-962A-24AD3D482AA9}"/>
              </a:ext>
            </a:extLst>
          </p:cNvPr>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98436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E418B1-1170-4884-9152-F5850B4D35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86E4B2-43E0-4B5A-9775-2F77CB2D6C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B46406-8687-4F21-BB77-C1705FA9A1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E0D5F-EF8E-4089-A75E-93EF4FB18C62}" type="datetimeFigureOut">
              <a:rPr lang="en-US" smtClean="0"/>
              <a:t>1/21/2021</a:t>
            </a:fld>
            <a:endParaRPr lang="en-US"/>
          </a:p>
        </p:txBody>
      </p:sp>
      <p:sp>
        <p:nvSpPr>
          <p:cNvPr id="5" name="Footer Placeholder 4">
            <a:extLst>
              <a:ext uri="{FF2B5EF4-FFF2-40B4-BE49-F238E27FC236}">
                <a16:creationId xmlns:a16="http://schemas.microsoft.com/office/drawing/2014/main" id="{3B6091ED-527B-47E8-B7F8-77C2981955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37DBEB-5FA5-45BF-B2A7-9E9536DA91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3DA9C-23C4-479D-81D8-6C3D9D3DE5DC}" type="slidenum">
              <a:rPr lang="en-US" smtClean="0"/>
              <a:t>‹#›</a:t>
            </a:fld>
            <a:endParaRPr lang="en-US"/>
          </a:p>
        </p:txBody>
      </p:sp>
    </p:spTree>
    <p:extLst>
      <p:ext uri="{BB962C8B-B14F-4D97-AF65-F5344CB8AC3E}">
        <p14:creationId xmlns:p14="http://schemas.microsoft.com/office/powerpoint/2010/main" val="2581949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hyperlink" Target="mailto:cooleyky@oregonstate.edu"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17698-CD09-4EF0-B389-69520D68E74C}"/>
              </a:ext>
            </a:extLst>
          </p:cNvPr>
          <p:cNvSpPr>
            <a:spLocks noGrp="1"/>
          </p:cNvSpPr>
          <p:nvPr>
            <p:ph type="ctrTitle"/>
          </p:nvPr>
        </p:nvSpPr>
        <p:spPr>
          <a:xfrm>
            <a:off x="538579" y="262530"/>
            <a:ext cx="7238260" cy="576263"/>
          </a:xfrm>
        </p:spPr>
        <p:txBody>
          <a:bodyPr anchor="t">
            <a:noAutofit/>
          </a:bodyPr>
          <a:lstStyle/>
          <a:p>
            <a:pPr algn="l"/>
            <a:r>
              <a:rPr lang="en-US" sz="3200" dirty="0">
                <a:latin typeface="Arial" panose="020B0604020202020204" pitchFamily="34" charset="0"/>
                <a:cs typeface="Arial" panose="020B0604020202020204" pitchFamily="34" charset="0"/>
              </a:rPr>
              <a:t>Marine heat waves in the Chile-Peru Eastern Boundary Upwelling System: </a:t>
            </a:r>
            <a:r>
              <a:rPr lang="en-US" sz="1800" dirty="0">
                <a:latin typeface="Arial" panose="020B0604020202020204" pitchFamily="34" charset="0"/>
                <a:cs typeface="Arial" panose="020B0604020202020204" pitchFamily="34" charset="0"/>
              </a:rPr>
              <a:t>rates of change in sea-surface temperature anomalies near a major upwelling center</a:t>
            </a:r>
          </a:p>
        </p:txBody>
      </p:sp>
      <p:sp>
        <p:nvSpPr>
          <p:cNvPr id="4" name="TextBox 3">
            <a:extLst>
              <a:ext uri="{FF2B5EF4-FFF2-40B4-BE49-F238E27FC236}">
                <a16:creationId xmlns:a16="http://schemas.microsoft.com/office/drawing/2014/main" id="{6913A5AE-20B0-4453-81B1-1B9DDEA9A129}"/>
              </a:ext>
            </a:extLst>
          </p:cNvPr>
          <p:cNvSpPr txBox="1"/>
          <p:nvPr/>
        </p:nvSpPr>
        <p:spPr>
          <a:xfrm>
            <a:off x="186765" y="3187083"/>
            <a:ext cx="3169329" cy="3416320"/>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Abstract</a:t>
            </a:r>
            <a:r>
              <a:rPr lang="en-US" sz="800" dirty="0">
                <a:latin typeface="Arial" panose="020B0604020202020204" pitchFamily="34" charset="0"/>
                <a:cs typeface="Arial" panose="020B0604020202020204" pitchFamily="34" charset="0"/>
              </a:rPr>
              <a:t>: In the Chile-Peru eastern boundary upwelling system (EBUS), scientists do not yet understand which forcing mechanisms dominate the surface ocean heat budget during marine heat waves. Although primary contributing processes and extent of warming may vary, worldwide EBUS are sensitive to prolonged periods of extreme warming, which may affect their ability to serve as important biological and economic centers. In the California Current System (CCS), there are apparent dipole patterns in SST anomalies and in surface wind stress measurements during wind relaxations. Previous studies found that SST anomalies during wind relaxation events were preconditioned to be colder than average, but still showed heating during the relaxation via advection of SST gradients from farther south, decreased entrainment and Ekman pumping at the base of the mixed layer, and some combination of cloudiness and SST feedback.  We analyzed SST anomalies surrounding the Punta </a:t>
            </a:r>
            <a:r>
              <a:rPr lang="en-US" sz="800" dirty="0" err="1">
                <a:latin typeface="Arial" panose="020B0604020202020204" pitchFamily="34" charset="0"/>
                <a:cs typeface="Arial" panose="020B0604020202020204" pitchFamily="34" charset="0"/>
              </a:rPr>
              <a:t>Lavapié</a:t>
            </a:r>
            <a:r>
              <a:rPr lang="en-US" sz="800" dirty="0">
                <a:latin typeface="Arial" panose="020B0604020202020204" pitchFamily="34" charset="0"/>
                <a:cs typeface="Arial" panose="020B0604020202020204" pitchFamily="34" charset="0"/>
              </a:rPr>
              <a:t> upwelling center for time periods of extreme ocean warming during 1979-2020. These were defined as times where the SST anomaly relative to an annual climatology exceeded two standard deviations, and included analysis of annual distributions by season and month. We used the fifth generation European Centre for Medium-Range Weather Forecasts reanalysis (ERA5) hourly SST and filtered the signal to obtain a record of anomalies that occur on time scales of a week to 30 days. Through this a heat budget analysis we will identify how marine heat waves in the Chile-Peru System compare to those observed and better understood in the CCS. </a:t>
            </a:r>
          </a:p>
        </p:txBody>
      </p:sp>
      <p:sp>
        <p:nvSpPr>
          <p:cNvPr id="5" name="TextBox 4">
            <a:extLst>
              <a:ext uri="{FF2B5EF4-FFF2-40B4-BE49-F238E27FC236}">
                <a16:creationId xmlns:a16="http://schemas.microsoft.com/office/drawing/2014/main" id="{D3010563-47A6-427A-926B-084B2A2E19F2}"/>
              </a:ext>
            </a:extLst>
          </p:cNvPr>
          <p:cNvSpPr txBox="1"/>
          <p:nvPr/>
        </p:nvSpPr>
        <p:spPr>
          <a:xfrm>
            <a:off x="8211845" y="238628"/>
            <a:ext cx="3980155" cy="646331"/>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Kylene Cooley, Melanie R. </a:t>
            </a:r>
            <a:r>
              <a:rPr lang="en-US" sz="1200" dirty="0" err="1">
                <a:latin typeface="Arial" panose="020B0604020202020204" pitchFamily="34" charset="0"/>
                <a:cs typeface="Arial" panose="020B0604020202020204" pitchFamily="34" charset="0"/>
              </a:rPr>
              <a:t>Fewings</a:t>
            </a:r>
            <a:r>
              <a:rPr lang="en-US" sz="1200" dirty="0">
                <a:latin typeface="Arial" panose="020B0604020202020204" pitchFamily="34" charset="0"/>
                <a:cs typeface="Arial" panose="020B0604020202020204" pitchFamily="34" charset="0"/>
              </a:rPr>
              <a:t>, Jim </a:t>
            </a:r>
            <a:r>
              <a:rPr lang="en-US" sz="1200" dirty="0" err="1">
                <a:latin typeface="Arial" panose="020B0604020202020204" pitchFamily="34" charset="0"/>
                <a:cs typeface="Arial" panose="020B0604020202020204" pitchFamily="34" charset="0"/>
              </a:rPr>
              <a:t>Lerczak</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Oregon State University, CEOAS</a:t>
            </a:r>
          </a:p>
          <a:p>
            <a:r>
              <a:rPr lang="en-US" sz="1200" dirty="0">
                <a:latin typeface="Arial" panose="020B0604020202020204" pitchFamily="34" charset="0"/>
                <a:cs typeface="Arial" panose="020B0604020202020204" pitchFamily="34" charset="0"/>
                <a:hlinkClick r:id="rId2"/>
              </a:rPr>
              <a:t>cooleyky@oregonstate.edu</a:t>
            </a:r>
            <a:r>
              <a:rPr lang="en-US" sz="1200" dirty="0">
                <a:latin typeface="Arial" panose="020B0604020202020204" pitchFamily="34" charset="0"/>
                <a:cs typeface="Arial" panose="020B0604020202020204" pitchFamily="34" charset="0"/>
              </a:rPr>
              <a:t> </a:t>
            </a:r>
          </a:p>
        </p:txBody>
      </p:sp>
      <p:sp>
        <p:nvSpPr>
          <p:cNvPr id="6" name="TextBox 5">
            <a:extLst>
              <a:ext uri="{FF2B5EF4-FFF2-40B4-BE49-F238E27FC236}">
                <a16:creationId xmlns:a16="http://schemas.microsoft.com/office/drawing/2014/main" id="{B20BCEE0-A175-48AA-B66B-5C4357AFFD44}"/>
              </a:ext>
            </a:extLst>
          </p:cNvPr>
          <p:cNvSpPr txBox="1"/>
          <p:nvPr/>
        </p:nvSpPr>
        <p:spPr>
          <a:xfrm>
            <a:off x="3888419" y="2290439"/>
            <a:ext cx="406597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What? [Jump to the conclusion here]</a:t>
            </a:r>
          </a:p>
        </p:txBody>
      </p:sp>
      <p:sp>
        <p:nvSpPr>
          <p:cNvPr id="7" name="TextBox 6">
            <a:extLst>
              <a:ext uri="{FF2B5EF4-FFF2-40B4-BE49-F238E27FC236}">
                <a16:creationId xmlns:a16="http://schemas.microsoft.com/office/drawing/2014/main" id="{4A03AEFB-25DD-4C32-BD14-0F075A999FD8}"/>
              </a:ext>
            </a:extLst>
          </p:cNvPr>
          <p:cNvSpPr txBox="1"/>
          <p:nvPr/>
        </p:nvSpPr>
        <p:spPr>
          <a:xfrm>
            <a:off x="3888419" y="5552147"/>
            <a:ext cx="305652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How does it happen? [methods maybe, as a caption]</a:t>
            </a:r>
          </a:p>
        </p:txBody>
      </p:sp>
      <p:sp>
        <p:nvSpPr>
          <p:cNvPr id="8" name="TextBox 7">
            <a:extLst>
              <a:ext uri="{FF2B5EF4-FFF2-40B4-BE49-F238E27FC236}">
                <a16:creationId xmlns:a16="http://schemas.microsoft.com/office/drawing/2014/main" id="{4AEE9294-6EDE-4B6E-960E-922533FB27A8}"/>
              </a:ext>
            </a:extLst>
          </p:cNvPr>
          <p:cNvSpPr txBox="1"/>
          <p:nvPr/>
        </p:nvSpPr>
        <p:spPr>
          <a:xfrm>
            <a:off x="8211846" y="3986930"/>
            <a:ext cx="388279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Why do we care? [Any impacts of this or future work]</a:t>
            </a:r>
          </a:p>
        </p:txBody>
      </p:sp>
      <p:pic>
        <p:nvPicPr>
          <p:cNvPr id="10" name="Picture 9">
            <a:extLst>
              <a:ext uri="{FF2B5EF4-FFF2-40B4-BE49-F238E27FC236}">
                <a16:creationId xmlns:a16="http://schemas.microsoft.com/office/drawing/2014/main" id="{F92360C6-B65A-4707-B14C-AC1F3716270B}"/>
              </a:ext>
            </a:extLst>
          </p:cNvPr>
          <p:cNvPicPr>
            <a:picLocks noChangeAspect="1"/>
          </p:cNvPicPr>
          <p:nvPr/>
        </p:nvPicPr>
        <p:blipFill rotWithShape="1">
          <a:blip r:embed="rId3">
            <a:extLst>
              <a:ext uri="{28A0092B-C50C-407E-A947-70E740481C1C}">
                <a14:useLocalDpi xmlns:a14="http://schemas.microsoft.com/office/drawing/2010/main" val="0"/>
              </a:ext>
            </a:extLst>
          </a:blip>
          <a:srcRect l="8269" t="8109" r="9280" b="1828"/>
          <a:stretch/>
        </p:blipFill>
        <p:spPr>
          <a:xfrm>
            <a:off x="3356094" y="2921771"/>
            <a:ext cx="4736359" cy="2351093"/>
          </a:xfrm>
          <a:prstGeom prst="rect">
            <a:avLst/>
          </a:prstGeom>
        </p:spPr>
      </p:pic>
      <p:pic>
        <p:nvPicPr>
          <p:cNvPr id="12" name="Picture 11">
            <a:extLst>
              <a:ext uri="{FF2B5EF4-FFF2-40B4-BE49-F238E27FC236}">
                <a16:creationId xmlns:a16="http://schemas.microsoft.com/office/drawing/2014/main" id="{BA27A40D-22A4-40C6-9E41-46F4E9C52AC4}"/>
              </a:ext>
            </a:extLst>
          </p:cNvPr>
          <p:cNvPicPr>
            <a:picLocks noChangeAspect="1"/>
          </p:cNvPicPr>
          <p:nvPr/>
        </p:nvPicPr>
        <p:blipFill rotWithShape="1">
          <a:blip r:embed="rId4">
            <a:extLst>
              <a:ext uri="{28A0092B-C50C-407E-A947-70E740481C1C}">
                <a14:useLocalDpi xmlns:a14="http://schemas.microsoft.com/office/drawing/2010/main" val="0"/>
              </a:ext>
            </a:extLst>
          </a:blip>
          <a:srcRect l="7918" t="7373" r="9158"/>
          <a:stretch/>
        </p:blipFill>
        <p:spPr>
          <a:xfrm>
            <a:off x="8246740" y="1753964"/>
            <a:ext cx="3758495" cy="1811614"/>
          </a:xfrm>
          <a:prstGeom prst="rect">
            <a:avLst/>
          </a:prstGeom>
        </p:spPr>
      </p:pic>
      <p:pic>
        <p:nvPicPr>
          <p:cNvPr id="14" name="Picture 13">
            <a:extLst>
              <a:ext uri="{FF2B5EF4-FFF2-40B4-BE49-F238E27FC236}">
                <a16:creationId xmlns:a16="http://schemas.microsoft.com/office/drawing/2014/main" id="{EDA22603-67EF-44D9-AEEF-EA70493359CC}"/>
              </a:ext>
            </a:extLst>
          </p:cNvPr>
          <p:cNvPicPr>
            <a:picLocks noChangeAspect="1"/>
          </p:cNvPicPr>
          <p:nvPr/>
        </p:nvPicPr>
        <p:blipFill rotWithShape="1">
          <a:blip r:embed="rId5">
            <a:extLst>
              <a:ext uri="{28A0092B-C50C-407E-A947-70E740481C1C}">
                <a14:useLocalDpi xmlns:a14="http://schemas.microsoft.com/office/drawing/2010/main" val="0"/>
              </a:ext>
            </a:extLst>
          </a:blip>
          <a:srcRect l="7030" t="6812" r="8405" b="3350"/>
          <a:stretch/>
        </p:blipFill>
        <p:spPr>
          <a:xfrm>
            <a:off x="8246740" y="4643637"/>
            <a:ext cx="3860959" cy="1959766"/>
          </a:xfrm>
          <a:prstGeom prst="rect">
            <a:avLst/>
          </a:prstGeom>
        </p:spPr>
      </p:pic>
      <p:pic>
        <p:nvPicPr>
          <p:cNvPr id="16" name="Picture 15">
            <a:extLst>
              <a:ext uri="{FF2B5EF4-FFF2-40B4-BE49-F238E27FC236}">
                <a16:creationId xmlns:a16="http://schemas.microsoft.com/office/drawing/2014/main" id="{E042FE3B-6ADC-4CCA-A38D-4C3A7EEFA425}"/>
              </a:ext>
            </a:extLst>
          </p:cNvPr>
          <p:cNvPicPr>
            <a:picLocks noChangeAspect="1"/>
          </p:cNvPicPr>
          <p:nvPr/>
        </p:nvPicPr>
        <p:blipFill rotWithShape="1">
          <a:blip r:embed="rId6">
            <a:extLst>
              <a:ext uri="{28A0092B-C50C-407E-A947-70E740481C1C}">
                <a14:useLocalDpi xmlns:a14="http://schemas.microsoft.com/office/drawing/2010/main" val="0"/>
              </a:ext>
            </a:extLst>
          </a:blip>
          <a:srcRect l="8030" t="7712" r="9272" b="1189"/>
          <a:stretch/>
        </p:blipFill>
        <p:spPr>
          <a:xfrm>
            <a:off x="408671" y="1869071"/>
            <a:ext cx="2279440" cy="1052700"/>
          </a:xfrm>
          <a:prstGeom prst="rect">
            <a:avLst/>
          </a:prstGeom>
        </p:spPr>
      </p:pic>
      <p:sp>
        <p:nvSpPr>
          <p:cNvPr id="17" name="TextBox 16">
            <a:extLst>
              <a:ext uri="{FF2B5EF4-FFF2-40B4-BE49-F238E27FC236}">
                <a16:creationId xmlns:a16="http://schemas.microsoft.com/office/drawing/2014/main" id="{FCFF8A89-8933-4B4B-9C86-D56AC73C35CB}"/>
              </a:ext>
            </a:extLst>
          </p:cNvPr>
          <p:cNvSpPr txBox="1"/>
          <p:nvPr/>
        </p:nvSpPr>
        <p:spPr>
          <a:xfrm>
            <a:off x="7612878" y="6645717"/>
            <a:ext cx="3980155"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References and Acknowledgements: Flynn et al. (2017) </a:t>
            </a:r>
          </a:p>
        </p:txBody>
      </p:sp>
    </p:spTree>
    <p:extLst>
      <p:ext uri="{BB962C8B-B14F-4D97-AF65-F5344CB8AC3E}">
        <p14:creationId xmlns:p14="http://schemas.microsoft.com/office/powerpoint/2010/main" val="2058754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358</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Marine heat waves in the Chile-Peru Eastern Boundary Upwelling System: rates of change in sea-surface temperature anomalies near a major upwelling center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Marine heat waves in the Chile-Peru Eastern Boundary Upwelling System: rates of change in sea-surface temperature anomalies near a major upwelling center</dc:title>
  <dc:creator>Cooley, Kylene</dc:creator>
  <cp:lastModifiedBy>Cooley, Kylene</cp:lastModifiedBy>
  <cp:revision>5</cp:revision>
  <dcterms:created xsi:type="dcterms:W3CDTF">2021-01-22T00:52:02Z</dcterms:created>
  <dcterms:modified xsi:type="dcterms:W3CDTF">2021-01-22T01:15:59Z</dcterms:modified>
</cp:coreProperties>
</file>