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41148000" cy="4114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oley, Kylene" initials="CK" lastIdx="5" clrIdx="0">
    <p:extLst>
      <p:ext uri="{19B8F6BF-5375-455C-9EA6-DF929625EA0E}">
        <p15:presenceInfo xmlns:p15="http://schemas.microsoft.com/office/powerpoint/2012/main" userId="S-1-5-21-828376571-1197701538-1844936127-4154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14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0" d="100"/>
          <a:sy n="20" d="100"/>
        </p:scale>
        <p:origin x="1190"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1T17:11:25.781" idx="1">
    <p:pos x="625" y="6225"/>
    <p:text>Way too much text for a poster abstract</p:text>
    <p:extLst mod="1">
      <p:ext uri="{C676402C-5697-4E1C-873F-D02D1690AC5C}">
        <p15:threadingInfo xmlns:p15="http://schemas.microsoft.com/office/powerpoint/2012/main" timeZoneBias="480"/>
      </p:ext>
    </p:extLst>
  </p:cm>
  <p:cm authorId="1" dt="2021-01-21T17:14:23.414" idx="3">
    <p:pos x="7562" y="1105"/>
    <p:text>There is too much white space here for this smooth of a line--compress the x-axis</p:text>
    <p:extLst>
      <p:ext uri="{C676402C-5697-4E1C-873F-D02D1690AC5C}">
        <p15:threadingInfo xmlns:p15="http://schemas.microsoft.com/office/powerpoint/2012/main" timeZoneBias="480"/>
      </p:ext>
    </p:extLst>
  </p:cm>
  <p:cm authorId="1" dt="2021-01-21T17:15:31.388" idx="4">
    <p:pos x="7627" y="2925"/>
    <p:text>Larger legend</p:text>
    <p:extLst>
      <p:ext uri="{C676402C-5697-4E1C-873F-D02D1690AC5C}">
        <p15:threadingInfo xmlns:p15="http://schemas.microsoft.com/office/powerpoint/2012/main" timeZoneBias="480"/>
      </p:ext>
    </p:extLst>
  </p:cm>
  <p:cm authorId="1" dt="2021-01-21T17:15:42.027" idx="5">
    <p:pos x="5098" y="1840"/>
    <p:text>Bigger title font</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6100" y="6734178"/>
            <a:ext cx="34975800" cy="14325600"/>
          </a:xfrm>
        </p:spPr>
        <p:txBody>
          <a:bodyPr anchor="b"/>
          <a:lstStyle>
            <a:lvl1pPr algn="ctr">
              <a:defRPr sz="27000"/>
            </a:lvl1pPr>
          </a:lstStyle>
          <a:p>
            <a:r>
              <a:rPr lang="en-US"/>
              <a:t>Click to edit Master title style</a:t>
            </a:r>
            <a:endParaRPr lang="en-US" dirty="0"/>
          </a:p>
        </p:txBody>
      </p:sp>
      <p:sp>
        <p:nvSpPr>
          <p:cNvPr id="3" name="Subtitle 2"/>
          <p:cNvSpPr>
            <a:spLocks noGrp="1"/>
          </p:cNvSpPr>
          <p:nvPr>
            <p:ph type="subTitle" idx="1"/>
          </p:nvPr>
        </p:nvSpPr>
        <p:spPr>
          <a:xfrm>
            <a:off x="5143500" y="21612228"/>
            <a:ext cx="30861000" cy="9934572"/>
          </a:xfrm>
        </p:spPr>
        <p:txBody>
          <a:bodyPr/>
          <a:lstStyle>
            <a:lvl1pPr marL="0" indent="0" algn="ctr">
              <a:buNone/>
              <a:defRPr sz="10800"/>
            </a:lvl1pPr>
            <a:lvl2pPr marL="2057400" indent="0" algn="ctr">
              <a:buNone/>
              <a:defRPr sz="9000"/>
            </a:lvl2pPr>
            <a:lvl3pPr marL="4114800" indent="0" algn="ctr">
              <a:buNone/>
              <a:defRPr sz="8100"/>
            </a:lvl3pPr>
            <a:lvl4pPr marL="6172200" indent="0" algn="ctr">
              <a:buNone/>
              <a:defRPr sz="7200"/>
            </a:lvl4pPr>
            <a:lvl5pPr marL="8229600" indent="0" algn="ctr">
              <a:buNone/>
              <a:defRPr sz="7200"/>
            </a:lvl5pPr>
            <a:lvl6pPr marL="10287000" indent="0" algn="ctr">
              <a:buNone/>
              <a:defRPr sz="7200"/>
            </a:lvl6pPr>
            <a:lvl7pPr marL="12344400" indent="0" algn="ctr">
              <a:buNone/>
              <a:defRPr sz="7200"/>
            </a:lvl7pPr>
            <a:lvl8pPr marL="14401800" indent="0" algn="ctr">
              <a:buNone/>
              <a:defRPr sz="7200"/>
            </a:lvl8pPr>
            <a:lvl9pPr marL="16459200" indent="0" algn="ctr">
              <a:buNone/>
              <a:defRPr sz="7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BE0D5F-EF8E-4089-A75E-93EF4FB18C62}"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4600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E0D5F-EF8E-4089-A75E-93EF4FB18C62}"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154438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446540" y="2190750"/>
            <a:ext cx="8872538" cy="3487102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28927" y="2190750"/>
            <a:ext cx="26103263" cy="3487102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E0D5F-EF8E-4089-A75E-93EF4FB18C62}"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377128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E0D5F-EF8E-4089-A75E-93EF4FB18C62}"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824410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07496" y="10258437"/>
            <a:ext cx="35490150" cy="17116422"/>
          </a:xfrm>
        </p:spPr>
        <p:txBody>
          <a:bodyPr anchor="b"/>
          <a:lstStyle>
            <a:lvl1pPr>
              <a:defRPr sz="27000"/>
            </a:lvl1pPr>
          </a:lstStyle>
          <a:p>
            <a:r>
              <a:rPr lang="en-US"/>
              <a:t>Click to edit Master title style</a:t>
            </a:r>
            <a:endParaRPr lang="en-US" dirty="0"/>
          </a:p>
        </p:txBody>
      </p:sp>
      <p:sp>
        <p:nvSpPr>
          <p:cNvPr id="3" name="Text Placeholder 2"/>
          <p:cNvSpPr>
            <a:spLocks noGrp="1"/>
          </p:cNvSpPr>
          <p:nvPr>
            <p:ph type="body" idx="1"/>
          </p:nvPr>
        </p:nvSpPr>
        <p:spPr>
          <a:xfrm>
            <a:off x="2807496" y="27536787"/>
            <a:ext cx="35490150" cy="9001122"/>
          </a:xfrm>
        </p:spPr>
        <p:txBody>
          <a:bodyPr/>
          <a:lstStyle>
            <a:lvl1pPr marL="0" indent="0">
              <a:buNone/>
              <a:defRPr sz="10800">
                <a:solidFill>
                  <a:schemeClr val="tx1"/>
                </a:solidFill>
              </a:defRPr>
            </a:lvl1pPr>
            <a:lvl2pPr marL="2057400" indent="0">
              <a:buNone/>
              <a:defRPr sz="9000">
                <a:solidFill>
                  <a:schemeClr val="tx1">
                    <a:tint val="75000"/>
                  </a:schemeClr>
                </a:solidFill>
              </a:defRPr>
            </a:lvl2pPr>
            <a:lvl3pPr marL="4114800" indent="0">
              <a:buNone/>
              <a:defRPr sz="8100">
                <a:solidFill>
                  <a:schemeClr val="tx1">
                    <a:tint val="75000"/>
                  </a:schemeClr>
                </a:solidFill>
              </a:defRPr>
            </a:lvl3pPr>
            <a:lvl4pPr marL="6172200" indent="0">
              <a:buNone/>
              <a:defRPr sz="7200">
                <a:solidFill>
                  <a:schemeClr val="tx1">
                    <a:tint val="75000"/>
                  </a:schemeClr>
                </a:solidFill>
              </a:defRPr>
            </a:lvl4pPr>
            <a:lvl5pPr marL="8229600" indent="0">
              <a:buNone/>
              <a:defRPr sz="7200">
                <a:solidFill>
                  <a:schemeClr val="tx1">
                    <a:tint val="75000"/>
                  </a:schemeClr>
                </a:solidFill>
              </a:defRPr>
            </a:lvl5pPr>
            <a:lvl6pPr marL="10287000" indent="0">
              <a:buNone/>
              <a:defRPr sz="7200">
                <a:solidFill>
                  <a:schemeClr val="tx1">
                    <a:tint val="75000"/>
                  </a:schemeClr>
                </a:solidFill>
              </a:defRPr>
            </a:lvl6pPr>
            <a:lvl7pPr marL="12344400" indent="0">
              <a:buNone/>
              <a:defRPr sz="7200">
                <a:solidFill>
                  <a:schemeClr val="tx1">
                    <a:tint val="75000"/>
                  </a:schemeClr>
                </a:solidFill>
              </a:defRPr>
            </a:lvl7pPr>
            <a:lvl8pPr marL="14401800" indent="0">
              <a:buNone/>
              <a:defRPr sz="7200">
                <a:solidFill>
                  <a:schemeClr val="tx1">
                    <a:tint val="75000"/>
                  </a:schemeClr>
                </a:solidFill>
              </a:defRPr>
            </a:lvl8pPr>
            <a:lvl9pPr marL="16459200" indent="0">
              <a:buNone/>
              <a:defRPr sz="7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BE0D5F-EF8E-4089-A75E-93EF4FB18C62}"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3211194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828925" y="10953750"/>
            <a:ext cx="17487900" cy="26108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831175" y="10953750"/>
            <a:ext cx="17487900" cy="26108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BE0D5F-EF8E-4089-A75E-93EF4FB18C62}"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2497375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34285" y="2190759"/>
            <a:ext cx="35490150" cy="795337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834289" y="10086978"/>
            <a:ext cx="17407530" cy="4943472"/>
          </a:xfrm>
        </p:spPr>
        <p:txBody>
          <a:bodyPr anchor="b"/>
          <a:lstStyle>
            <a:lvl1pPr marL="0" indent="0">
              <a:buNone/>
              <a:defRPr sz="10800" b="1"/>
            </a:lvl1pPr>
            <a:lvl2pPr marL="2057400" indent="0">
              <a:buNone/>
              <a:defRPr sz="9000" b="1"/>
            </a:lvl2pPr>
            <a:lvl3pPr marL="4114800" indent="0">
              <a:buNone/>
              <a:defRPr sz="8100" b="1"/>
            </a:lvl3pPr>
            <a:lvl4pPr marL="6172200" indent="0">
              <a:buNone/>
              <a:defRPr sz="7200" b="1"/>
            </a:lvl4pPr>
            <a:lvl5pPr marL="8229600" indent="0">
              <a:buNone/>
              <a:defRPr sz="7200" b="1"/>
            </a:lvl5pPr>
            <a:lvl6pPr marL="10287000" indent="0">
              <a:buNone/>
              <a:defRPr sz="7200" b="1"/>
            </a:lvl6pPr>
            <a:lvl7pPr marL="12344400" indent="0">
              <a:buNone/>
              <a:defRPr sz="7200" b="1"/>
            </a:lvl7pPr>
            <a:lvl8pPr marL="14401800" indent="0">
              <a:buNone/>
              <a:defRPr sz="7200" b="1"/>
            </a:lvl8pPr>
            <a:lvl9pPr marL="16459200" indent="0">
              <a:buNone/>
              <a:defRPr sz="7200" b="1"/>
            </a:lvl9pPr>
          </a:lstStyle>
          <a:p>
            <a:pPr lvl="0"/>
            <a:r>
              <a:rPr lang="en-US"/>
              <a:t>Edit Master text styles</a:t>
            </a:r>
          </a:p>
        </p:txBody>
      </p:sp>
      <p:sp>
        <p:nvSpPr>
          <p:cNvPr id="4" name="Content Placeholder 3"/>
          <p:cNvSpPr>
            <a:spLocks noGrp="1"/>
          </p:cNvSpPr>
          <p:nvPr>
            <p:ph sz="half" idx="2"/>
          </p:nvPr>
        </p:nvSpPr>
        <p:spPr>
          <a:xfrm>
            <a:off x="2834289" y="15030450"/>
            <a:ext cx="17407530" cy="221075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831177" y="10086978"/>
            <a:ext cx="17493260" cy="4943472"/>
          </a:xfrm>
        </p:spPr>
        <p:txBody>
          <a:bodyPr anchor="b"/>
          <a:lstStyle>
            <a:lvl1pPr marL="0" indent="0">
              <a:buNone/>
              <a:defRPr sz="10800" b="1"/>
            </a:lvl1pPr>
            <a:lvl2pPr marL="2057400" indent="0">
              <a:buNone/>
              <a:defRPr sz="9000" b="1"/>
            </a:lvl2pPr>
            <a:lvl3pPr marL="4114800" indent="0">
              <a:buNone/>
              <a:defRPr sz="8100" b="1"/>
            </a:lvl3pPr>
            <a:lvl4pPr marL="6172200" indent="0">
              <a:buNone/>
              <a:defRPr sz="7200" b="1"/>
            </a:lvl4pPr>
            <a:lvl5pPr marL="8229600" indent="0">
              <a:buNone/>
              <a:defRPr sz="7200" b="1"/>
            </a:lvl5pPr>
            <a:lvl6pPr marL="10287000" indent="0">
              <a:buNone/>
              <a:defRPr sz="7200" b="1"/>
            </a:lvl6pPr>
            <a:lvl7pPr marL="12344400" indent="0">
              <a:buNone/>
              <a:defRPr sz="7200" b="1"/>
            </a:lvl7pPr>
            <a:lvl8pPr marL="14401800" indent="0">
              <a:buNone/>
              <a:defRPr sz="7200" b="1"/>
            </a:lvl8pPr>
            <a:lvl9pPr marL="16459200" indent="0">
              <a:buNone/>
              <a:defRPr sz="7200" b="1"/>
            </a:lvl9pPr>
          </a:lstStyle>
          <a:p>
            <a:pPr lvl="0"/>
            <a:r>
              <a:rPr lang="en-US"/>
              <a:t>Edit Master text styles</a:t>
            </a:r>
          </a:p>
        </p:txBody>
      </p:sp>
      <p:sp>
        <p:nvSpPr>
          <p:cNvPr id="6" name="Content Placeholder 5"/>
          <p:cNvSpPr>
            <a:spLocks noGrp="1"/>
          </p:cNvSpPr>
          <p:nvPr>
            <p:ph sz="quarter" idx="4"/>
          </p:nvPr>
        </p:nvSpPr>
        <p:spPr>
          <a:xfrm>
            <a:off x="20831177" y="15030450"/>
            <a:ext cx="17493260" cy="221075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BE0D5F-EF8E-4089-A75E-93EF4FB18C62}"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411822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BE0D5F-EF8E-4089-A75E-93EF4FB18C62}"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1785299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E0D5F-EF8E-4089-A75E-93EF4FB18C62}"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38191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4285" y="2743200"/>
            <a:ext cx="13271301" cy="9601200"/>
          </a:xfrm>
        </p:spPr>
        <p:txBody>
          <a:bodyPr anchor="b"/>
          <a:lstStyle>
            <a:lvl1pPr>
              <a:defRPr sz="14400"/>
            </a:lvl1pPr>
          </a:lstStyle>
          <a:p>
            <a:r>
              <a:rPr lang="en-US"/>
              <a:t>Click to edit Master title style</a:t>
            </a:r>
            <a:endParaRPr lang="en-US" dirty="0"/>
          </a:p>
        </p:txBody>
      </p:sp>
      <p:sp>
        <p:nvSpPr>
          <p:cNvPr id="3" name="Content Placeholder 2"/>
          <p:cNvSpPr>
            <a:spLocks noGrp="1"/>
          </p:cNvSpPr>
          <p:nvPr>
            <p:ph idx="1"/>
          </p:nvPr>
        </p:nvSpPr>
        <p:spPr>
          <a:xfrm>
            <a:off x="17493259" y="5924559"/>
            <a:ext cx="20831175" cy="29241750"/>
          </a:xfrm>
        </p:spPr>
        <p:txBody>
          <a:bodyPr/>
          <a:lstStyle>
            <a:lvl1pPr>
              <a:defRPr sz="14400"/>
            </a:lvl1pPr>
            <a:lvl2pPr>
              <a:defRPr sz="12600"/>
            </a:lvl2pPr>
            <a:lvl3pPr>
              <a:defRPr sz="10800"/>
            </a:lvl3pPr>
            <a:lvl4pPr>
              <a:defRPr sz="9000"/>
            </a:lvl4pPr>
            <a:lvl5pPr>
              <a:defRPr sz="9000"/>
            </a:lvl5pPr>
            <a:lvl6pPr>
              <a:defRPr sz="9000"/>
            </a:lvl6pPr>
            <a:lvl7pPr>
              <a:defRPr sz="9000"/>
            </a:lvl7pPr>
            <a:lvl8pPr>
              <a:defRPr sz="9000"/>
            </a:lvl8pPr>
            <a:lvl9pPr>
              <a:defRPr sz="9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34285" y="12344400"/>
            <a:ext cx="13271301" cy="22869528"/>
          </a:xfrm>
        </p:spPr>
        <p:txBody>
          <a:bodyPr/>
          <a:lstStyle>
            <a:lvl1pPr marL="0" indent="0">
              <a:buNone/>
              <a:defRPr sz="7200"/>
            </a:lvl1pPr>
            <a:lvl2pPr marL="2057400" indent="0">
              <a:buNone/>
              <a:defRPr sz="6300"/>
            </a:lvl2pPr>
            <a:lvl3pPr marL="4114800" indent="0">
              <a:buNone/>
              <a:defRPr sz="5400"/>
            </a:lvl3pPr>
            <a:lvl4pPr marL="6172200" indent="0">
              <a:buNone/>
              <a:defRPr sz="4500"/>
            </a:lvl4pPr>
            <a:lvl5pPr marL="8229600" indent="0">
              <a:buNone/>
              <a:defRPr sz="4500"/>
            </a:lvl5pPr>
            <a:lvl6pPr marL="10287000" indent="0">
              <a:buNone/>
              <a:defRPr sz="4500"/>
            </a:lvl6pPr>
            <a:lvl7pPr marL="12344400" indent="0">
              <a:buNone/>
              <a:defRPr sz="4500"/>
            </a:lvl7pPr>
            <a:lvl8pPr marL="14401800" indent="0">
              <a:buNone/>
              <a:defRPr sz="4500"/>
            </a:lvl8pPr>
            <a:lvl9pPr marL="16459200" indent="0">
              <a:buNone/>
              <a:defRPr sz="4500"/>
            </a:lvl9pPr>
          </a:lstStyle>
          <a:p>
            <a:pPr lvl="0"/>
            <a:r>
              <a:rPr lang="en-US"/>
              <a:t>Edit Master text styles</a:t>
            </a:r>
          </a:p>
        </p:txBody>
      </p:sp>
      <p:sp>
        <p:nvSpPr>
          <p:cNvPr id="5" name="Date Placeholder 4"/>
          <p:cNvSpPr>
            <a:spLocks noGrp="1"/>
          </p:cNvSpPr>
          <p:nvPr>
            <p:ph type="dt" sz="half" idx="10"/>
          </p:nvPr>
        </p:nvSpPr>
        <p:spPr/>
        <p:txBody>
          <a:bodyPr/>
          <a:lstStyle/>
          <a:p>
            <a:fld id="{AABE0D5F-EF8E-4089-A75E-93EF4FB18C62}"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128418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4285" y="2743200"/>
            <a:ext cx="13271301" cy="9601200"/>
          </a:xfrm>
        </p:spPr>
        <p:txBody>
          <a:bodyPr anchor="b"/>
          <a:lstStyle>
            <a:lvl1pPr>
              <a:defRPr sz="14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493259" y="5924559"/>
            <a:ext cx="20831175" cy="29241750"/>
          </a:xfrm>
        </p:spPr>
        <p:txBody>
          <a:bodyPr anchor="t"/>
          <a:lstStyle>
            <a:lvl1pPr marL="0" indent="0">
              <a:buNone/>
              <a:defRPr sz="14400"/>
            </a:lvl1pPr>
            <a:lvl2pPr marL="2057400" indent="0">
              <a:buNone/>
              <a:defRPr sz="12600"/>
            </a:lvl2pPr>
            <a:lvl3pPr marL="4114800" indent="0">
              <a:buNone/>
              <a:defRPr sz="10800"/>
            </a:lvl3pPr>
            <a:lvl4pPr marL="6172200" indent="0">
              <a:buNone/>
              <a:defRPr sz="9000"/>
            </a:lvl4pPr>
            <a:lvl5pPr marL="8229600" indent="0">
              <a:buNone/>
              <a:defRPr sz="9000"/>
            </a:lvl5pPr>
            <a:lvl6pPr marL="10287000" indent="0">
              <a:buNone/>
              <a:defRPr sz="9000"/>
            </a:lvl6pPr>
            <a:lvl7pPr marL="12344400" indent="0">
              <a:buNone/>
              <a:defRPr sz="9000"/>
            </a:lvl7pPr>
            <a:lvl8pPr marL="14401800" indent="0">
              <a:buNone/>
              <a:defRPr sz="9000"/>
            </a:lvl8pPr>
            <a:lvl9pPr marL="16459200" indent="0">
              <a:buNone/>
              <a:defRPr sz="9000"/>
            </a:lvl9pPr>
          </a:lstStyle>
          <a:p>
            <a:r>
              <a:rPr lang="en-US"/>
              <a:t>Click icon to add picture</a:t>
            </a:r>
            <a:endParaRPr lang="en-US" dirty="0"/>
          </a:p>
        </p:txBody>
      </p:sp>
      <p:sp>
        <p:nvSpPr>
          <p:cNvPr id="4" name="Text Placeholder 3"/>
          <p:cNvSpPr>
            <a:spLocks noGrp="1"/>
          </p:cNvSpPr>
          <p:nvPr>
            <p:ph type="body" sz="half" idx="2"/>
          </p:nvPr>
        </p:nvSpPr>
        <p:spPr>
          <a:xfrm>
            <a:off x="2834285" y="12344400"/>
            <a:ext cx="13271301" cy="22869528"/>
          </a:xfrm>
        </p:spPr>
        <p:txBody>
          <a:bodyPr/>
          <a:lstStyle>
            <a:lvl1pPr marL="0" indent="0">
              <a:buNone/>
              <a:defRPr sz="7200"/>
            </a:lvl1pPr>
            <a:lvl2pPr marL="2057400" indent="0">
              <a:buNone/>
              <a:defRPr sz="6300"/>
            </a:lvl2pPr>
            <a:lvl3pPr marL="4114800" indent="0">
              <a:buNone/>
              <a:defRPr sz="5400"/>
            </a:lvl3pPr>
            <a:lvl4pPr marL="6172200" indent="0">
              <a:buNone/>
              <a:defRPr sz="4500"/>
            </a:lvl4pPr>
            <a:lvl5pPr marL="8229600" indent="0">
              <a:buNone/>
              <a:defRPr sz="4500"/>
            </a:lvl5pPr>
            <a:lvl6pPr marL="10287000" indent="0">
              <a:buNone/>
              <a:defRPr sz="4500"/>
            </a:lvl6pPr>
            <a:lvl7pPr marL="12344400" indent="0">
              <a:buNone/>
              <a:defRPr sz="4500"/>
            </a:lvl7pPr>
            <a:lvl8pPr marL="14401800" indent="0">
              <a:buNone/>
              <a:defRPr sz="4500"/>
            </a:lvl8pPr>
            <a:lvl9pPr marL="16459200" indent="0">
              <a:buNone/>
              <a:defRPr sz="4500"/>
            </a:lvl9pPr>
          </a:lstStyle>
          <a:p>
            <a:pPr lvl="0"/>
            <a:r>
              <a:rPr lang="en-US"/>
              <a:t>Edit Master text styles</a:t>
            </a:r>
          </a:p>
        </p:txBody>
      </p:sp>
      <p:sp>
        <p:nvSpPr>
          <p:cNvPr id="5" name="Date Placeholder 4"/>
          <p:cNvSpPr>
            <a:spLocks noGrp="1"/>
          </p:cNvSpPr>
          <p:nvPr>
            <p:ph type="dt" sz="half" idx="10"/>
          </p:nvPr>
        </p:nvSpPr>
        <p:spPr/>
        <p:txBody>
          <a:bodyPr/>
          <a:lstStyle/>
          <a:p>
            <a:fld id="{AABE0D5F-EF8E-4089-A75E-93EF4FB18C62}"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3DA9C-23C4-479D-81D8-6C3D9D3DE5DC}" type="slidenum">
              <a:rPr lang="en-US" smtClean="0"/>
              <a:t>‹#›</a:t>
            </a:fld>
            <a:endParaRPr lang="en-US"/>
          </a:p>
        </p:txBody>
      </p:sp>
    </p:spTree>
    <p:extLst>
      <p:ext uri="{BB962C8B-B14F-4D97-AF65-F5344CB8AC3E}">
        <p14:creationId xmlns:p14="http://schemas.microsoft.com/office/powerpoint/2010/main" val="106285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accent1">
                <a:lumMod val="60000"/>
                <a:lumOff val="40000"/>
              </a:schemeClr>
            </a:gs>
            <a:gs pos="27000">
              <a:srgbClr val="D1476E"/>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28925" y="2190759"/>
            <a:ext cx="35490150" cy="795337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828925" y="10953750"/>
            <a:ext cx="35490150" cy="261080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828925" y="38138109"/>
            <a:ext cx="9258300" cy="2190750"/>
          </a:xfrm>
          <a:prstGeom prst="rect">
            <a:avLst/>
          </a:prstGeom>
        </p:spPr>
        <p:txBody>
          <a:bodyPr vert="horz" lIns="91440" tIns="45720" rIns="91440" bIns="45720" rtlCol="0" anchor="ctr"/>
          <a:lstStyle>
            <a:lvl1pPr algn="l">
              <a:defRPr sz="5400">
                <a:solidFill>
                  <a:schemeClr val="tx1">
                    <a:tint val="75000"/>
                  </a:schemeClr>
                </a:solidFill>
              </a:defRPr>
            </a:lvl1pPr>
          </a:lstStyle>
          <a:p>
            <a:fld id="{AABE0D5F-EF8E-4089-A75E-93EF4FB18C62}" type="datetimeFigureOut">
              <a:rPr lang="en-US" smtClean="0"/>
              <a:t>1/29/2021</a:t>
            </a:fld>
            <a:endParaRPr lang="en-US"/>
          </a:p>
        </p:txBody>
      </p:sp>
      <p:sp>
        <p:nvSpPr>
          <p:cNvPr id="5" name="Footer Placeholder 4"/>
          <p:cNvSpPr>
            <a:spLocks noGrp="1"/>
          </p:cNvSpPr>
          <p:nvPr>
            <p:ph type="ftr" sz="quarter" idx="3"/>
          </p:nvPr>
        </p:nvSpPr>
        <p:spPr>
          <a:xfrm>
            <a:off x="13630275" y="38138109"/>
            <a:ext cx="13887450" cy="2190750"/>
          </a:xfrm>
          <a:prstGeom prst="rect">
            <a:avLst/>
          </a:prstGeom>
        </p:spPr>
        <p:txBody>
          <a:bodyPr vert="horz" lIns="91440" tIns="45720" rIns="91440" bIns="45720"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060775" y="38138109"/>
            <a:ext cx="9258300" cy="2190750"/>
          </a:xfrm>
          <a:prstGeom prst="rect">
            <a:avLst/>
          </a:prstGeom>
        </p:spPr>
        <p:txBody>
          <a:bodyPr vert="horz" lIns="91440" tIns="45720" rIns="91440" bIns="45720" rtlCol="0" anchor="ctr"/>
          <a:lstStyle>
            <a:lvl1pPr algn="r">
              <a:defRPr sz="5400">
                <a:solidFill>
                  <a:schemeClr val="tx1">
                    <a:tint val="75000"/>
                  </a:schemeClr>
                </a:solidFill>
              </a:defRPr>
            </a:lvl1pPr>
          </a:lstStyle>
          <a:p>
            <a:fld id="{4DA3DA9C-23C4-479D-81D8-6C3D9D3DE5DC}" type="slidenum">
              <a:rPr lang="en-US" smtClean="0"/>
              <a:t>‹#›</a:t>
            </a:fld>
            <a:endParaRPr lang="en-US"/>
          </a:p>
        </p:txBody>
      </p:sp>
    </p:spTree>
    <p:extLst>
      <p:ext uri="{BB962C8B-B14F-4D97-AF65-F5344CB8AC3E}">
        <p14:creationId xmlns:p14="http://schemas.microsoft.com/office/powerpoint/2010/main" val="19280104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114800" rtl="0" eaLnBrk="1" latinLnBrk="0" hangingPunct="1">
        <a:lnSpc>
          <a:spcPct val="90000"/>
        </a:lnSpc>
        <a:spcBef>
          <a:spcPct val="0"/>
        </a:spcBef>
        <a:buNone/>
        <a:defRPr sz="19800" kern="1200">
          <a:solidFill>
            <a:schemeClr val="tx1"/>
          </a:solidFill>
          <a:latin typeface="+mj-lt"/>
          <a:ea typeface="+mj-ea"/>
          <a:cs typeface="+mj-cs"/>
        </a:defRPr>
      </a:lvl1pPr>
    </p:titleStyle>
    <p:bodyStyle>
      <a:lvl1pPr marL="1028700" indent="-1028700" algn="l" defTabSz="4114800" rtl="0" eaLnBrk="1" latinLnBrk="0" hangingPunct="1">
        <a:lnSpc>
          <a:spcPct val="90000"/>
        </a:lnSpc>
        <a:spcBef>
          <a:spcPts val="4500"/>
        </a:spcBef>
        <a:buFont typeface="Arial" panose="020B0604020202020204" pitchFamily="34" charset="0"/>
        <a:buChar char="•"/>
        <a:defRPr sz="12600" kern="1200">
          <a:solidFill>
            <a:schemeClr val="tx1"/>
          </a:solidFill>
          <a:latin typeface="+mn-lt"/>
          <a:ea typeface="+mn-ea"/>
          <a:cs typeface="+mn-cs"/>
        </a:defRPr>
      </a:lvl1pPr>
      <a:lvl2pPr marL="3086100" indent="-1028700" algn="l" defTabSz="4114800" rtl="0" eaLnBrk="1" latinLnBrk="0" hangingPunct="1">
        <a:lnSpc>
          <a:spcPct val="90000"/>
        </a:lnSpc>
        <a:spcBef>
          <a:spcPts val="2250"/>
        </a:spcBef>
        <a:buFont typeface="Arial" panose="020B0604020202020204" pitchFamily="34" charset="0"/>
        <a:buChar char="•"/>
        <a:defRPr sz="10800" kern="1200">
          <a:solidFill>
            <a:schemeClr val="tx1"/>
          </a:solidFill>
          <a:latin typeface="+mn-lt"/>
          <a:ea typeface="+mn-ea"/>
          <a:cs typeface="+mn-cs"/>
        </a:defRPr>
      </a:lvl2pPr>
      <a:lvl3pPr marL="5143500" indent="-1028700" algn="l" defTabSz="4114800" rtl="0" eaLnBrk="1" latinLnBrk="0" hangingPunct="1">
        <a:lnSpc>
          <a:spcPct val="90000"/>
        </a:lnSpc>
        <a:spcBef>
          <a:spcPts val="2250"/>
        </a:spcBef>
        <a:buFont typeface="Arial" panose="020B0604020202020204" pitchFamily="34" charset="0"/>
        <a:buChar char="•"/>
        <a:defRPr sz="9000" kern="1200">
          <a:solidFill>
            <a:schemeClr val="tx1"/>
          </a:solidFill>
          <a:latin typeface="+mn-lt"/>
          <a:ea typeface="+mn-ea"/>
          <a:cs typeface="+mn-cs"/>
        </a:defRPr>
      </a:lvl3pPr>
      <a:lvl4pPr marL="72009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4pPr>
      <a:lvl5pPr marL="92583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5pPr>
      <a:lvl6pPr marL="113157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6pPr>
      <a:lvl7pPr marL="133731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7pPr>
      <a:lvl8pPr marL="154305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8pPr>
      <a:lvl9pPr marL="174879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9pPr>
    </p:bodyStyle>
    <p:otherStyle>
      <a:defPPr>
        <a:defRPr lang="en-US"/>
      </a:defPPr>
      <a:lvl1pPr marL="0" algn="l" defTabSz="4114800" rtl="0" eaLnBrk="1" latinLnBrk="0" hangingPunct="1">
        <a:defRPr sz="8100" kern="1200">
          <a:solidFill>
            <a:schemeClr val="tx1"/>
          </a:solidFill>
          <a:latin typeface="+mn-lt"/>
          <a:ea typeface="+mn-ea"/>
          <a:cs typeface="+mn-cs"/>
        </a:defRPr>
      </a:lvl1pPr>
      <a:lvl2pPr marL="2057400" algn="l" defTabSz="4114800" rtl="0" eaLnBrk="1" latinLnBrk="0" hangingPunct="1">
        <a:defRPr sz="8100" kern="1200">
          <a:solidFill>
            <a:schemeClr val="tx1"/>
          </a:solidFill>
          <a:latin typeface="+mn-lt"/>
          <a:ea typeface="+mn-ea"/>
          <a:cs typeface="+mn-cs"/>
        </a:defRPr>
      </a:lvl2pPr>
      <a:lvl3pPr marL="4114800" algn="l" defTabSz="4114800" rtl="0" eaLnBrk="1" latinLnBrk="0" hangingPunct="1">
        <a:defRPr sz="8100" kern="1200">
          <a:solidFill>
            <a:schemeClr val="tx1"/>
          </a:solidFill>
          <a:latin typeface="+mn-lt"/>
          <a:ea typeface="+mn-ea"/>
          <a:cs typeface="+mn-cs"/>
        </a:defRPr>
      </a:lvl3pPr>
      <a:lvl4pPr marL="6172200" algn="l" defTabSz="4114800" rtl="0" eaLnBrk="1" latinLnBrk="0" hangingPunct="1">
        <a:defRPr sz="8100" kern="1200">
          <a:solidFill>
            <a:schemeClr val="tx1"/>
          </a:solidFill>
          <a:latin typeface="+mn-lt"/>
          <a:ea typeface="+mn-ea"/>
          <a:cs typeface="+mn-cs"/>
        </a:defRPr>
      </a:lvl4pPr>
      <a:lvl5pPr marL="8229600" algn="l" defTabSz="4114800" rtl="0" eaLnBrk="1" latinLnBrk="0" hangingPunct="1">
        <a:defRPr sz="8100" kern="1200">
          <a:solidFill>
            <a:schemeClr val="tx1"/>
          </a:solidFill>
          <a:latin typeface="+mn-lt"/>
          <a:ea typeface="+mn-ea"/>
          <a:cs typeface="+mn-cs"/>
        </a:defRPr>
      </a:lvl5pPr>
      <a:lvl6pPr marL="10287000" algn="l" defTabSz="4114800" rtl="0" eaLnBrk="1" latinLnBrk="0" hangingPunct="1">
        <a:defRPr sz="8100" kern="1200">
          <a:solidFill>
            <a:schemeClr val="tx1"/>
          </a:solidFill>
          <a:latin typeface="+mn-lt"/>
          <a:ea typeface="+mn-ea"/>
          <a:cs typeface="+mn-cs"/>
        </a:defRPr>
      </a:lvl6pPr>
      <a:lvl7pPr marL="12344400" algn="l" defTabSz="4114800" rtl="0" eaLnBrk="1" latinLnBrk="0" hangingPunct="1">
        <a:defRPr sz="8100" kern="1200">
          <a:solidFill>
            <a:schemeClr val="tx1"/>
          </a:solidFill>
          <a:latin typeface="+mn-lt"/>
          <a:ea typeface="+mn-ea"/>
          <a:cs typeface="+mn-cs"/>
        </a:defRPr>
      </a:lvl7pPr>
      <a:lvl8pPr marL="14401800" algn="l" defTabSz="4114800" rtl="0" eaLnBrk="1" latinLnBrk="0" hangingPunct="1">
        <a:defRPr sz="8100" kern="1200">
          <a:solidFill>
            <a:schemeClr val="tx1"/>
          </a:solidFill>
          <a:latin typeface="+mn-lt"/>
          <a:ea typeface="+mn-ea"/>
          <a:cs typeface="+mn-cs"/>
        </a:defRPr>
      </a:lvl8pPr>
      <a:lvl9pPr marL="16459200" algn="l" defTabSz="4114800"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1.xml"/><Relationship Id="rId2" Type="http://schemas.openxmlformats.org/officeDocument/2006/relationships/hyperlink" Target="mailto:cooleyky@oregonstate.edu"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hyperlink" Target="mailto:cooleyky@oregonstate.edu" TargetMode="Externa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3000">
              <a:schemeClr val="accent1">
                <a:lumMod val="60000"/>
                <a:lumOff val="40000"/>
              </a:schemeClr>
            </a:gs>
            <a:gs pos="27000">
              <a:srgbClr val="D1476E"/>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17698-CD09-4EF0-B389-69520D68E74C}"/>
              </a:ext>
            </a:extLst>
          </p:cNvPr>
          <p:cNvSpPr>
            <a:spLocks noGrp="1"/>
          </p:cNvSpPr>
          <p:nvPr>
            <p:ph type="ctrTitle"/>
          </p:nvPr>
        </p:nvSpPr>
        <p:spPr>
          <a:xfrm>
            <a:off x="2924616" y="2975509"/>
            <a:ext cx="28222735" cy="6815980"/>
          </a:xfrm>
        </p:spPr>
        <p:txBody>
          <a:bodyPr anchor="t">
            <a:noAutofit/>
          </a:bodyPr>
          <a:lstStyle/>
          <a:p>
            <a:pPr algn="l"/>
            <a:r>
              <a:rPr lang="en-US" sz="9600" dirty="0">
                <a:latin typeface="Arial" panose="020B0604020202020204" pitchFamily="34" charset="0"/>
                <a:cs typeface="Arial" panose="020B0604020202020204" pitchFamily="34" charset="0"/>
              </a:rPr>
              <a:t>Marine heat waves in the Chile-Peru Eastern Boundary Upwelling System: rates of change in sea-surface temperature anomalies near a major upwelling center</a:t>
            </a:r>
          </a:p>
        </p:txBody>
      </p:sp>
      <p:sp>
        <p:nvSpPr>
          <p:cNvPr id="4" name="TextBox 3">
            <a:extLst>
              <a:ext uri="{FF2B5EF4-FFF2-40B4-BE49-F238E27FC236}">
                <a16:creationId xmlns:a16="http://schemas.microsoft.com/office/drawing/2014/main" id="{6913A5AE-20B0-4453-81B1-1B9DDEA9A129}"/>
              </a:ext>
            </a:extLst>
          </p:cNvPr>
          <p:cNvSpPr txBox="1"/>
          <p:nvPr/>
        </p:nvSpPr>
        <p:spPr>
          <a:xfrm>
            <a:off x="1701752" y="9446981"/>
            <a:ext cx="9696681" cy="26868894"/>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Abstract</a:t>
            </a:r>
            <a:r>
              <a:rPr lang="en-US" sz="4000" dirty="0">
                <a:latin typeface="Arial" panose="020B0604020202020204" pitchFamily="34" charset="0"/>
                <a:cs typeface="Arial" panose="020B0604020202020204" pitchFamily="34" charset="0"/>
              </a:rPr>
              <a:t>: In the Chile-Peru eastern boundary upwelling system (EBUS), scientists do not yet understand which forcing </a:t>
            </a:r>
            <a:r>
              <a:rPr lang="en-US" sz="6000" dirty="0">
                <a:latin typeface="Arial" panose="020B0604020202020204" pitchFamily="34" charset="0"/>
                <a:cs typeface="Arial" panose="020B0604020202020204" pitchFamily="34" charset="0"/>
              </a:rPr>
              <a:t>mechanisms</a:t>
            </a:r>
            <a:r>
              <a:rPr lang="en-US" sz="4000" dirty="0">
                <a:latin typeface="Arial" panose="020B0604020202020204" pitchFamily="34" charset="0"/>
                <a:cs typeface="Arial" panose="020B0604020202020204" pitchFamily="34" charset="0"/>
              </a:rPr>
              <a:t> dominate the surface ocean heat budget during marine heat waves. Although primary contributing processes and extent of warming may vary, worldwide EBUS are sensitive to prolonged periods of extreme warming, which may affect their ability to serve as important biological and economic centers. In the California Current System (CCS), there are apparent dipole patterns in SST anomalies and in surface wind stress measurements during wind relaxations. Previous studies found that SST anomalies during wind relaxation events were preconditioned to be colder than average, but still showed heating during the relaxation via advection of SST gradients from farther south, decreased entrainment and Ekman pumping at the base of the mixed layer, and some combination of cloudiness and SST feedback.  We analyzed SST anomalies surrounding the Punta </a:t>
            </a:r>
            <a:r>
              <a:rPr lang="en-US" sz="4000" dirty="0" err="1">
                <a:latin typeface="Arial" panose="020B0604020202020204" pitchFamily="34" charset="0"/>
                <a:cs typeface="Arial" panose="020B0604020202020204" pitchFamily="34" charset="0"/>
              </a:rPr>
              <a:t>Lavapié</a:t>
            </a:r>
            <a:r>
              <a:rPr lang="en-US" sz="4000" dirty="0">
                <a:latin typeface="Arial" panose="020B0604020202020204" pitchFamily="34" charset="0"/>
                <a:cs typeface="Arial" panose="020B0604020202020204" pitchFamily="34" charset="0"/>
              </a:rPr>
              <a:t> upwelling center for time periods of extreme ocean warming during 1979-2020. These were defined as times where the SST anomaly relative to an annual climatology exceeded two standard deviations, and included analysis of annual distributions by season and month. We used the fifth generation European Centre for Medium-Range Weather Forecasts reanalysis (ERA5) hourly SST and filtered the signal to obtain a record of anomalies that occur on time scales of a week to 30 days. Through this a heat budget analysis we will identify how marine heat waves in the Chile-Peru System compare to those observed and better understood in the CCS. </a:t>
            </a:r>
          </a:p>
        </p:txBody>
      </p:sp>
      <p:sp>
        <p:nvSpPr>
          <p:cNvPr id="5" name="TextBox 4">
            <a:extLst>
              <a:ext uri="{FF2B5EF4-FFF2-40B4-BE49-F238E27FC236}">
                <a16:creationId xmlns:a16="http://schemas.microsoft.com/office/drawing/2014/main" id="{D3010563-47A6-427A-926B-084B2A2E19F2}"/>
              </a:ext>
            </a:extLst>
          </p:cNvPr>
          <p:cNvSpPr txBox="1"/>
          <p:nvPr/>
        </p:nvSpPr>
        <p:spPr>
          <a:xfrm>
            <a:off x="29380945" y="1488042"/>
            <a:ext cx="14433400" cy="1938992"/>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Kylene Cooley, Melanie R. </a:t>
            </a:r>
            <a:r>
              <a:rPr lang="en-US" sz="4000" dirty="0" err="1">
                <a:latin typeface="Arial" panose="020B0604020202020204" pitchFamily="34" charset="0"/>
                <a:cs typeface="Arial" panose="020B0604020202020204" pitchFamily="34" charset="0"/>
              </a:rPr>
              <a:t>Fewings</a:t>
            </a:r>
            <a:r>
              <a:rPr lang="en-US" sz="4000" dirty="0">
                <a:latin typeface="Arial" panose="020B0604020202020204" pitchFamily="34" charset="0"/>
                <a:cs typeface="Arial" panose="020B0604020202020204" pitchFamily="34" charset="0"/>
              </a:rPr>
              <a:t>, Jim </a:t>
            </a:r>
            <a:r>
              <a:rPr lang="en-US" sz="4000" dirty="0" err="1">
                <a:latin typeface="Arial" panose="020B0604020202020204" pitchFamily="34" charset="0"/>
                <a:cs typeface="Arial" panose="020B0604020202020204" pitchFamily="34" charset="0"/>
              </a:rPr>
              <a:t>Lerczak</a:t>
            </a:r>
            <a:endParaRPr lang="en-US" sz="4000" dirty="0">
              <a:latin typeface="Arial" panose="020B0604020202020204" pitchFamily="34" charset="0"/>
              <a:cs typeface="Arial" panose="020B0604020202020204" pitchFamily="34" charset="0"/>
            </a:endParaRPr>
          </a:p>
          <a:p>
            <a:r>
              <a:rPr lang="en-US" sz="4000" dirty="0">
                <a:latin typeface="Arial" panose="020B0604020202020204" pitchFamily="34" charset="0"/>
                <a:cs typeface="Arial" panose="020B0604020202020204" pitchFamily="34" charset="0"/>
              </a:rPr>
              <a:t>Oregon State University, CEOAS</a:t>
            </a:r>
          </a:p>
          <a:p>
            <a:r>
              <a:rPr lang="en-US" sz="4000" dirty="0">
                <a:latin typeface="Arial" panose="020B0604020202020204" pitchFamily="34" charset="0"/>
                <a:cs typeface="Arial" panose="020B0604020202020204" pitchFamily="34" charset="0"/>
                <a:hlinkClick r:id="rId2"/>
              </a:rPr>
              <a:t>cooleyky@oregonstate.edu</a:t>
            </a:r>
            <a:r>
              <a:rPr lang="en-US" sz="4000" dirty="0">
                <a:latin typeface="Arial" panose="020B0604020202020204" pitchFamily="34" charset="0"/>
                <a:cs typeface="Arial" panose="020B0604020202020204" pitchFamily="34" charset="0"/>
              </a:rPr>
              <a:t> </a:t>
            </a:r>
          </a:p>
        </p:txBody>
      </p:sp>
      <p:sp>
        <p:nvSpPr>
          <p:cNvPr id="6" name="TextBox 5">
            <a:extLst>
              <a:ext uri="{FF2B5EF4-FFF2-40B4-BE49-F238E27FC236}">
                <a16:creationId xmlns:a16="http://schemas.microsoft.com/office/drawing/2014/main" id="{B20BCEE0-A175-48AA-B66B-5C4357AFFD44}"/>
              </a:ext>
            </a:extLst>
          </p:cNvPr>
          <p:cNvSpPr txBox="1"/>
          <p:nvPr/>
        </p:nvSpPr>
        <p:spPr>
          <a:xfrm>
            <a:off x="13710802" y="9105825"/>
            <a:ext cx="9463133"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What? [Jump to the conclusion here]</a:t>
            </a:r>
          </a:p>
        </p:txBody>
      </p:sp>
      <p:sp>
        <p:nvSpPr>
          <p:cNvPr id="7" name="TextBox 6">
            <a:extLst>
              <a:ext uri="{FF2B5EF4-FFF2-40B4-BE49-F238E27FC236}">
                <a16:creationId xmlns:a16="http://schemas.microsoft.com/office/drawing/2014/main" id="{4A03AEFB-25DD-4C32-BD14-0F075A999FD8}"/>
              </a:ext>
            </a:extLst>
          </p:cNvPr>
          <p:cNvSpPr txBox="1"/>
          <p:nvPr/>
        </p:nvSpPr>
        <p:spPr>
          <a:xfrm>
            <a:off x="14218946" y="20574000"/>
            <a:ext cx="15679929"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How does it happen? [methods maybe, as a caption]</a:t>
            </a:r>
          </a:p>
        </p:txBody>
      </p:sp>
      <p:sp>
        <p:nvSpPr>
          <p:cNvPr id="8" name="TextBox 7">
            <a:extLst>
              <a:ext uri="{FF2B5EF4-FFF2-40B4-BE49-F238E27FC236}">
                <a16:creationId xmlns:a16="http://schemas.microsoft.com/office/drawing/2014/main" id="{4AEE9294-6EDE-4B6E-960E-922533FB27A8}"/>
              </a:ext>
            </a:extLst>
          </p:cNvPr>
          <p:cNvSpPr txBox="1"/>
          <p:nvPr/>
        </p:nvSpPr>
        <p:spPr>
          <a:xfrm>
            <a:off x="22358871" y="27218574"/>
            <a:ext cx="17576959" cy="193899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Why do we care? [Any impacts of this or future work]</a:t>
            </a:r>
          </a:p>
        </p:txBody>
      </p:sp>
      <p:pic>
        <p:nvPicPr>
          <p:cNvPr id="10" name="Picture 9">
            <a:extLst>
              <a:ext uri="{FF2B5EF4-FFF2-40B4-BE49-F238E27FC236}">
                <a16:creationId xmlns:a16="http://schemas.microsoft.com/office/drawing/2014/main" id="{F92360C6-B65A-4707-B14C-AC1F3716270B}"/>
              </a:ext>
            </a:extLst>
          </p:cNvPr>
          <p:cNvPicPr>
            <a:picLocks noChangeAspect="1"/>
          </p:cNvPicPr>
          <p:nvPr/>
        </p:nvPicPr>
        <p:blipFill rotWithShape="1">
          <a:blip r:embed="rId3">
            <a:extLst>
              <a:ext uri="{28A0092B-C50C-407E-A947-70E740481C1C}">
                <a14:useLocalDpi xmlns:a14="http://schemas.microsoft.com/office/drawing/2010/main" val="0"/>
              </a:ext>
            </a:extLst>
          </a:blip>
          <a:srcRect l="8269" t="8109" r="9280" b="1828"/>
          <a:stretch/>
        </p:blipFill>
        <p:spPr>
          <a:xfrm>
            <a:off x="12235437" y="11463874"/>
            <a:ext cx="11374485" cy="5646208"/>
          </a:xfrm>
          <a:prstGeom prst="rect">
            <a:avLst/>
          </a:prstGeom>
        </p:spPr>
      </p:pic>
      <p:pic>
        <p:nvPicPr>
          <p:cNvPr id="12" name="Picture 11">
            <a:extLst>
              <a:ext uri="{FF2B5EF4-FFF2-40B4-BE49-F238E27FC236}">
                <a16:creationId xmlns:a16="http://schemas.microsoft.com/office/drawing/2014/main" id="{BA27A40D-22A4-40C6-9E41-46F4E9C52AC4}"/>
              </a:ext>
            </a:extLst>
          </p:cNvPr>
          <p:cNvPicPr>
            <a:picLocks noChangeAspect="1"/>
          </p:cNvPicPr>
          <p:nvPr/>
        </p:nvPicPr>
        <p:blipFill rotWithShape="1">
          <a:blip r:embed="rId4">
            <a:extLst>
              <a:ext uri="{28A0092B-C50C-407E-A947-70E740481C1C}">
                <a14:useLocalDpi xmlns:a14="http://schemas.microsoft.com/office/drawing/2010/main" val="0"/>
              </a:ext>
            </a:extLst>
          </a:blip>
          <a:srcRect l="7918" t="7373" r="9158"/>
          <a:stretch/>
        </p:blipFill>
        <p:spPr>
          <a:xfrm>
            <a:off x="25240910" y="10600209"/>
            <a:ext cx="15679929" cy="7557804"/>
          </a:xfrm>
          <a:prstGeom prst="rect">
            <a:avLst/>
          </a:prstGeom>
        </p:spPr>
      </p:pic>
      <p:pic>
        <p:nvPicPr>
          <p:cNvPr id="14" name="Picture 13">
            <a:extLst>
              <a:ext uri="{FF2B5EF4-FFF2-40B4-BE49-F238E27FC236}">
                <a16:creationId xmlns:a16="http://schemas.microsoft.com/office/drawing/2014/main" id="{EDA22603-67EF-44D9-AEEF-EA70493359CC}"/>
              </a:ext>
            </a:extLst>
          </p:cNvPr>
          <p:cNvPicPr>
            <a:picLocks noChangeAspect="1"/>
          </p:cNvPicPr>
          <p:nvPr/>
        </p:nvPicPr>
        <p:blipFill rotWithShape="1">
          <a:blip r:embed="rId5">
            <a:extLst>
              <a:ext uri="{28A0092B-C50C-407E-A947-70E740481C1C}">
                <a14:useLocalDpi xmlns:a14="http://schemas.microsoft.com/office/drawing/2010/main" val="0"/>
              </a:ext>
            </a:extLst>
          </a:blip>
          <a:srcRect l="7030" t="6812" r="8405" b="3350"/>
          <a:stretch/>
        </p:blipFill>
        <p:spPr>
          <a:xfrm>
            <a:off x="23302394" y="29831707"/>
            <a:ext cx="14433400" cy="7326183"/>
          </a:xfrm>
          <a:prstGeom prst="rect">
            <a:avLst/>
          </a:prstGeom>
        </p:spPr>
      </p:pic>
      <p:pic>
        <p:nvPicPr>
          <p:cNvPr id="16" name="Picture 15">
            <a:extLst>
              <a:ext uri="{FF2B5EF4-FFF2-40B4-BE49-F238E27FC236}">
                <a16:creationId xmlns:a16="http://schemas.microsoft.com/office/drawing/2014/main" id="{E042FE3B-6ADC-4CCA-A38D-4C3A7EEFA425}"/>
              </a:ext>
            </a:extLst>
          </p:cNvPr>
          <p:cNvPicPr>
            <a:picLocks noChangeAspect="1"/>
          </p:cNvPicPr>
          <p:nvPr/>
        </p:nvPicPr>
        <p:blipFill rotWithShape="1">
          <a:blip r:embed="rId6">
            <a:extLst>
              <a:ext uri="{28A0092B-C50C-407E-A947-70E740481C1C}">
                <a14:useLocalDpi xmlns:a14="http://schemas.microsoft.com/office/drawing/2010/main" val="0"/>
              </a:ext>
            </a:extLst>
          </a:blip>
          <a:srcRect l="8030" t="7712" r="9272" b="1189"/>
          <a:stretch/>
        </p:blipFill>
        <p:spPr>
          <a:xfrm>
            <a:off x="1515193" y="37157890"/>
            <a:ext cx="21440488" cy="9901732"/>
          </a:xfrm>
          <a:prstGeom prst="rect">
            <a:avLst/>
          </a:prstGeom>
        </p:spPr>
      </p:pic>
      <p:sp>
        <p:nvSpPr>
          <p:cNvPr id="17" name="TextBox 16">
            <a:extLst>
              <a:ext uri="{FF2B5EF4-FFF2-40B4-BE49-F238E27FC236}">
                <a16:creationId xmlns:a16="http://schemas.microsoft.com/office/drawing/2014/main" id="{FCFF8A89-8933-4B4B-9C86-D56AC73C35CB}"/>
              </a:ext>
            </a:extLst>
          </p:cNvPr>
          <p:cNvSpPr txBox="1"/>
          <p:nvPr/>
        </p:nvSpPr>
        <p:spPr>
          <a:xfrm>
            <a:off x="29380945" y="38218127"/>
            <a:ext cx="10416131" cy="2862322"/>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References and Acknowledgements: Flynn et al. (2017) </a:t>
            </a:r>
          </a:p>
        </p:txBody>
      </p:sp>
    </p:spTree>
    <p:extLst>
      <p:ext uri="{BB962C8B-B14F-4D97-AF65-F5344CB8AC3E}">
        <p14:creationId xmlns:p14="http://schemas.microsoft.com/office/powerpoint/2010/main" val="2058754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4955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34000">
              <a:schemeClr val="accent1">
                <a:lumMod val="60000"/>
                <a:lumOff val="40000"/>
              </a:schemeClr>
            </a:gs>
            <a:gs pos="0">
              <a:srgbClr val="D1476E"/>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14EB84-956D-4572-92AF-372E73C4E63E}"/>
              </a:ext>
            </a:extLst>
          </p:cNvPr>
          <p:cNvSpPr/>
          <p:nvPr/>
        </p:nvSpPr>
        <p:spPr>
          <a:xfrm>
            <a:off x="-1" y="-26894"/>
            <a:ext cx="11486169" cy="411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5" name="Rectangle 4">
            <a:extLst>
              <a:ext uri="{FF2B5EF4-FFF2-40B4-BE49-F238E27FC236}">
                <a16:creationId xmlns:a16="http://schemas.microsoft.com/office/drawing/2014/main" id="{A861476F-BDB9-4314-A2A9-778A07331E78}"/>
              </a:ext>
            </a:extLst>
          </p:cNvPr>
          <p:cNvSpPr/>
          <p:nvPr/>
        </p:nvSpPr>
        <p:spPr>
          <a:xfrm>
            <a:off x="33008387" y="0"/>
            <a:ext cx="8139613" cy="411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979A0C6-DEDF-454A-A5A5-D88F9B887AAA}"/>
              </a:ext>
            </a:extLst>
          </p:cNvPr>
          <p:cNvSpPr txBox="1"/>
          <p:nvPr/>
        </p:nvSpPr>
        <p:spPr>
          <a:xfrm>
            <a:off x="1" y="26894"/>
            <a:ext cx="11486164" cy="4154984"/>
          </a:xfrm>
          <a:prstGeom prst="rect">
            <a:avLst/>
          </a:prstGeom>
          <a:noFill/>
        </p:spPr>
        <p:txBody>
          <a:bodyPr wrap="square" rtlCol="0">
            <a:spAutoFit/>
          </a:bodyPr>
          <a:lstStyle/>
          <a:p>
            <a:r>
              <a:rPr lang="en-US" sz="6600" b="1" dirty="0">
                <a:latin typeface="Arial" panose="020B0604020202020204" pitchFamily="34" charset="0"/>
                <a:cs typeface="Arial" panose="020B0604020202020204" pitchFamily="34" charset="0"/>
              </a:rPr>
              <a:t>Marine heat waves in the Chile-Peru Eastern Boundary Upwelling System:</a:t>
            </a:r>
            <a:endParaRPr lang="en-US" sz="6600" b="1" dirty="0"/>
          </a:p>
        </p:txBody>
      </p:sp>
      <p:sp>
        <p:nvSpPr>
          <p:cNvPr id="7" name="TextBox 6">
            <a:extLst>
              <a:ext uri="{FF2B5EF4-FFF2-40B4-BE49-F238E27FC236}">
                <a16:creationId xmlns:a16="http://schemas.microsoft.com/office/drawing/2014/main" id="{FE9A93E2-7EAE-4BAE-A318-21CE7C755763}"/>
              </a:ext>
            </a:extLst>
          </p:cNvPr>
          <p:cNvSpPr txBox="1"/>
          <p:nvPr/>
        </p:nvSpPr>
        <p:spPr>
          <a:xfrm>
            <a:off x="-3" y="4430485"/>
            <a:ext cx="11486164" cy="2308324"/>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rates of change in sea-surface temperature anomalies near a major upwelling center</a:t>
            </a:r>
            <a:endParaRPr lang="en-US" sz="4800" dirty="0"/>
          </a:p>
        </p:txBody>
      </p:sp>
      <p:sp>
        <p:nvSpPr>
          <p:cNvPr id="8" name="TextBox 7">
            <a:extLst>
              <a:ext uri="{FF2B5EF4-FFF2-40B4-BE49-F238E27FC236}">
                <a16:creationId xmlns:a16="http://schemas.microsoft.com/office/drawing/2014/main" id="{278E9174-90F1-4BBF-AF64-BD5D354321BA}"/>
              </a:ext>
            </a:extLst>
          </p:cNvPr>
          <p:cNvSpPr txBox="1"/>
          <p:nvPr/>
        </p:nvSpPr>
        <p:spPr>
          <a:xfrm>
            <a:off x="-3" y="11571497"/>
            <a:ext cx="11486168" cy="674030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Background: </a:t>
            </a:r>
          </a:p>
          <a:p>
            <a:pPr marL="685800" indent="-685800">
              <a:buFont typeface="Arial" panose="020B0604020202020204" pitchFamily="34" charset="0"/>
              <a:buChar char="•"/>
            </a:pPr>
            <a:r>
              <a:rPr lang="en-US" sz="4800" dirty="0">
                <a:latin typeface="Arial" panose="020B0604020202020204" pitchFamily="34" charset="0"/>
                <a:cs typeface="Arial" panose="020B0604020202020204" pitchFamily="34" charset="0"/>
              </a:rPr>
              <a:t>Marine heat waves like those in the California Current System (CCS) have also been observed in the Chile-Peru System (CPS)</a:t>
            </a:r>
          </a:p>
          <a:p>
            <a:pPr marL="685800" indent="-685800">
              <a:buFont typeface="Arial" panose="020B0604020202020204" pitchFamily="34" charset="0"/>
              <a:buChar char="•"/>
            </a:pPr>
            <a:r>
              <a:rPr lang="en-US" sz="4800" dirty="0">
                <a:latin typeface="Arial" panose="020B0604020202020204" pitchFamily="34" charset="0"/>
                <a:cs typeface="Arial" panose="020B0604020202020204" pitchFamily="34" charset="0"/>
              </a:rPr>
              <a:t>Dominant </a:t>
            </a:r>
            <a:r>
              <a:rPr lang="en-US" sz="4800" dirty="0" err="1">
                <a:latin typeface="Arial" panose="020B0604020202020204" pitchFamily="34" charset="0"/>
                <a:cs typeface="Arial" panose="020B0604020202020204" pitchFamily="34" charset="0"/>
              </a:rPr>
              <a:t>forcings</a:t>
            </a:r>
            <a:r>
              <a:rPr lang="en-US" sz="4800" dirty="0">
                <a:latin typeface="Arial" panose="020B0604020202020204" pitchFamily="34" charset="0"/>
                <a:cs typeface="Arial" panose="020B0604020202020204" pitchFamily="34" charset="0"/>
              </a:rPr>
              <a:t> of wind relaxations in the CCS have been found through analysis of the surface ocean heat budget</a:t>
            </a:r>
            <a:endParaRPr lang="en-US" sz="48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5A044E9D-2B43-498C-9D8E-3EDBBF145716}"/>
              </a:ext>
            </a:extLst>
          </p:cNvPr>
          <p:cNvSpPr txBox="1"/>
          <p:nvPr/>
        </p:nvSpPr>
        <p:spPr>
          <a:xfrm>
            <a:off x="67350" y="20916923"/>
            <a:ext cx="11418817" cy="7478970"/>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Methods:</a:t>
            </a:r>
          </a:p>
          <a:p>
            <a:pPr marL="685800" indent="-685800">
              <a:buFont typeface="Arial" panose="020B0604020202020204" pitchFamily="34" charset="0"/>
              <a:buChar char="•"/>
            </a:pPr>
            <a:r>
              <a:rPr lang="en-US" sz="4800" dirty="0">
                <a:latin typeface="Arial" panose="020B0604020202020204" pitchFamily="34" charset="0"/>
                <a:cs typeface="Arial" panose="020B0604020202020204" pitchFamily="34" charset="0"/>
              </a:rPr>
              <a:t>Obtain European Centre for Medium-Range Weather Forecasts reanalysis (ERA5) hourly SST</a:t>
            </a:r>
          </a:p>
          <a:p>
            <a:pPr marL="685800" indent="-685800">
              <a:buFont typeface="Arial" panose="020B0604020202020204" pitchFamily="34" charset="0"/>
              <a:buChar char="•"/>
            </a:pPr>
            <a:r>
              <a:rPr lang="en-US" sz="4800" dirty="0">
                <a:latin typeface="Arial" panose="020B0604020202020204" pitchFamily="34" charset="0"/>
                <a:cs typeface="Arial" panose="020B0604020202020204" pitchFamily="34" charset="0"/>
              </a:rPr>
              <a:t>Define periods of intense warming as departures from climatology</a:t>
            </a:r>
          </a:p>
          <a:p>
            <a:pPr marL="685800" indent="-685800">
              <a:buFont typeface="Arial" panose="020B0604020202020204" pitchFamily="34" charset="0"/>
              <a:buChar char="•"/>
            </a:pPr>
            <a:r>
              <a:rPr lang="en-US" sz="4800" dirty="0">
                <a:latin typeface="Arial" panose="020B0604020202020204" pitchFamily="34" charset="0"/>
                <a:cs typeface="Arial" panose="020B0604020202020204" pitchFamily="34" charset="0"/>
              </a:rPr>
              <a:t>Sort these times based on annual and seasonal occurrence</a:t>
            </a:r>
          </a:p>
          <a:p>
            <a:pPr marL="685800" indent="-685800">
              <a:buFont typeface="Arial" panose="020B0604020202020204" pitchFamily="34" charset="0"/>
              <a:buChar char="•"/>
            </a:pPr>
            <a:r>
              <a:rPr lang="en-US" sz="4800" dirty="0">
                <a:latin typeface="Arial" panose="020B0604020202020204" pitchFamily="34" charset="0"/>
                <a:cs typeface="Arial" panose="020B0604020202020204" pitchFamily="34" charset="0"/>
              </a:rPr>
              <a:t>Take time derivative of SST’ for rates of anomalous warming</a:t>
            </a:r>
          </a:p>
        </p:txBody>
      </p:sp>
      <p:sp>
        <p:nvSpPr>
          <p:cNvPr id="10" name="TextBox 9">
            <a:extLst>
              <a:ext uri="{FF2B5EF4-FFF2-40B4-BE49-F238E27FC236}">
                <a16:creationId xmlns:a16="http://schemas.microsoft.com/office/drawing/2014/main" id="{91547583-4A2D-471C-AB8A-C1FA591FF5DB}"/>
              </a:ext>
            </a:extLst>
          </p:cNvPr>
          <p:cNvSpPr txBox="1"/>
          <p:nvPr/>
        </p:nvSpPr>
        <p:spPr>
          <a:xfrm>
            <a:off x="67350" y="33147495"/>
            <a:ext cx="8337175" cy="83099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Results: </a:t>
            </a:r>
          </a:p>
        </p:txBody>
      </p:sp>
      <p:sp>
        <p:nvSpPr>
          <p:cNvPr id="11" name="TextBox 10">
            <a:extLst>
              <a:ext uri="{FF2B5EF4-FFF2-40B4-BE49-F238E27FC236}">
                <a16:creationId xmlns:a16="http://schemas.microsoft.com/office/drawing/2014/main" id="{0D3666AE-626E-476F-B223-ADFCB810E323}"/>
              </a:ext>
            </a:extLst>
          </p:cNvPr>
          <p:cNvSpPr txBox="1"/>
          <p:nvPr/>
        </p:nvSpPr>
        <p:spPr>
          <a:xfrm>
            <a:off x="-1" y="35335260"/>
            <a:ext cx="11486168" cy="3046988"/>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Future Work:</a:t>
            </a:r>
          </a:p>
          <a:p>
            <a:pPr marL="685800" indent="-685800">
              <a:buFont typeface="Arial" panose="020B0604020202020204" pitchFamily="34" charset="0"/>
              <a:buChar char="•"/>
            </a:pPr>
            <a:r>
              <a:rPr lang="en-US" sz="4800" dirty="0">
                <a:latin typeface="Arial" panose="020B0604020202020204" pitchFamily="34" charset="0"/>
                <a:cs typeface="Arial" panose="020B0604020202020204" pitchFamily="34" charset="0"/>
              </a:rPr>
              <a:t>examine terms in the sea surface heat budget for which are dominant during different times</a:t>
            </a:r>
            <a:endParaRPr lang="en-US" sz="4800"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CABAE4C0-B8FD-4A41-9DB9-87BA0AACA740}"/>
              </a:ext>
            </a:extLst>
          </p:cNvPr>
          <p:cNvSpPr txBox="1"/>
          <p:nvPr/>
        </p:nvSpPr>
        <p:spPr>
          <a:xfrm>
            <a:off x="12887152" y="17423174"/>
            <a:ext cx="18646984" cy="6247864"/>
          </a:xfrm>
          <a:prstGeom prst="rect">
            <a:avLst/>
          </a:prstGeom>
          <a:noFill/>
        </p:spPr>
        <p:txBody>
          <a:bodyPr wrap="square" rtlCol="0">
            <a:spAutoFit/>
          </a:bodyPr>
          <a:lstStyle/>
          <a:p>
            <a:pPr algn="just"/>
            <a:r>
              <a:rPr lang="en-US" sz="8000" dirty="0">
                <a:latin typeface="Arial" panose="020B0604020202020204" pitchFamily="34" charset="0"/>
                <a:cs typeface="Arial" panose="020B0604020202020204" pitchFamily="34" charset="0"/>
              </a:rPr>
              <a:t>Of all </a:t>
            </a:r>
            <a:r>
              <a:rPr lang="en-US" sz="8000" b="1" dirty="0">
                <a:latin typeface="Arial" panose="020B0604020202020204" pitchFamily="34" charset="0"/>
                <a:cs typeface="Arial" panose="020B0604020202020204" pitchFamily="34" charset="0"/>
              </a:rPr>
              <a:t>SST anomalies</a:t>
            </a:r>
            <a:r>
              <a:rPr lang="en-US" sz="8000" dirty="0">
                <a:latin typeface="Arial" panose="020B0604020202020204" pitchFamily="34" charset="0"/>
                <a:cs typeface="Arial" panose="020B0604020202020204" pitchFamily="34" charset="0"/>
              </a:rPr>
              <a:t> in the Punta </a:t>
            </a:r>
            <a:r>
              <a:rPr lang="en-US" sz="8000" dirty="0" err="1">
                <a:latin typeface="Arial" panose="020B0604020202020204" pitchFamily="34" charset="0"/>
                <a:cs typeface="Arial" panose="020B0604020202020204" pitchFamily="34" charset="0"/>
              </a:rPr>
              <a:t>Lavapie</a:t>
            </a:r>
            <a:r>
              <a:rPr lang="en-US" sz="8000" dirty="0">
                <a:latin typeface="Arial" panose="020B0604020202020204" pitchFamily="34" charset="0"/>
                <a:cs typeface="Arial" panose="020B0604020202020204" pitchFamily="34" charset="0"/>
              </a:rPr>
              <a:t> Upwelling Center, </a:t>
            </a:r>
            <a:r>
              <a:rPr lang="en-US" sz="8000" b="1" dirty="0">
                <a:latin typeface="Arial" panose="020B0604020202020204" pitchFamily="34" charset="0"/>
                <a:cs typeface="Arial" panose="020B0604020202020204" pitchFamily="34" charset="0"/>
              </a:rPr>
              <a:t>the most extreme are dominated by positive anomalies </a:t>
            </a:r>
            <a:r>
              <a:rPr lang="en-US" sz="8000" dirty="0">
                <a:latin typeface="Arial" panose="020B0604020202020204" pitchFamily="34" charset="0"/>
                <a:cs typeface="Arial" panose="020B0604020202020204" pitchFamily="34" charset="0"/>
              </a:rPr>
              <a:t>which occur most often in the Austral Summer.</a:t>
            </a:r>
          </a:p>
        </p:txBody>
      </p:sp>
      <p:sp>
        <p:nvSpPr>
          <p:cNvPr id="13" name="TextBox 12">
            <a:extLst>
              <a:ext uri="{FF2B5EF4-FFF2-40B4-BE49-F238E27FC236}">
                <a16:creationId xmlns:a16="http://schemas.microsoft.com/office/drawing/2014/main" id="{1BB35C44-27E0-4A5F-8385-C670BFADD399}"/>
              </a:ext>
            </a:extLst>
          </p:cNvPr>
          <p:cNvSpPr txBox="1"/>
          <p:nvPr/>
        </p:nvSpPr>
        <p:spPr>
          <a:xfrm>
            <a:off x="35009781" y="322729"/>
            <a:ext cx="6138219" cy="830997"/>
          </a:xfrm>
          <a:prstGeom prst="rect">
            <a:avLst/>
          </a:prstGeom>
          <a:noFill/>
        </p:spPr>
        <p:txBody>
          <a:bodyPr wrap="none" rtlCol="0">
            <a:spAutoFit/>
          </a:bodyPr>
          <a:lstStyle/>
          <a:p>
            <a:r>
              <a:rPr lang="en-US" sz="4800" dirty="0">
                <a:latin typeface="Arial" panose="020B0604020202020204" pitchFamily="34" charset="0"/>
                <a:cs typeface="Arial" panose="020B0604020202020204" pitchFamily="34" charset="0"/>
              </a:rPr>
              <a:t>~~~~Ammo Bar ~~~~</a:t>
            </a:r>
          </a:p>
        </p:txBody>
      </p:sp>
      <p:sp>
        <p:nvSpPr>
          <p:cNvPr id="14" name="TextBox 13">
            <a:extLst>
              <a:ext uri="{FF2B5EF4-FFF2-40B4-BE49-F238E27FC236}">
                <a16:creationId xmlns:a16="http://schemas.microsoft.com/office/drawing/2014/main" id="{24EA3EC2-0BFF-4D6F-BE51-A0F70EC122B4}"/>
              </a:ext>
            </a:extLst>
          </p:cNvPr>
          <p:cNvSpPr txBox="1"/>
          <p:nvPr/>
        </p:nvSpPr>
        <p:spPr>
          <a:xfrm>
            <a:off x="33008387" y="30567303"/>
            <a:ext cx="8095349" cy="4524315"/>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Authors:</a:t>
            </a:r>
          </a:p>
          <a:p>
            <a:r>
              <a:rPr lang="en-US" sz="4800" dirty="0">
                <a:latin typeface="Arial" panose="020B0604020202020204" pitchFamily="34" charset="0"/>
                <a:cs typeface="Arial" panose="020B0604020202020204" pitchFamily="34" charset="0"/>
              </a:rPr>
              <a:t>Kylene Cooley, Melanie R. </a:t>
            </a:r>
            <a:r>
              <a:rPr lang="en-US" sz="4800" dirty="0" err="1">
                <a:latin typeface="Arial" panose="020B0604020202020204" pitchFamily="34" charset="0"/>
                <a:cs typeface="Arial" panose="020B0604020202020204" pitchFamily="34" charset="0"/>
              </a:rPr>
              <a:t>Fewings</a:t>
            </a:r>
            <a:r>
              <a:rPr lang="en-US" sz="4800" dirty="0">
                <a:latin typeface="Arial" panose="020B0604020202020204" pitchFamily="34" charset="0"/>
                <a:cs typeface="Arial" panose="020B0604020202020204" pitchFamily="34" charset="0"/>
              </a:rPr>
              <a:t>, Jim </a:t>
            </a:r>
            <a:r>
              <a:rPr lang="en-US" sz="4800" dirty="0" err="1">
                <a:latin typeface="Arial" panose="020B0604020202020204" pitchFamily="34" charset="0"/>
                <a:cs typeface="Arial" panose="020B0604020202020204" pitchFamily="34" charset="0"/>
              </a:rPr>
              <a:t>Lerczak</a:t>
            </a:r>
            <a:endParaRPr lang="en-US" sz="4800" dirty="0">
              <a:latin typeface="Arial" panose="020B0604020202020204" pitchFamily="34" charset="0"/>
              <a:cs typeface="Arial" panose="020B0604020202020204" pitchFamily="34" charset="0"/>
            </a:endParaRPr>
          </a:p>
          <a:p>
            <a:r>
              <a:rPr lang="en-US" sz="4800" dirty="0">
                <a:latin typeface="Arial" panose="020B0604020202020204" pitchFamily="34" charset="0"/>
                <a:cs typeface="Arial" panose="020B0604020202020204" pitchFamily="34" charset="0"/>
              </a:rPr>
              <a:t>Oregon State University, CEOAS</a:t>
            </a:r>
          </a:p>
          <a:p>
            <a:r>
              <a:rPr lang="en-US" sz="4800" dirty="0">
                <a:latin typeface="Arial" panose="020B0604020202020204" pitchFamily="34" charset="0"/>
                <a:cs typeface="Arial" panose="020B0604020202020204" pitchFamily="34" charset="0"/>
                <a:hlinkClick r:id="rId2"/>
              </a:rPr>
              <a:t>cooleyky@oregonstate.edu</a:t>
            </a:r>
            <a:r>
              <a:rPr lang="en-US" sz="4800" dirty="0">
                <a:latin typeface="Arial" panose="020B0604020202020204" pitchFamily="34" charset="0"/>
                <a:cs typeface="Arial" panose="020B0604020202020204" pitchFamily="34" charset="0"/>
              </a:rPr>
              <a:t> </a:t>
            </a:r>
          </a:p>
        </p:txBody>
      </p:sp>
      <p:pic>
        <p:nvPicPr>
          <p:cNvPr id="16" name="Picture 15">
            <a:extLst>
              <a:ext uri="{FF2B5EF4-FFF2-40B4-BE49-F238E27FC236}">
                <a16:creationId xmlns:a16="http://schemas.microsoft.com/office/drawing/2014/main" id="{2345CC81-BC56-4F02-B5EE-93DC67C49A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748" y="7417193"/>
            <a:ext cx="3765176" cy="3765176"/>
          </a:xfrm>
          <a:prstGeom prst="rect">
            <a:avLst/>
          </a:prstGeom>
        </p:spPr>
      </p:pic>
      <p:sp>
        <p:nvSpPr>
          <p:cNvPr id="17" name="TextBox 16">
            <a:extLst>
              <a:ext uri="{FF2B5EF4-FFF2-40B4-BE49-F238E27FC236}">
                <a16:creationId xmlns:a16="http://schemas.microsoft.com/office/drawing/2014/main" id="{F8E5CE40-A3AF-449A-AB8B-DF59BF6979DB}"/>
              </a:ext>
            </a:extLst>
          </p:cNvPr>
          <p:cNvSpPr txBox="1"/>
          <p:nvPr/>
        </p:nvSpPr>
        <p:spPr>
          <a:xfrm>
            <a:off x="4401754" y="7373371"/>
            <a:ext cx="4156907" cy="1569660"/>
          </a:xfrm>
          <a:prstGeom prst="rect">
            <a:avLst/>
          </a:prstGeom>
          <a:noFill/>
        </p:spPr>
        <p:txBody>
          <a:bodyPr wrap="none" rtlCol="0">
            <a:spAutoFit/>
          </a:bodyPr>
          <a:lstStyle/>
          <a:p>
            <a:r>
              <a:rPr lang="en-US" sz="4800" dirty="0">
                <a:latin typeface="Arial" panose="020B0604020202020204" pitchFamily="34" charset="0"/>
                <a:cs typeface="Arial" panose="020B0604020202020204" pitchFamily="34" charset="0"/>
              </a:rPr>
              <a:t>Presenter:</a:t>
            </a:r>
          </a:p>
          <a:p>
            <a:r>
              <a:rPr lang="en-US" sz="4800" dirty="0">
                <a:latin typeface="Arial" panose="020B0604020202020204" pitchFamily="34" charset="0"/>
                <a:cs typeface="Arial" panose="020B0604020202020204" pitchFamily="34" charset="0"/>
              </a:rPr>
              <a:t>Kylene Cooley</a:t>
            </a:r>
          </a:p>
        </p:txBody>
      </p:sp>
      <p:pic>
        <p:nvPicPr>
          <p:cNvPr id="19" name="Picture 18">
            <a:extLst>
              <a:ext uri="{FF2B5EF4-FFF2-40B4-BE49-F238E27FC236}">
                <a16:creationId xmlns:a16="http://schemas.microsoft.com/office/drawing/2014/main" id="{7B50CA91-35CF-43D2-84B0-BF84705B646D}"/>
              </a:ext>
            </a:extLst>
          </p:cNvPr>
          <p:cNvPicPr>
            <a:picLocks noChangeAspect="1"/>
          </p:cNvPicPr>
          <p:nvPr/>
        </p:nvPicPr>
        <p:blipFill>
          <a:blip r:embed="rId4"/>
          <a:stretch>
            <a:fillRect/>
          </a:stretch>
        </p:blipFill>
        <p:spPr>
          <a:xfrm>
            <a:off x="33399877" y="6795046"/>
            <a:ext cx="7628538" cy="3785652"/>
          </a:xfrm>
          <a:prstGeom prst="rect">
            <a:avLst/>
          </a:prstGeom>
        </p:spPr>
      </p:pic>
      <p:pic>
        <p:nvPicPr>
          <p:cNvPr id="20" name="Picture 19">
            <a:extLst>
              <a:ext uri="{FF2B5EF4-FFF2-40B4-BE49-F238E27FC236}">
                <a16:creationId xmlns:a16="http://schemas.microsoft.com/office/drawing/2014/main" id="{8986AAAE-4791-47A5-98FC-78AA22187910}"/>
              </a:ext>
            </a:extLst>
          </p:cNvPr>
          <p:cNvPicPr>
            <a:picLocks noChangeAspect="1"/>
          </p:cNvPicPr>
          <p:nvPr/>
        </p:nvPicPr>
        <p:blipFill>
          <a:blip r:embed="rId5"/>
          <a:stretch>
            <a:fillRect/>
          </a:stretch>
        </p:blipFill>
        <p:spPr>
          <a:xfrm>
            <a:off x="33176240" y="11470620"/>
            <a:ext cx="7852175" cy="3785652"/>
          </a:xfrm>
          <a:prstGeom prst="rect">
            <a:avLst/>
          </a:prstGeom>
        </p:spPr>
      </p:pic>
      <p:pic>
        <p:nvPicPr>
          <p:cNvPr id="21" name="Picture 20">
            <a:extLst>
              <a:ext uri="{FF2B5EF4-FFF2-40B4-BE49-F238E27FC236}">
                <a16:creationId xmlns:a16="http://schemas.microsoft.com/office/drawing/2014/main" id="{E7A7971E-48EA-447D-840B-4F1D96ED6993}"/>
              </a:ext>
            </a:extLst>
          </p:cNvPr>
          <p:cNvPicPr>
            <a:picLocks noChangeAspect="1"/>
          </p:cNvPicPr>
          <p:nvPr/>
        </p:nvPicPr>
        <p:blipFill>
          <a:blip r:embed="rId6"/>
          <a:stretch>
            <a:fillRect/>
          </a:stretch>
        </p:blipFill>
        <p:spPr>
          <a:xfrm>
            <a:off x="33399877" y="2360985"/>
            <a:ext cx="7506499" cy="3468315"/>
          </a:xfrm>
          <a:prstGeom prst="rect">
            <a:avLst/>
          </a:prstGeom>
        </p:spPr>
      </p:pic>
      <p:sp>
        <p:nvSpPr>
          <p:cNvPr id="22" name="TextBox 21">
            <a:extLst>
              <a:ext uri="{FF2B5EF4-FFF2-40B4-BE49-F238E27FC236}">
                <a16:creationId xmlns:a16="http://schemas.microsoft.com/office/drawing/2014/main" id="{246E4DF9-A044-4234-907E-E0F8CC00B721}"/>
              </a:ext>
            </a:extLst>
          </p:cNvPr>
          <p:cNvSpPr txBox="1"/>
          <p:nvPr/>
        </p:nvSpPr>
        <p:spPr>
          <a:xfrm>
            <a:off x="33008387" y="35833050"/>
            <a:ext cx="7510680" cy="2308324"/>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References and Acknowledgements: Flynn et al. (2017) </a:t>
            </a:r>
          </a:p>
        </p:txBody>
      </p:sp>
      <p:pic>
        <p:nvPicPr>
          <p:cNvPr id="3" name="Picture 2">
            <a:extLst>
              <a:ext uri="{FF2B5EF4-FFF2-40B4-BE49-F238E27FC236}">
                <a16:creationId xmlns:a16="http://schemas.microsoft.com/office/drawing/2014/main" id="{538C57FE-ADC0-42E8-A490-6BE74D89B0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87155" y="28236136"/>
            <a:ext cx="18720245" cy="11036280"/>
          </a:xfrm>
          <a:prstGeom prst="rect">
            <a:avLst/>
          </a:prstGeom>
        </p:spPr>
      </p:pic>
      <p:pic>
        <p:nvPicPr>
          <p:cNvPr id="23" name="Picture 22">
            <a:extLst>
              <a:ext uri="{FF2B5EF4-FFF2-40B4-BE49-F238E27FC236}">
                <a16:creationId xmlns:a16="http://schemas.microsoft.com/office/drawing/2014/main" id="{6FD37AEE-5B28-4961-B314-C634176B9A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14249" y="7919132"/>
            <a:ext cx="6787576" cy="6787576"/>
          </a:xfrm>
          <a:prstGeom prst="rect">
            <a:avLst/>
          </a:prstGeom>
        </p:spPr>
      </p:pic>
    </p:spTree>
    <p:extLst>
      <p:ext uri="{BB962C8B-B14F-4D97-AF65-F5344CB8AC3E}">
        <p14:creationId xmlns:p14="http://schemas.microsoft.com/office/powerpoint/2010/main" val="2556772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3339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77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25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62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4551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6931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TotalTime>
  <Words>559</Words>
  <Application>Microsoft Office PowerPoint</Application>
  <PresentationFormat>Custom</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Marine heat waves in the Chile-Peru Eastern Boundary Upwelling System: rates of change in sea-surface temperature anomalies near a major upwelling center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Marine heat waves in the Chile-Peru Eastern Boundary Upwelling System: rates of change in sea-surface temperature anomalies near a major upwelling center</dc:title>
  <dc:creator>Cooley, Kylene</dc:creator>
  <cp:lastModifiedBy>Cooley, Kylene</cp:lastModifiedBy>
  <cp:revision>16</cp:revision>
  <dcterms:created xsi:type="dcterms:W3CDTF">2021-01-22T00:52:02Z</dcterms:created>
  <dcterms:modified xsi:type="dcterms:W3CDTF">2021-01-29T22:04:03Z</dcterms:modified>
</cp:coreProperties>
</file>