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0" r:id="rId3"/>
    <p:sldId id="261" r:id="rId4"/>
    <p:sldId id="259" r:id="rId5"/>
    <p:sldId id="262" r:id="rId6"/>
    <p:sldId id="266" r:id="rId7"/>
    <p:sldId id="268" r:id="rId8"/>
    <p:sldId id="270" r:id="rId9"/>
    <p:sldId id="272" r:id="rId10"/>
    <p:sldId id="274" r:id="rId11"/>
    <p:sldId id="27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10D8847-AFD5-4573-843A-248D9F8F8467}" type="datetimeFigureOut">
              <a:rPr lang="en-US" smtClean="0"/>
              <a:pPr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84F055F3-F823-43C7-A5F9-921FD1828B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217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D8847-AFD5-4573-843A-248D9F8F8467}" type="datetimeFigureOut">
              <a:rPr lang="en-US" smtClean="0"/>
              <a:pPr/>
              <a:t>1/31/2018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84F055F3-F823-43C7-A5F9-921FD1828B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008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D8847-AFD5-4573-843A-248D9F8F8467}" type="datetimeFigureOut">
              <a:rPr lang="en-US" smtClean="0"/>
              <a:pPr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84F055F3-F823-43C7-A5F9-921FD1828B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251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D8847-AFD5-4573-843A-248D9F8F8467}" type="datetimeFigureOut">
              <a:rPr lang="en-US" smtClean="0"/>
              <a:pPr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84F055F3-F823-43C7-A5F9-921FD1828B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5880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D8847-AFD5-4573-843A-248D9F8F8467}" type="datetimeFigureOut">
              <a:rPr lang="en-US" smtClean="0"/>
              <a:pPr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84F055F3-F823-43C7-A5F9-921FD1828B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8684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D8847-AFD5-4573-843A-248D9F8F8467}" type="datetimeFigureOut">
              <a:rPr lang="en-US" smtClean="0"/>
              <a:pPr/>
              <a:t>1/31/2018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84F055F3-F823-43C7-A5F9-921FD1828B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1759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D8847-AFD5-4573-843A-248D9F8F8467}" type="datetimeFigureOut">
              <a:rPr lang="en-US" smtClean="0"/>
              <a:pPr/>
              <a:t>1/31/2018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84F055F3-F823-43C7-A5F9-921FD1828B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3513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B10D8847-AFD5-4573-843A-248D9F8F8467}" type="datetimeFigureOut">
              <a:rPr lang="en-US" smtClean="0"/>
              <a:pPr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84F055F3-F823-43C7-A5F9-921FD1828B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5611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D8847-AFD5-4573-843A-248D9F8F8467}" type="datetimeFigureOut">
              <a:rPr lang="en-US" smtClean="0"/>
              <a:pPr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84F055F3-F823-43C7-A5F9-921FD1828B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111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D8847-AFD5-4573-843A-248D9F8F8467}" type="datetimeFigureOut">
              <a:rPr lang="en-US" smtClean="0"/>
              <a:pPr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84F055F3-F823-43C7-A5F9-921FD1828B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99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D8847-AFD5-4573-843A-248D9F8F8467}" type="datetimeFigureOut">
              <a:rPr lang="en-US" smtClean="0"/>
              <a:pPr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84F055F3-F823-43C7-A5F9-921FD1828B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244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D8847-AFD5-4573-843A-248D9F8F8467}" type="datetimeFigureOut">
              <a:rPr lang="en-US" smtClean="0"/>
              <a:pPr/>
              <a:t>1/31/2018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84F055F3-F823-43C7-A5F9-921FD1828B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814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D8847-AFD5-4573-843A-248D9F8F8467}" type="datetimeFigureOut">
              <a:rPr lang="en-US" smtClean="0"/>
              <a:pPr/>
              <a:t>1/31/2018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84F055F3-F823-43C7-A5F9-921FD1828B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953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D8847-AFD5-4573-843A-248D9F8F8467}" type="datetimeFigureOut">
              <a:rPr lang="en-US" smtClean="0"/>
              <a:pPr/>
              <a:t>1/31/2018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84F055F3-F823-43C7-A5F9-921FD1828B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728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D8847-AFD5-4573-843A-248D9F8F8467}" type="datetimeFigureOut">
              <a:rPr lang="en-US" smtClean="0"/>
              <a:pPr/>
              <a:t>1/31/2018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84F055F3-F823-43C7-A5F9-921FD1828B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137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D8847-AFD5-4573-843A-248D9F8F8467}" type="datetimeFigureOut">
              <a:rPr lang="en-US" smtClean="0"/>
              <a:pPr/>
              <a:t>1/31/2018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84F055F3-F823-43C7-A5F9-921FD1828B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178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D8847-AFD5-4573-843A-248D9F8F8467}" type="datetimeFigureOut">
              <a:rPr lang="en-US" smtClean="0"/>
              <a:pPr/>
              <a:t>1/31/2018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84F055F3-F823-43C7-A5F9-921FD1828B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471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B10D8847-AFD5-4573-843A-248D9F8F8467}" type="datetimeFigureOut">
              <a:rPr lang="en-US" smtClean="0"/>
              <a:pPr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84F055F3-F823-43C7-A5F9-921FD1828B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086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upload.wikimedia.org/wikipedia/commons/5/58/Code-de-Hammurabi-1.jpg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5: Two National Covenants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Exodus Book of the Covenant </a:t>
            </a:r>
            <a:br>
              <a:rPr lang="en-US" dirty="0"/>
            </a:br>
            <a:r>
              <a:rPr lang="en-US" dirty="0"/>
              <a:t>vs. Code of Hammurabi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3600" dirty="0"/>
              <a:t>Who Establishes Law? </a:t>
            </a:r>
          </a:p>
          <a:p>
            <a:r>
              <a:rPr lang="en-US" sz="3600" dirty="0"/>
              <a:t>Compensation for Murder? </a:t>
            </a:r>
          </a:p>
          <a:p>
            <a:r>
              <a:rPr lang="en-US" sz="3600" dirty="0"/>
              <a:t>Death for Stealing?</a:t>
            </a:r>
          </a:p>
          <a:p>
            <a:r>
              <a:rPr lang="en-US" sz="3600" dirty="0">
                <a:solidFill>
                  <a:srgbClr val="FF0000"/>
                </a:solidFill>
              </a:rPr>
              <a:t>Are Money and Human Life Interchangeable? </a:t>
            </a:r>
          </a:p>
          <a:p>
            <a:r>
              <a:rPr lang="en-US" sz="3600" dirty="0"/>
              <a:t>Can Husband Spare Adulterous Wife? </a:t>
            </a:r>
          </a:p>
          <a:p>
            <a:r>
              <a:rPr lang="en-US" sz="3600" dirty="0"/>
              <a:t>Judicial Inherited Punishment?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255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Leviticus, Numbers and Deuteronomy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2489200"/>
            <a:ext cx="6345260" cy="3683000"/>
          </a:xfrm>
        </p:spPr>
        <p:txBody>
          <a:bodyPr>
            <a:normAutofit/>
          </a:bodyPr>
          <a:lstStyle/>
          <a:p>
            <a:r>
              <a:rPr lang="en-US" sz="2000" u="sng" dirty="0"/>
              <a:t>Leviticus </a:t>
            </a:r>
            <a:r>
              <a:rPr lang="en-US" sz="2000" dirty="0"/>
              <a:t>– Laws of Sacrifices, Priests,  Dietary Laws (11), Forbidden Unions (18 and 20), </a:t>
            </a:r>
            <a:r>
              <a:rPr lang="en-US" sz="2000" dirty="0">
                <a:solidFill>
                  <a:srgbClr val="FF0000"/>
                </a:solidFill>
              </a:rPr>
              <a:t>Holidays – 3 Pilgrimage + 2 Penitential (23) </a:t>
            </a:r>
          </a:p>
          <a:p>
            <a:r>
              <a:rPr lang="en-US" sz="2000" dirty="0"/>
              <a:t>Leviticus 19:18 “Love Your Neighbor as Yourself”</a:t>
            </a:r>
          </a:p>
          <a:p>
            <a:r>
              <a:rPr lang="en-US" sz="2000" u="sng" dirty="0"/>
              <a:t>Numbers</a:t>
            </a:r>
            <a:r>
              <a:rPr lang="en-US" sz="2000" dirty="0"/>
              <a:t> – Israelite Sins in the Dessert – Moses Denied Entry into the Promised Land</a:t>
            </a:r>
          </a:p>
          <a:p>
            <a:r>
              <a:rPr lang="en-US" sz="2000" u="sng" dirty="0"/>
              <a:t>Deuteronomy</a:t>
            </a:r>
            <a:r>
              <a:rPr lang="en-US" sz="2000" dirty="0"/>
              <a:t> 6: “</a:t>
            </a:r>
            <a:r>
              <a:rPr lang="en-US" sz="2000" dirty="0">
                <a:solidFill>
                  <a:srgbClr val="00B050"/>
                </a:solidFill>
              </a:rPr>
              <a:t>Hear (“</a:t>
            </a:r>
            <a:r>
              <a:rPr lang="en-US" sz="2000" dirty="0" err="1">
                <a:solidFill>
                  <a:srgbClr val="00B050"/>
                </a:solidFill>
              </a:rPr>
              <a:t>shema</a:t>
            </a:r>
            <a:r>
              <a:rPr lang="en-US" sz="2000" dirty="0">
                <a:solidFill>
                  <a:srgbClr val="00B050"/>
                </a:solidFill>
              </a:rPr>
              <a:t>”) O’ Israel the Lord (YHWH) is our God (ELOHIM), the Lord Alone…You shall Love the Lord your God.” </a:t>
            </a:r>
          </a:p>
        </p:txBody>
      </p:sp>
    </p:spTree>
    <p:extLst>
      <p:ext uri="{BB962C8B-B14F-4D97-AF65-F5344CB8AC3E}">
        <p14:creationId xmlns:p14="http://schemas.microsoft.com/office/powerpoint/2010/main" val="1241046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Universalism Fails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600" dirty="0"/>
              <a:t>Sin of Adam/Eve in Garden of Eden (Gen. 3)</a:t>
            </a:r>
          </a:p>
          <a:p>
            <a:r>
              <a:rPr lang="en-US" sz="3600" dirty="0"/>
              <a:t>Cain Kills Abel (Gen. 4)</a:t>
            </a:r>
          </a:p>
          <a:p>
            <a:r>
              <a:rPr lang="en-US" sz="3600" dirty="0"/>
              <a:t>Generation of the Flood (Gen. 6-9)</a:t>
            </a:r>
          </a:p>
          <a:p>
            <a:r>
              <a:rPr lang="en-US" sz="3600" dirty="0"/>
              <a:t>Generation of the Dispersion (Gen. 11)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Covenants with Abraham: Unconditional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/>
              <a:t>Covenant (Brit) of the Pieces (Genesis 15)</a:t>
            </a:r>
          </a:p>
          <a:p>
            <a:r>
              <a:rPr lang="en-US" sz="3600" dirty="0"/>
              <a:t>Covenant (Brit) of Circumcision (Genesis 17)</a:t>
            </a:r>
          </a:p>
          <a:p>
            <a:r>
              <a:rPr lang="en-US" sz="3600" dirty="0"/>
              <a:t>Land and People</a:t>
            </a:r>
          </a:p>
          <a:p>
            <a:r>
              <a:rPr lang="en-US" sz="3600" dirty="0"/>
              <a:t>Israel as a Nation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Covenant with Moses:</a:t>
            </a:r>
            <a:br>
              <a:rPr lang="en-US" dirty="0"/>
            </a:br>
            <a:r>
              <a:rPr lang="en-US" dirty="0"/>
              <a:t>Conditional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2489200"/>
            <a:ext cx="6345260" cy="3911600"/>
          </a:xfrm>
        </p:spPr>
        <p:txBody>
          <a:bodyPr>
            <a:noAutofit/>
          </a:bodyPr>
          <a:lstStyle/>
          <a:p>
            <a:r>
              <a:rPr lang="en-US" sz="2000" dirty="0"/>
              <a:t>Exodus 19:5 “</a:t>
            </a:r>
            <a:r>
              <a:rPr lang="en-US" sz="2000" dirty="0">
                <a:solidFill>
                  <a:srgbClr val="FF0000"/>
                </a:solidFill>
              </a:rPr>
              <a:t>If</a:t>
            </a:r>
            <a:r>
              <a:rPr lang="en-US" sz="2000" dirty="0"/>
              <a:t> you will obey Me faithfully and keep my Covenant, you shall be My treasured possession among all of the peoples. Indeed, all the earth is Mine.”  </a:t>
            </a:r>
          </a:p>
          <a:p>
            <a:r>
              <a:rPr lang="en-US" sz="2000" dirty="0"/>
              <a:t>Exodus 20 – the “Decalogue” </a:t>
            </a:r>
          </a:p>
          <a:p>
            <a:r>
              <a:rPr lang="en-US" sz="2000" dirty="0"/>
              <a:t>Monolatry (Ex. 20:3) vs. Monotheism (Deut. 4:35)</a:t>
            </a:r>
          </a:p>
          <a:p>
            <a:r>
              <a:rPr lang="en-US" sz="2000" dirty="0"/>
              <a:t>Divine Jealousy and Inherited Punishment (Ex. 20:5) </a:t>
            </a:r>
          </a:p>
          <a:p>
            <a:r>
              <a:rPr lang="en-US" sz="2000" dirty="0"/>
              <a:t>Shabbat (Ex. 20:8-11 vs. Deut. 5:14)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Book of the Covenant </a:t>
            </a:r>
            <a:br>
              <a:rPr lang="en-US" dirty="0"/>
            </a:br>
            <a:r>
              <a:rPr lang="en-US" dirty="0"/>
              <a:t>(Exodus 21:1- 24:18)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Hebrew Slaves (21:1-7)</a:t>
            </a:r>
          </a:p>
          <a:p>
            <a:r>
              <a:rPr lang="en-US" dirty="0"/>
              <a:t>Selling Daughter to Slavery (21:7-11) </a:t>
            </a:r>
          </a:p>
          <a:p>
            <a:r>
              <a:rPr lang="en-US" dirty="0"/>
              <a:t>Murder (21:12,13)</a:t>
            </a:r>
          </a:p>
          <a:p>
            <a:r>
              <a:rPr lang="en-US" dirty="0"/>
              <a:t>Accidental Killing </a:t>
            </a:r>
          </a:p>
          <a:p>
            <a:r>
              <a:rPr lang="en-US" dirty="0"/>
              <a:t>Hitting and Cursing Parents (21:15) </a:t>
            </a:r>
          </a:p>
          <a:p>
            <a:r>
              <a:rPr lang="en-US" dirty="0"/>
              <a:t>Killing an Unborn Fetus (21:22-25) – </a:t>
            </a:r>
            <a:r>
              <a:rPr lang="en-US" dirty="0" err="1"/>
              <a:t>Masoretic</a:t>
            </a:r>
            <a:r>
              <a:rPr lang="en-US" dirty="0"/>
              <a:t> Text vs. LXX</a:t>
            </a:r>
          </a:p>
          <a:p>
            <a:r>
              <a:rPr lang="en-US" dirty="0"/>
              <a:t>Stealing (22:3)</a:t>
            </a:r>
          </a:p>
          <a:p>
            <a:r>
              <a:rPr lang="en-US" dirty="0">
                <a:solidFill>
                  <a:srgbClr val="C00000"/>
                </a:solidFill>
              </a:rPr>
              <a:t>Holidays (23:14-17)</a:t>
            </a:r>
          </a:p>
          <a:p>
            <a:r>
              <a:rPr lang="en-US" dirty="0" err="1">
                <a:solidFill>
                  <a:srgbClr val="C00000"/>
                </a:solidFill>
              </a:rPr>
              <a:t>Kashrut</a:t>
            </a:r>
            <a:r>
              <a:rPr lang="en-US" dirty="0">
                <a:solidFill>
                  <a:srgbClr val="C00000"/>
                </a:solidFill>
              </a:rPr>
              <a:t> (23:19)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Distinctive Israelite Law 1 : Authority and Murder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Torah Laws </a:t>
            </a:r>
            <a:r>
              <a:rPr lang="en-US" dirty="0"/>
              <a:t>(Ex. 21-24, Deut. 12-26)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137160" indent="0">
              <a:buNone/>
            </a:pPr>
            <a:r>
              <a:rPr lang="en-US" sz="2800" dirty="0"/>
              <a:t>Exodus 21:1 “[</a:t>
            </a:r>
            <a:r>
              <a:rPr lang="en-US" sz="2800" dirty="0">
                <a:solidFill>
                  <a:srgbClr val="FFC000"/>
                </a:solidFill>
              </a:rPr>
              <a:t>God</a:t>
            </a:r>
            <a:r>
              <a:rPr lang="en-US" sz="2800" dirty="0"/>
              <a:t> told Moses] these are the rules you shall set before them…”</a:t>
            </a:r>
          </a:p>
          <a:p>
            <a:pPr marL="137160" indent="0">
              <a:buNone/>
            </a:pPr>
            <a:endParaRPr lang="en-US" sz="2800" dirty="0"/>
          </a:p>
          <a:p>
            <a:pPr marL="137160" indent="0">
              <a:buNone/>
            </a:pPr>
            <a:r>
              <a:rPr lang="en-US" sz="2800" dirty="0"/>
              <a:t>Exodus 21:12: “He who fatally strikes a man shall be put to </a:t>
            </a:r>
            <a:r>
              <a:rPr lang="en-US" sz="2800" dirty="0">
                <a:solidFill>
                  <a:srgbClr val="92D050"/>
                </a:solidFill>
              </a:rPr>
              <a:t>death</a:t>
            </a:r>
            <a:r>
              <a:rPr lang="en-US" sz="2800" dirty="0"/>
              <a:t>” 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Ancient Babylonian Law Code </a:t>
            </a:r>
            <a:r>
              <a:rPr lang="en-US" dirty="0"/>
              <a:t>(Hammurabi)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400" dirty="0"/>
              <a:t>Introduction: “When </a:t>
            </a:r>
            <a:r>
              <a:rPr lang="en-US" sz="2400" dirty="0" err="1"/>
              <a:t>Marduk</a:t>
            </a:r>
            <a:r>
              <a:rPr lang="en-US" sz="2400" dirty="0"/>
              <a:t> sent me to rule over men…</a:t>
            </a:r>
            <a:r>
              <a:rPr lang="en-US" sz="2400" dirty="0">
                <a:solidFill>
                  <a:srgbClr val="FFC000"/>
                </a:solidFill>
              </a:rPr>
              <a:t>I</a:t>
            </a:r>
            <a:r>
              <a:rPr lang="en-US" sz="2400" dirty="0"/>
              <a:t> established law and justice… at that time I decreed…” </a:t>
            </a:r>
          </a:p>
          <a:p>
            <a:r>
              <a:rPr lang="en-US" sz="2400" dirty="0"/>
              <a:t>211- “If a woman of the free class (commoner) lose her child by a blow, he shall pay five shekels…if this woman die, </a:t>
            </a:r>
            <a:r>
              <a:rPr lang="en-US" sz="2400" dirty="0">
                <a:solidFill>
                  <a:srgbClr val="92D050"/>
                </a:solidFill>
              </a:rPr>
              <a:t>he shall pay </a:t>
            </a:r>
            <a:r>
              <a:rPr lang="en-US" sz="2400" dirty="0"/>
              <a:t>half a mina”</a:t>
            </a:r>
          </a:p>
        </p:txBody>
      </p:sp>
    </p:spTree>
    <p:extLst>
      <p:ext uri="{BB962C8B-B14F-4D97-AF65-F5344CB8AC3E}">
        <p14:creationId xmlns:p14="http://schemas.microsoft.com/office/powerpoint/2010/main" val="4199198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Code of Hammurabi </a:t>
            </a:r>
            <a:br>
              <a:rPr lang="en-US" dirty="0"/>
            </a:br>
            <a:r>
              <a:rPr lang="en-US" dirty="0"/>
              <a:t>(The Louvre, Paris)</a:t>
            </a:r>
          </a:p>
        </p:txBody>
      </p:sp>
      <p:pic>
        <p:nvPicPr>
          <p:cNvPr id="4" name="Content Placeholder 3" descr="File:Code-de-Hammurabi-1.jpg">
            <a:hlinkClick r:id="rId2"/>
          </p:cNvPr>
          <p:cNvPicPr>
            <a:picLocks noGrp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1981200"/>
            <a:ext cx="6705599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16394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Distinctive Israelite Law 2 : Theft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Torah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3500" dirty="0"/>
              <a:t>Exodus 21:37, 22:1-3</a:t>
            </a:r>
          </a:p>
          <a:p>
            <a:pPr marL="137160" indent="0">
              <a:buNone/>
            </a:pPr>
            <a:r>
              <a:rPr lang="en-US" sz="3500" dirty="0"/>
              <a:t>“When a man steals an ox or a sheep…and it is found alive in [the robber’s] possession, he shall pay double.”</a:t>
            </a:r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Hammurabi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3200" dirty="0"/>
              <a:t>22: “If anyone is committing a robbery and is caught, then he shall be put to death.”</a:t>
            </a:r>
          </a:p>
          <a:p>
            <a:pPr>
              <a:buNone/>
            </a:pPr>
            <a:br>
              <a:rPr lang="en-US" dirty="0"/>
            </a:b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61701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Distinctive Israelite Law 3 – Inherited Punishment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Torah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Deuteronomy 24:16 </a:t>
            </a:r>
          </a:p>
          <a:p>
            <a:pPr marL="137160" indent="0">
              <a:buNone/>
            </a:pPr>
            <a:r>
              <a:rPr lang="en-US" dirty="0"/>
              <a:t>“Children shall not be put to death for parents (sins) a person shall be put to death only for his own crime.” 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Hammurabi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209, 210: “If a man strike a free-born woman (upper class) so that she lose her unborn child, he shall pay ten shekels for her loss. If the woman die, his daughter shall be put to death.” </a:t>
            </a:r>
          </a:p>
        </p:txBody>
      </p:sp>
    </p:spTree>
    <p:extLst>
      <p:ext uri="{BB962C8B-B14F-4D97-AF65-F5344CB8AC3E}">
        <p14:creationId xmlns:p14="http://schemas.microsoft.com/office/powerpoint/2010/main" val="2595728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155</TotalTime>
  <Words>610</Words>
  <Application>Microsoft Office PowerPoint</Application>
  <PresentationFormat>On-screen Show (4:3)</PresentationFormat>
  <Paragraphs>63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 Boardroom</vt:lpstr>
      <vt:lpstr>Lecture 5: Two National Covenants</vt:lpstr>
      <vt:lpstr>Universalism Fails</vt:lpstr>
      <vt:lpstr>Covenants with Abraham: Unconditional</vt:lpstr>
      <vt:lpstr>Covenant with Moses: Conditional </vt:lpstr>
      <vt:lpstr>The Book of the Covenant  (Exodus 21:1- 24:18)</vt:lpstr>
      <vt:lpstr>Distinctive Israelite Law 1 : Authority and Murder</vt:lpstr>
      <vt:lpstr>Code of Hammurabi  (The Louvre, Paris)</vt:lpstr>
      <vt:lpstr>Distinctive Israelite Law 2 : Theft</vt:lpstr>
      <vt:lpstr>Distinctive Israelite Law 3 – Inherited Punishment </vt:lpstr>
      <vt:lpstr>Exodus Book of the Covenant  vs. Code of Hammurabi </vt:lpstr>
      <vt:lpstr>Leviticus, Numbers and Deuteronomy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5: Two National Covenants</dc:title>
  <dc:creator>Owner</dc:creator>
  <cp:lastModifiedBy>Dov</cp:lastModifiedBy>
  <cp:revision>21</cp:revision>
  <dcterms:created xsi:type="dcterms:W3CDTF">2012-09-11T03:28:16Z</dcterms:created>
  <dcterms:modified xsi:type="dcterms:W3CDTF">2018-01-31T16:50:49Z</dcterms:modified>
</cp:coreProperties>
</file>