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88" r:id="rId3"/>
    <p:sldId id="289" r:id="rId4"/>
    <p:sldId id="292" r:id="rId5"/>
    <p:sldId id="258" r:id="rId6"/>
    <p:sldId id="259" r:id="rId7"/>
    <p:sldId id="260" r:id="rId8"/>
    <p:sldId id="291" r:id="rId9"/>
    <p:sldId id="29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95" r:id="rId28"/>
    <p:sldId id="276" r:id="rId29"/>
    <p:sldId id="279" r:id="rId30"/>
    <p:sldId id="280" r:id="rId31"/>
    <p:sldId id="281" r:id="rId32"/>
    <p:sldId id="282" r:id="rId33"/>
    <p:sldId id="283" r:id="rId34"/>
    <p:sldId id="294" r:id="rId35"/>
    <p:sldId id="284" r:id="rId36"/>
    <p:sldId id="285" r:id="rId37"/>
    <p:sldId id="286" r:id="rId38"/>
    <p:sldId id="287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0EF67-5CDC-47A0-B5A7-E8C5F831AB31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44D6A-3F8F-455B-B4B4-4FF9C3A95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3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3D1A-7A06-4891-B5B7-D111EF43A2EB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D638-9156-488E-B634-F6B8A567F71C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BF0-0188-48B2-9CE8-FFFEC98EFBB8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1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A00-293F-4C2A-808B-7CD3DDFA3721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DFA4-3A1C-4DB7-BAF5-6BE2F23A1AD6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E98-353C-4E46-80F4-512B8B87D04E}" type="datetime1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A6BA-599C-4FCA-8C18-7DF08BD542E3}" type="datetime1">
              <a:rPr lang="ru-RU" smtClean="0"/>
              <a:t>07.11.2017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5D03-A6C9-4B3C-A682-B82707D49B75}" type="datetime1">
              <a:rPr lang="ru-RU" smtClean="0"/>
              <a:t>07.11.2017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FD5D-88DA-4249-B935-558581E04BFC}" type="datetime1">
              <a:rPr lang="ru-RU" smtClean="0"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8178-A56D-4152-B66E-F992A0BF11DD}" type="datetime1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F6AB-1828-42A3-9941-D0939133A61E}" type="datetime1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A98F-9CEE-46A4-BDC5-72C6B267C7AE}" type="datetime1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26184" cy="1052736"/>
          </a:xfrm>
        </p:spPr>
        <p:txBody>
          <a:bodyPr>
            <a:noAutofit/>
          </a:bodyPr>
          <a:lstStyle/>
          <a:p>
            <a:r>
              <a:rPr lang="en-US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Correlation and 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PCA: </a:t>
            </a:r>
            <a:r>
              <a:rPr lang="en-US" sz="3200" b="1" dirty="0" smtClean="0"/>
              <a:t>Covariance matrix and correlation matrix        </a:t>
            </a:r>
          </a:p>
          <a:p>
            <a:r>
              <a:rPr lang="en-US" sz="3600" b="1" dirty="0" smtClean="0"/>
              <a:t>Scatterplot</a:t>
            </a:r>
            <a:endParaRPr lang="ru-RU" sz="3600" b="1" dirty="0"/>
          </a:p>
          <a:p>
            <a:r>
              <a:rPr lang="en-US" sz="3600" b="1" dirty="0" smtClean="0"/>
              <a:t>Three frameworks for correlation coefficient</a:t>
            </a:r>
          </a:p>
          <a:p>
            <a:pPr lvl="1"/>
            <a:r>
              <a:rPr lang="en-US" sz="3200" b="1" dirty="0" smtClean="0"/>
              <a:t>Naïve approach</a:t>
            </a:r>
          </a:p>
          <a:p>
            <a:pPr lvl="1"/>
            <a:r>
              <a:rPr lang="en-US" sz="3200" b="1" dirty="0" smtClean="0"/>
              <a:t>Approximation: Correlation and determinacy; properties and meaning</a:t>
            </a:r>
          </a:p>
          <a:p>
            <a:pPr lvl="1"/>
            <a:r>
              <a:rPr lang="en-US" sz="3200" b="1" dirty="0" smtClean="0"/>
              <a:t>Probability: Gaussian distribution</a:t>
            </a:r>
          </a:p>
          <a:p>
            <a:r>
              <a:rPr lang="en-US" sz="3600" b="1" dirty="0" smtClean="0"/>
              <a:t>Weird correlation case studies</a:t>
            </a:r>
          </a:p>
          <a:p>
            <a:r>
              <a:rPr lang="en-US" sz="3200" b="1" dirty="0" smtClean="0"/>
              <a:t>Homework 6</a:t>
            </a:r>
            <a:endParaRPr lang="en-US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A bit of History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Francis Galton (1822-1911), another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g</a:t>
            </a:r>
            <a:r>
              <a:rPr lang="en-US" sz="2400" b="1" dirty="0" smtClean="0"/>
              <a:t>randson of Erasmus Darwin,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obsessed with the idea that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talent is inherited,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finds that the height of son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regresses to the mean</a:t>
            </a:r>
            <a:r>
              <a:rPr lang="en-US" sz="2400" b="1" dirty="0" smtClean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from father’s height (1885) –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This explains the term.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pic>
        <p:nvPicPr>
          <p:cNvPr id="3074" name="Picture 2" descr="http://upload.wikimedia.org/wikipedia/commons/6/62/Galton-height-re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41046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Iris</a:t>
            </a:r>
            <a:r>
              <a:rPr lang="en-US" sz="4000" b="1" dirty="0" smtClean="0">
                <a:solidFill>
                  <a:srgbClr val="0070C0"/>
                </a:solidFill>
              </a:rPr>
              <a:t>  Petal Width: how can we express it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                 through Petal Length  </a:t>
            </a:r>
            <a:r>
              <a:rPr lang="en-US" sz="2400" b="1" dirty="0" smtClean="0">
                <a:solidFill>
                  <a:srgbClr val="FF0000"/>
                </a:solidFill>
              </a:rPr>
              <a:t>linearly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PeWi</a:t>
            </a:r>
            <a:r>
              <a:rPr lang="en-US" sz="3600" b="1" dirty="0" smtClean="0">
                <a:solidFill>
                  <a:srgbClr val="0070C0"/>
                </a:solidFill>
              </a:rPr>
              <a:t>=a*</a:t>
            </a:r>
            <a:r>
              <a:rPr lang="en-US" sz="3600" b="1" dirty="0" err="1" smtClean="0">
                <a:solidFill>
                  <a:srgbClr val="0070C0"/>
                </a:solidFill>
              </a:rPr>
              <a:t>PeLe+b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39" y="2372883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584526" y="2180861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9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Iris</a:t>
            </a:r>
            <a:r>
              <a:rPr lang="en-US" sz="4000" b="1" dirty="0" smtClean="0">
                <a:solidFill>
                  <a:srgbClr val="0070C0"/>
                </a:solidFill>
              </a:rPr>
              <a:t>  How can we fit equation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 smtClean="0"/>
              <a:t>     </a:t>
            </a:r>
            <a:r>
              <a:rPr lang="en-US" sz="3600" b="1" dirty="0" err="1" smtClean="0"/>
              <a:t>PeWi</a:t>
            </a:r>
            <a:r>
              <a:rPr lang="en-US" sz="3600" b="1" dirty="0" smtClean="0">
                <a:solidFill>
                  <a:srgbClr val="0070C0"/>
                </a:solidFill>
              </a:rPr>
              <a:t>=a*</a:t>
            </a:r>
            <a:r>
              <a:rPr lang="en-US" sz="3600" b="1" dirty="0" err="1" smtClean="0"/>
              <a:t>PeLe</a:t>
            </a:r>
            <a:r>
              <a:rPr lang="en-US" sz="3600" b="1" dirty="0" err="1" smtClean="0">
                <a:solidFill>
                  <a:srgbClr val="0070C0"/>
                </a:solidFill>
              </a:rPr>
              <a:t>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Meaning of a: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a</a:t>
            </a:r>
            <a:r>
              <a:rPr lang="en-US" sz="2400" b="1" dirty="0" smtClean="0"/>
              <a:t> = Change in </a:t>
            </a:r>
            <a:r>
              <a:rPr lang="en-US" sz="2400" b="1" dirty="0" err="1" smtClean="0"/>
              <a:t>PeWi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PeLe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    changed by 1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(slope)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b </a:t>
            </a:r>
            <a:r>
              <a:rPr lang="en-US" sz="2400" b="1" dirty="0" smtClean="0"/>
              <a:t>= expected </a:t>
            </a:r>
            <a:r>
              <a:rPr lang="en-US" sz="2400" b="1" dirty="0" err="1" smtClean="0"/>
              <a:t>PeWi</a:t>
            </a:r>
            <a:r>
              <a:rPr lang="en-US" sz="2400" b="1" dirty="0" smtClean="0"/>
              <a:t> at </a:t>
            </a:r>
            <a:r>
              <a:rPr lang="en-US" sz="2400" b="1" dirty="0" err="1" smtClean="0"/>
              <a:t>PeLe</a:t>
            </a:r>
            <a:r>
              <a:rPr lang="en-US" sz="2400" b="1" dirty="0" smtClean="0"/>
              <a:t>=0  </a:t>
            </a:r>
            <a:r>
              <a:rPr lang="en-US" sz="2400" b="1" dirty="0" smtClean="0">
                <a:solidFill>
                  <a:srgbClr val="FF0000"/>
                </a:solidFill>
              </a:rPr>
              <a:t>(This requires a bit of fantasy,,,)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(intercept)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268760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227798" y="1268760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How can we express y=</a:t>
            </a:r>
            <a:r>
              <a:rPr lang="en-US" sz="4000" b="1" dirty="0" err="1" smtClean="0">
                <a:solidFill>
                  <a:srgbClr val="0070C0"/>
                </a:solidFill>
              </a:rPr>
              <a:t>ax+b</a:t>
            </a:r>
            <a:r>
              <a:rPr lang="en-US" sz="4000" b="1" dirty="0" smtClean="0">
                <a:solidFill>
                  <a:srgbClr val="0070C0"/>
                </a:solidFill>
              </a:rPr>
              <a:t> with minimum error? </a:t>
            </a:r>
            <a:r>
              <a:rPr lang="en-US" sz="4000" b="1" dirty="0" err="1" smtClean="0">
                <a:solidFill>
                  <a:srgbClr val="0070C0"/>
                </a:solidFill>
              </a:rPr>
              <a:t>Maths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At entity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=1, 2, . . ., N</a:t>
            </a:r>
            <a:r>
              <a:rPr lang="en-US" sz="2400" b="1" dirty="0" smtClean="0"/>
              <a:t> equation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     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= </a:t>
            </a:r>
            <a:r>
              <a:rPr lang="en-US" b="1" i="1" dirty="0" err="1" smtClean="0"/>
              <a:t>ax</a:t>
            </a:r>
            <a:r>
              <a:rPr lang="en-US" b="1" i="1" baseline="-25000" dirty="0" err="1"/>
              <a:t>i</a:t>
            </a:r>
            <a:r>
              <a:rPr lang="en-US" b="1" i="1" dirty="0" smtClean="0"/>
              <a:t> + b + e</a:t>
            </a:r>
            <a:r>
              <a:rPr lang="en-US" b="1" i="1" baseline="-25000" dirty="0" smtClean="0"/>
              <a:t>i </a:t>
            </a:r>
            <a:r>
              <a:rPr lang="en-US" b="1" dirty="0" smtClean="0"/>
              <a:t> </a:t>
            </a:r>
            <a:r>
              <a:rPr lang="en-US" sz="2400" b="1" dirty="0"/>
              <a:t>where </a:t>
            </a:r>
            <a:r>
              <a:rPr lang="en-US" sz="2400" b="1" i="1" dirty="0"/>
              <a:t>e</a:t>
            </a:r>
            <a:r>
              <a:rPr lang="en-US" sz="2400" b="1" i="1" baseline="-25000" dirty="0"/>
              <a:t>i 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is error, residual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Problem: Find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minimizing errors </a:t>
            </a:r>
            <a:r>
              <a:rPr lang="en-US" sz="2400" b="1" i="1" dirty="0" err="1"/>
              <a:t>e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526705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31893" y="1763603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9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Problem: Find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 and </a:t>
                </a:r>
                <a:r>
                  <a:rPr lang="en-US" sz="2400" b="1" i="1" dirty="0" smtClean="0"/>
                  <a:t>b</a:t>
                </a:r>
                <a:r>
                  <a:rPr lang="en-US" sz="2400" b="1" dirty="0" smtClean="0"/>
                  <a:t> minimizing errors squared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(least squares criterion)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</a:t>
                </a:r>
                <a:r>
                  <a:rPr lang="en-US" sz="2400" b="1" i="1" dirty="0" smtClean="0"/>
                  <a:t>L(</a:t>
                </a:r>
                <a:r>
                  <a:rPr lang="en-US" sz="2400" b="1" i="1" dirty="0" err="1" smtClean="0"/>
                  <a:t>a,b</a:t>
                </a:r>
                <a:r>
                  <a:rPr lang="en-US" sz="2400" b="1" i="1" dirty="0" smtClean="0"/>
                  <a:t>)</a:t>
                </a:r>
                <a:r>
                  <a:rPr lang="en-US" sz="2400" b="1" dirty="0" smtClean="0"/>
                  <a:t> is parabolic over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,</a:t>
                </a:r>
                <a:r>
                  <a:rPr lang="en-US" sz="2400" b="1" i="1" dirty="0" smtClean="0"/>
                  <a:t> b:</a:t>
                </a:r>
                <a:r>
                  <a:rPr lang="en-US" sz="2400" b="1" dirty="0" smtClean="0"/>
                  <a:t>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Therefore, first-order optimality condition from calculus should work: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b="1" dirty="0" smtClean="0"/>
                  <a:t>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b="1" dirty="0" smtClean="0"/>
                  <a:t>            (**)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268760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60232" y="1412776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90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39913"/>
            <a:ext cx="1325121" cy="16033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8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Soving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</a:t>
                </a:r>
                <a:r>
                  <a:rPr lang="en-US" b="1" dirty="0" smtClean="0"/>
                  <a:t>(*)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/>
                  <a:t>                                  (**)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Divide (**) by -2 and transfer </a:t>
                </a:r>
                <a:r>
                  <a:rPr lang="en-US" sz="2400" b="1" i="1" dirty="0" smtClean="0"/>
                  <a:t>b </a:t>
                </a:r>
                <a:r>
                  <a:rPr lang="en-US" sz="2400" b="1" dirty="0" smtClean="0"/>
                  <a:t>to the right: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𝑵𝒃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therefore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– means of </a:t>
                </a:r>
                <a:r>
                  <a:rPr lang="en-US" sz="2400" b="1" i="1" dirty="0" smtClean="0"/>
                  <a:t>y</a:t>
                </a:r>
                <a:r>
                  <a:rPr lang="en-US" sz="2400" b="1" dirty="0" smtClean="0"/>
                  <a:t>, </a:t>
                </a:r>
                <a:r>
                  <a:rPr lang="en-US" sz="2400" b="1" i="1" dirty="0" smtClean="0"/>
                  <a:t>x</a:t>
                </a:r>
                <a:r>
                  <a:rPr lang="en-US" sz="2400" b="1" dirty="0" smtClean="0"/>
                  <a:t>, respectively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74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4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4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Soving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Now we have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          (*)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24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(**)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,  </a:t>
                </a:r>
                <a:endParaRPr lang="en-US" sz="24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       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– means of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</a:t>
                </a:r>
                <a:r>
                  <a:rPr lang="en-US" sz="2400" b="1" dirty="0" smtClean="0"/>
                  <a:t>respectively.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It remains to find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 from (*).     Put this </a:t>
                </a:r>
                <a:r>
                  <a:rPr lang="en-US" sz="2400" b="1" i="1" dirty="0" smtClean="0"/>
                  <a:t>b</a:t>
                </a:r>
                <a:r>
                  <a:rPr lang="en-US" sz="2400" b="1" dirty="0" smtClean="0"/>
                  <a:t> in (*), divide by -2: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𝒂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.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Let us collect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-items on the left, the others on the right: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/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/>
                          </m:sSup>
                        </m:e>
                      </m:nary>
                      <m:r>
                        <a:rPr lang="en-US" sz="2400" b="1" i="0" smtClean="0">
                          <a:latin typeface="Cambria Math"/>
                        </a:rPr>
                        <m:t>. </m:t>
                      </m:r>
                      <m:r>
                        <a:rPr lang="en-US" sz="2400" b="1" i="0" smtClean="0">
                          <a:latin typeface="Cambria Math"/>
                        </a:rPr>
                        <m:t>𝐓𝐡𝐢𝐬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latin typeface="Cambria Math"/>
                        </a:rPr>
                        <m:t>𝐢𝐦𝐩𝐥𝐢𝐞𝐬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4600" t="-1461" r="-1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50013" y="1613669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0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</a:t>
                </a:r>
                <a:r>
                  <a:rPr lang="en-US" sz="2400" b="1" dirty="0" smtClean="0"/>
                  <a:t>(**)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(*)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</a:t>
                </a:r>
                <a:r>
                  <a:rPr lang="en-US" sz="3000" b="1" dirty="0" smtClean="0"/>
                  <a:t>Notice: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3000" b="1" i="1" smtClean="0">
                            <a:latin typeface="Cambria Math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𝒊</m:t>
                        </m:r>
                        <m:r>
                          <a:rPr lang="en-US" sz="3000" b="1" i="1">
                            <a:latin typeface="Cambria Math"/>
                          </a:rPr>
                          <m:t>=</m:t>
                        </m:r>
                        <m:r>
                          <a:rPr lang="en-US" sz="3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3000" b="1" dirty="0" smtClean="0"/>
                  <a:t>0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000" b="1" dirty="0" smtClean="0"/>
                  <a:t>                       Therefore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     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000" b="1" dirty="0" smtClean="0">
                    <a:solidFill>
                      <a:srgbClr val="0070C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3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sz="30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067" t="-1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86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                                            </a:t>
                </a:r>
                <a:r>
                  <a:rPr lang="en-US" b="1" dirty="0" smtClean="0"/>
                  <a:t>(**)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/>
                  <a:t>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                                        (*)  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Notice: the denominator is the variance of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400" b="1" i="1" dirty="0" smtClean="0">
                    <a:sym typeface="Symbol"/>
                  </a:rPr>
                  <a:t></a:t>
                </a:r>
                <a:r>
                  <a:rPr lang="en-US" sz="2400" b="1" i="1" baseline="30000" dirty="0" smtClean="0">
                    <a:sym typeface="Symbol"/>
                  </a:rPr>
                  <a:t>2</a:t>
                </a:r>
                <a:r>
                  <a:rPr lang="en-US" sz="2400" b="1" i="1" dirty="0" smtClean="0">
                    <a:sym typeface="Symbol"/>
                  </a:rPr>
                  <a:t>(x) </a:t>
                </a:r>
                <a:r>
                  <a:rPr lang="en-US" sz="2400" b="1" dirty="0" smtClean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ym typeface="Symbol"/>
                  </a:rPr>
                  <a:t>           Introduce a symmetric expression,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5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6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 smtClean="0"/>
                  <a:t>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             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 smtClean="0"/>
                  <a:t>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The denominator is the variance of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400" b="1" i="1" dirty="0" smtClean="0">
                    <a:sym typeface="Symbol"/>
                  </a:rPr>
                  <a:t></a:t>
                </a:r>
                <a:r>
                  <a:rPr lang="en-US" sz="2400" b="1" i="1" baseline="30000" dirty="0" smtClean="0">
                    <a:sym typeface="Symbol"/>
                  </a:rPr>
                  <a:t>2</a:t>
                </a:r>
                <a:r>
                  <a:rPr lang="en-US" sz="2400" b="1" i="1" dirty="0" smtClean="0">
                    <a:sym typeface="Symbol"/>
                  </a:rPr>
                  <a:t>(x) </a:t>
                </a:r>
                <a:r>
                  <a:rPr lang="en-US" sz="2400" b="1" dirty="0" smtClean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ym typeface="Symbol"/>
                  </a:rPr>
                  <a:t>                           Using a symmetric expression, 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leads to (*) rewritten as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/>
                  <a:t>    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 6. Principal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Component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Analysis: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Conventional approach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1520" y="934778"/>
                <a:ext cx="8784976" cy="414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Actually Computing the First Principal Component</a:t>
                </a:r>
                <a:r>
                  <a:rPr lang="en-US" sz="3200" b="1" dirty="0" smtClean="0"/>
                  <a:t>:</a:t>
                </a:r>
              </a:p>
              <a:p>
                <a:endParaRPr lang="en-US" sz="2800" b="1" dirty="0" smtClean="0"/>
              </a:p>
              <a:p>
                <a:r>
                  <a:rPr lang="en-US" sz="2800" b="1" dirty="0" smtClean="0"/>
                  <a:t>1. Given a N</a:t>
                </a:r>
                <a:r>
                  <a:rPr lang="en-US" sz="2800" b="1" dirty="0" smtClean="0">
                    <a:sym typeface="Symbol"/>
                  </a:rPr>
                  <a:t></a:t>
                </a:r>
                <a:r>
                  <a:rPr lang="en-US" sz="2800" b="1" dirty="0">
                    <a:sym typeface="Symbol"/>
                  </a:rPr>
                  <a:t>V </a:t>
                </a:r>
                <a:r>
                  <a:rPr lang="en-US" sz="2800" b="1" dirty="0" smtClean="0"/>
                  <a:t>data matrix </a:t>
                </a:r>
                <a:r>
                  <a:rPr lang="en-US" sz="2800" b="1" i="1" dirty="0" smtClean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 smtClean="0"/>
                  <a:t>, compute its centered version </a:t>
                </a:r>
                <a:r>
                  <a:rPr lang="en-US" sz="2800" b="1" i="1" dirty="0" smtClean="0"/>
                  <a:t>Y</a:t>
                </a:r>
                <a:r>
                  <a:rPr lang="en-US" sz="2800" b="1" dirty="0" smtClean="0"/>
                  <a:t> and the  V</a:t>
                </a:r>
                <a:r>
                  <a:rPr lang="en-US" sz="2800" b="1" dirty="0" smtClean="0">
                    <a:sym typeface="Symbol"/>
                  </a:rPr>
                  <a:t></a:t>
                </a:r>
                <a:r>
                  <a:rPr lang="en-US" sz="2800" b="1" dirty="0">
                    <a:sym typeface="Symbol"/>
                  </a:rPr>
                  <a:t>V </a:t>
                </a:r>
                <a:r>
                  <a:rPr lang="en-US" sz="2800" b="1" dirty="0" smtClean="0">
                    <a:sym typeface="Symbol"/>
                  </a:rPr>
                  <a:t> feature </a:t>
                </a:r>
                <a:r>
                  <a:rPr lang="en-US" sz="2800" b="1" dirty="0" smtClean="0"/>
                  <a:t>covariance matrix B:</a:t>
                </a:r>
              </a:p>
              <a:p>
                <a:r>
                  <a:rPr lang="en-US" sz="2800" b="1" dirty="0" smtClean="0"/>
                  <a:t>2. Find the first eigenvalue  </a:t>
                </a:r>
                <a:r>
                  <a:rPr lang="en-US" sz="2800" b="1" dirty="0" smtClean="0">
                    <a:sym typeface="Symbol"/>
                  </a:rPr>
                  <a:t></a:t>
                </a:r>
                <a:r>
                  <a:rPr lang="en-US" sz="2800" b="1" baseline="-25000" dirty="0" smtClean="0">
                    <a:sym typeface="Symbol"/>
                  </a:rPr>
                  <a:t>1</a:t>
                </a:r>
                <a:r>
                  <a:rPr lang="en-US" sz="2800" b="1" dirty="0" smtClean="0">
                    <a:sym typeface="Symbol"/>
                  </a:rPr>
                  <a:t> </a:t>
                </a:r>
                <a:r>
                  <a:rPr lang="en-US" sz="2800" b="1" dirty="0" smtClean="0"/>
                  <a:t>and corresponding normed eigenvector  </a:t>
                </a:r>
                <a:r>
                  <a:rPr lang="en-US" sz="2800" b="1" dirty="0" smtClean="0">
                    <a:sym typeface="Symbol"/>
                  </a:rPr>
                  <a:t>c</a:t>
                </a:r>
                <a:r>
                  <a:rPr lang="en-US" sz="2800" b="1" baseline="-25000" dirty="0" smtClean="0">
                    <a:sym typeface="Symbol"/>
                  </a:rPr>
                  <a:t>1  </a:t>
                </a:r>
                <a:r>
                  <a:rPr lang="en-US" sz="2800" b="1" dirty="0" smtClean="0"/>
                  <a:t>so that B</a:t>
                </a:r>
                <a:r>
                  <a:rPr lang="en-US" sz="2800" b="1" dirty="0" smtClean="0">
                    <a:sym typeface="Symbol"/>
                  </a:rPr>
                  <a:t>c</a:t>
                </a:r>
                <a:r>
                  <a:rPr lang="en-US" sz="2800" b="1" baseline="-25000" dirty="0" smtClean="0">
                    <a:sym typeface="Symbol"/>
                  </a:rPr>
                  <a:t>1 </a:t>
                </a:r>
                <a:r>
                  <a:rPr lang="en-US" sz="2800" b="1" dirty="0" smtClean="0"/>
                  <a:t>=</a:t>
                </a:r>
                <a:r>
                  <a:rPr lang="en-US" sz="2800" b="1" dirty="0">
                    <a:sym typeface="Symbol"/>
                  </a:rPr>
                  <a:t> </a:t>
                </a:r>
                <a:r>
                  <a:rPr lang="en-US" sz="2800" b="1" baseline="-25000" dirty="0" smtClean="0">
                    <a:sym typeface="Symbol"/>
                  </a:rPr>
                  <a:t>1</a:t>
                </a:r>
                <a:r>
                  <a:rPr lang="en-US" sz="2800" b="1" dirty="0" smtClean="0">
                    <a:sym typeface="Symbol"/>
                  </a:rPr>
                  <a:t>c</a:t>
                </a:r>
                <a:r>
                  <a:rPr lang="en-US" sz="2800" b="1" baseline="-25000" dirty="0" smtClean="0">
                    <a:sym typeface="Symbol"/>
                  </a:rPr>
                  <a:t>1</a:t>
                </a:r>
                <a:r>
                  <a:rPr lang="en-US" sz="2800" b="1" dirty="0" smtClean="0">
                    <a:sym typeface="Symbol"/>
                  </a:rPr>
                  <a:t>;</a:t>
                </a:r>
              </a:p>
              <a:p>
                <a:r>
                  <a:rPr lang="en-US" sz="2800" b="1" dirty="0" smtClean="0">
                    <a:sym typeface="Symbol"/>
                  </a:rPr>
                  <a:t>3. Compute the principal component </a:t>
                </a:r>
              </a:p>
              <a:p>
                <a:r>
                  <a:rPr lang="en-US" sz="2800" b="1" dirty="0">
                    <a:sym typeface="Symbol"/>
                  </a:rPr>
                  <a:t> </a:t>
                </a:r>
                <a:r>
                  <a:rPr lang="en-US" sz="2800" b="1" dirty="0" smtClean="0">
                    <a:sym typeface="Symbol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sym typeface="Symbol"/>
                      </a:rPr>
                      <m:t>𝒛</m:t>
                    </m:r>
                    <m:r>
                      <a:rPr lang="en-US" sz="2800" b="1" i="1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sym typeface="Symbol"/>
                          </a:rPr>
                          <m:t>𝒀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b="1" i="1" smtClean="0">
                                    <a:latin typeface="Cambria Math"/>
                                    <a:sym typeface="Symbol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dirty="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  <a:sym typeface="Symbol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34778"/>
                <a:ext cx="8784976" cy="4143891"/>
              </a:xfrm>
              <a:prstGeom prst="rect">
                <a:avLst/>
              </a:prstGeom>
              <a:blipFill rotWithShape="1">
                <a:blip r:embed="rId3"/>
                <a:stretch>
                  <a:fillRect l="-1735" t="-1912" r="-9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20698" y="5301208"/>
            <a:ext cx="917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2</a:t>
            </a:r>
            <a:r>
              <a:rPr lang="en-US" sz="3200" b="1" baseline="30000" dirty="0" smtClean="0"/>
              <a:t>nd</a:t>
            </a:r>
            <a:r>
              <a:rPr lang="en-US" sz="3200" b="1" dirty="0" smtClean="0"/>
              <a:t> PC is computed in the same way based on a residual covariance matrix Ḃ=B-</a:t>
            </a:r>
            <a:r>
              <a:rPr lang="en-US" sz="3200" b="1" dirty="0" smtClean="0">
                <a:sym typeface="Symbol"/>
              </a:rPr>
              <a:t> </a:t>
            </a:r>
            <a:r>
              <a:rPr lang="en-US" sz="3200" b="1" dirty="0">
                <a:sym typeface="Symbol"/>
              </a:rPr>
              <a:t></a:t>
            </a:r>
            <a:r>
              <a:rPr lang="en-US" sz="3200" b="1" baseline="-25000" dirty="0" smtClean="0">
                <a:sym typeface="Symbol"/>
              </a:rPr>
              <a:t>1</a:t>
            </a:r>
            <a:r>
              <a:rPr lang="en-US" sz="3200" b="1" dirty="0" smtClean="0">
                <a:sym typeface="Symbol"/>
              </a:rPr>
              <a:t>c</a:t>
            </a:r>
            <a:r>
              <a:rPr lang="en-US" sz="3200" b="1" baseline="-25000" dirty="0" smtClean="0">
                <a:sym typeface="Symbol"/>
              </a:rPr>
              <a:t>1</a:t>
            </a:r>
            <a:r>
              <a:rPr lang="en-US" sz="3200" b="1" dirty="0" smtClean="0">
                <a:sym typeface="Symbol"/>
              </a:rPr>
              <a:t>c</a:t>
            </a:r>
            <a:r>
              <a:rPr lang="en-US" sz="3200" b="1" baseline="-25000" dirty="0" smtClean="0">
                <a:sym typeface="Symbol"/>
              </a:rPr>
              <a:t>1</a:t>
            </a:r>
            <a:r>
              <a:rPr lang="en-US" sz="3200" b="1" dirty="0" smtClean="0">
                <a:sym typeface="Symbol"/>
              </a:rPr>
              <a:t> , etc.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7919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7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    where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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(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)(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Have we found a solution, the values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 and </a:t>
                </a:r>
                <a:r>
                  <a:rPr lang="en-US" sz="2400" b="1" i="1" dirty="0" smtClean="0"/>
                  <a:t>b</a:t>
                </a:r>
                <a:r>
                  <a:rPr lang="en-US" sz="2400" b="1" dirty="0" smtClean="0"/>
                  <a:t> minimizing the residuals squared </a:t>
                </a:r>
                <a:r>
                  <a:rPr lang="en-US" sz="2400" b="1" i="1" dirty="0" smtClean="0"/>
                  <a:t>L(</a:t>
                </a:r>
                <a:r>
                  <a:rPr lang="en-US" sz="2400" b="1" i="1" dirty="0" err="1" smtClean="0"/>
                  <a:t>a,b</a:t>
                </a:r>
                <a:r>
                  <a:rPr lang="en-US" sz="2400" b="1" i="1" dirty="0" smtClean="0"/>
                  <a:t>)</a:t>
                </a:r>
                <a:r>
                  <a:rPr lang="en-US" sz="2400" b="1" dirty="0" smtClean="0"/>
                  <a:t>?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Yes, we have.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What remains to be done, find the minimum value of </a:t>
                </a:r>
                <a:r>
                  <a:rPr lang="en-US" sz="2400" b="1" i="1" dirty="0" smtClean="0"/>
                  <a:t>L(</a:t>
                </a:r>
                <a:r>
                  <a:rPr lang="en-US" sz="2400" b="1" i="1" dirty="0" err="1" smtClean="0"/>
                  <a:t>a,b</a:t>
                </a:r>
                <a:r>
                  <a:rPr lang="en-US" sz="2400" b="1" i="1" dirty="0" smtClean="0"/>
                  <a:t>)</a:t>
                </a:r>
                <a:r>
                  <a:rPr lang="en-US" sz="2400" b="1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8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7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0070C0"/>
                    </a:solidFill>
                  </a:rPr>
                  <a:t>Finding minimum </a:t>
                </a:r>
                <a:r>
                  <a:rPr lang="en-US" sz="4000" b="1" i="1" dirty="0" smtClean="0">
                    <a:solidFill>
                      <a:srgbClr val="0070C0"/>
                    </a:solidFill>
                  </a:rPr>
                  <a:t>L(</a:t>
                </a:r>
                <a:r>
                  <a:rPr lang="en-US" sz="4000" b="1" i="1" dirty="0" err="1" smtClean="0">
                    <a:solidFill>
                      <a:srgbClr val="0070C0"/>
                    </a:solidFill>
                  </a:rPr>
                  <a:t>a,b</a:t>
                </a:r>
                <a:r>
                  <a:rPr lang="en-US" sz="4000" b="1" i="1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sz="4000" b="1" dirty="0" smtClean="0">
                    <a:solidFill>
                      <a:srgbClr val="0070C0"/>
                    </a:solidFill>
                  </a:rPr>
                  <a:t>:      Put optimal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                       into formula for </a:t>
                </a:r>
                <a:r>
                  <a:rPr lang="en-US" sz="2400" b="1" i="1" dirty="0" smtClean="0"/>
                  <a:t>L</a:t>
                </a:r>
                <a:r>
                  <a:rPr lang="en-US" sz="2400" b="1" dirty="0" smtClean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 smtClean="0"/>
                  <a:t>=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(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)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1" dirty="0" smtClean="0"/>
                  <a:t>                           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</m:t>
                    </m:r>
                  </m:oMath>
                </a14:m>
                <a:endParaRPr lang="en-US" sz="2400" b="1" i="0" dirty="0" smtClean="0">
                  <a:latin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r>
                              <a:rPr lang="en-US" sz="2400" b="1" i="1" baseline="3000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400" b="1" i="1" baseline="30000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e>
                            </m:nary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 smtClean="0"/>
                  <a:t> </a:t>
                </a:r>
                <a:r>
                  <a:rPr lang="en-US" sz="1900" b="1" dirty="0" smtClean="0">
                    <a:solidFill>
                      <a:srgbClr val="C00000"/>
                    </a:solidFill>
                  </a:rPr>
                  <a:t>(II)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  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(iii)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3"/>
                <a:stretch>
                  <a:fillRect l="-2067" t="-1461" r="-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0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 smtClean="0"/>
              <a:t>Linear regression: all solved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The minimum value of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 smtClean="0"/>
                  <a:t>      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</a:t>
                </a:r>
                <a:r>
                  <a:rPr lang="en-US" sz="3200" b="1" dirty="0" smtClean="0"/>
                  <a:t>                   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So what?</a:t>
                </a:r>
                <a:endParaRPr lang="en-US" sz="32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 rotWithShape="1">
                <a:blip r:embed="rId3"/>
                <a:stretch>
                  <a:fillRect t="-86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94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and </a:t>
            </a:r>
            <a:r>
              <a:rPr lang="en-US" sz="3600" b="1" dirty="0" smtClean="0"/>
              <a:t>determinacy </a:t>
            </a:r>
            <a:r>
              <a:rPr lang="en-US" sz="3600" b="1" dirty="0"/>
              <a:t>coefficients: properties and </a:t>
            </a:r>
            <a:r>
              <a:rPr lang="en-US" sz="3600" b="1" dirty="0" smtClean="0"/>
              <a:t>meaning 1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The minimum value of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 smtClean="0"/>
                  <a:t>      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Equation  (***)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the determinacy coefficient</a:t>
                </a:r>
                <a:r>
                  <a:rPr lang="en-US" sz="2400" b="1" dirty="0" smtClean="0"/>
                  <a:t>,  is the proportion of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 smtClean="0"/>
                  <a:t> taken into account by the linear regression of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sz="2400" b="1" dirty="0" smtClean="0"/>
                  <a:t> over 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x.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Value </a:t>
                </a:r>
                <a:r>
                  <a:rPr lang="en-US" sz="2400" b="1" i="1" dirty="0" smtClean="0"/>
                  <a:t>L(</a:t>
                </a:r>
                <a:r>
                  <a:rPr lang="en-US" sz="2400" b="1" i="1" dirty="0" err="1" smtClean="0"/>
                  <a:t>a,b</a:t>
                </a:r>
                <a:r>
                  <a:rPr lang="en-US" sz="2400" b="1" i="1" dirty="0" smtClean="0"/>
                  <a:t>)/N </a:t>
                </a:r>
                <a:r>
                  <a:rPr lang="en-US" sz="2400" b="1" dirty="0" smtClean="0"/>
                  <a:t>in  (***) is referred to as the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residual variance</a:t>
                </a:r>
                <a:r>
                  <a:rPr lang="en-US" sz="2400" b="1" dirty="0" smtClean="0"/>
                  <a:t>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  <a:blipFill rotWithShape="1">
                <a:blip r:embed="rId3"/>
                <a:stretch>
                  <a:fillRect l="-1000" t="-945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</a:t>
            </a:r>
            <a:r>
              <a:rPr lang="en-US" sz="3600" b="1" dirty="0" smtClean="0"/>
              <a:t>coefficient: </a:t>
            </a:r>
            <a:r>
              <a:rPr lang="en-US" b="1" dirty="0" smtClean="0">
                <a:solidFill>
                  <a:schemeClr val="accent1"/>
                </a:solidFill>
              </a:rPr>
              <a:t>four</a:t>
            </a:r>
            <a:r>
              <a:rPr lang="en-US" sz="3600" b="1" dirty="0" smtClean="0"/>
              <a:t> properties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 smtClean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 smtClean="0"/>
                  <a:t>      (***)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 smtClean="0"/>
                  <a:t>, within [-1, +1]. </a:t>
                </a:r>
                <a:r>
                  <a:rPr lang="en-US" sz="1600" b="1" dirty="0" smtClean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/>
                  <a:t>)</a:t>
                </a:r>
                <a:r>
                  <a:rPr lang="en-US" sz="1600" b="1" dirty="0" smtClean="0">
                    <a:sym typeface="Symbol"/>
                  </a:rPr>
                  <a:t>0 because L</a:t>
                </a:r>
                <a:r>
                  <a:rPr lang="en-US" sz="1600" b="1" dirty="0">
                    <a:sym typeface="Symbol"/>
                  </a:rPr>
                  <a:t> </a:t>
                </a:r>
                <a:r>
                  <a:rPr lang="en-US" sz="1600" b="1" dirty="0" smtClean="0">
                    <a:sym typeface="Symbol"/>
                  </a:rPr>
                  <a:t>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>
                    <a:sym typeface="Symbol"/>
                  </a:rPr>
                  <a:t>Coefficient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 smtClean="0">
                    <a:sym typeface="Symbol"/>
                  </a:rPr>
                  <a:t> is 1 or -1 if and only if regression equation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 smtClean="0">
                    <a:sym typeface="Symbol"/>
                  </a:rPr>
                  <a:t> is true for every </a:t>
                </a:r>
                <a:r>
                  <a:rPr lang="en-US" sz="2400" b="1" dirty="0" err="1" smtClean="0">
                    <a:sym typeface="Symbol"/>
                  </a:rPr>
                  <a:t>i</a:t>
                </a:r>
                <a:r>
                  <a:rPr lang="en-US" sz="2400" b="1" dirty="0" smtClean="0">
                    <a:sym typeface="Symbol"/>
                  </a:rPr>
                  <a:t>=1,2,…,N with no errors. </a:t>
                </a:r>
                <a:r>
                  <a:rPr lang="en-US" sz="1600" b="1" dirty="0" smtClean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smtClean="0">
                    <a:sym typeface="Symbol"/>
                  </a:rPr>
                  <a:t> is 0 if and only if the slope </a:t>
                </a:r>
                <a:r>
                  <a:rPr lang="en-US" sz="2400" b="1" i="1" dirty="0" smtClean="0">
                    <a:sym typeface="Symbol"/>
                  </a:rPr>
                  <a:t>a</a:t>
                </a:r>
                <a:r>
                  <a:rPr lang="en-US" sz="2400" b="1" dirty="0" smtClean="0">
                    <a:sym typeface="Symbol"/>
                  </a:rPr>
                  <a:t>=0, </a:t>
                </a:r>
                <a:r>
                  <a:rPr lang="en-US" sz="1600" b="1" dirty="0" smtClean="0">
                    <a:sym typeface="Symbol"/>
                  </a:rPr>
                  <a:t>because of (*)</a:t>
                </a:r>
                <a:r>
                  <a:rPr lang="en-US" sz="2400" b="1" dirty="0" smtClean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smtClean="0">
                    <a:sym typeface="Symbol"/>
                  </a:rPr>
                  <a:t> </a:t>
                </a:r>
                <a:r>
                  <a:rPr lang="en-US" sz="2400" b="1" dirty="0" smtClean="0"/>
                  <a:t>is the sign of the slope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; therefore, </a:t>
                </a:r>
                <a:r>
                  <a:rPr lang="en-US" sz="2400" b="1" i="1" dirty="0" smtClean="0"/>
                  <a:t>x</a:t>
                </a:r>
                <a:r>
                  <a:rPr lang="en-US" sz="2400" b="1" dirty="0" smtClean="0"/>
                  <a:t> and </a:t>
                </a:r>
                <a:r>
                  <a:rPr lang="en-US" sz="2400" b="1" i="1" dirty="0" smtClean="0"/>
                  <a:t>y</a:t>
                </a:r>
                <a:r>
                  <a:rPr lang="en-US" sz="2400" b="1" dirty="0" smtClean="0"/>
                  <a:t> are related positively if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 smtClean="0">
                    <a:sym typeface="Symbol"/>
                  </a:rPr>
                  <a:t>and negatively, if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 smtClean="0">
                    <a:sym typeface="Symbol"/>
                  </a:rPr>
                  <a:t>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 rotWithShape="1">
                <a:blip r:embed="rId3"/>
                <a:stretch>
                  <a:fillRect l="-1000" t="-86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3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</a:t>
            </a:r>
            <a:r>
              <a:rPr lang="en-US" sz="3600" b="1" dirty="0" smtClean="0"/>
              <a:t>coefficient: </a:t>
            </a:r>
            <a:r>
              <a:rPr lang="en-US" sz="3600" b="1" dirty="0"/>
              <a:t>properties and </a:t>
            </a:r>
            <a:r>
              <a:rPr lang="en-US" sz="3600" b="1" dirty="0" smtClean="0"/>
              <a:t>meaning 2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 smtClean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 smtClean="0"/>
                  <a:t>, within [-1, +1]. </a:t>
                </a:r>
                <a:r>
                  <a:rPr lang="en-US" sz="1600" b="1" dirty="0" smtClean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/>
                  <a:t>)</a:t>
                </a:r>
                <a:r>
                  <a:rPr lang="en-US" sz="1600" b="1" dirty="0" smtClean="0">
                    <a:sym typeface="Symbol"/>
                  </a:rPr>
                  <a:t>0 because L</a:t>
                </a:r>
                <a:r>
                  <a:rPr lang="en-US" sz="1600" b="1" dirty="0">
                    <a:sym typeface="Symbol"/>
                  </a:rPr>
                  <a:t> </a:t>
                </a:r>
                <a:r>
                  <a:rPr lang="en-US" sz="1600" b="1" dirty="0" smtClean="0">
                    <a:sym typeface="Symbol"/>
                  </a:rPr>
                  <a:t>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>
                    <a:sym typeface="Symbol"/>
                  </a:rPr>
                  <a:t>Coefficient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 smtClean="0">
                    <a:sym typeface="Symbol"/>
                  </a:rPr>
                  <a:t> is 1 or -1 if and only if regression equation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 smtClean="0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 smtClean="0">
                    <a:sym typeface="Symbol"/>
                  </a:rPr>
                  <a:t> is true for every </a:t>
                </a:r>
                <a:r>
                  <a:rPr lang="en-US" sz="2400" b="1" dirty="0" err="1" smtClean="0">
                    <a:sym typeface="Symbol"/>
                  </a:rPr>
                  <a:t>i</a:t>
                </a:r>
                <a:r>
                  <a:rPr lang="en-US" sz="2400" b="1" dirty="0" smtClean="0">
                    <a:sym typeface="Symbol"/>
                  </a:rPr>
                  <a:t>=1,2,…,N with no errors. </a:t>
                </a:r>
                <a:r>
                  <a:rPr lang="en-US" sz="1600" b="1" dirty="0" smtClean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smtClean="0">
                    <a:sym typeface="Symbol"/>
                  </a:rPr>
                  <a:t> is 0 if and only if the slope </a:t>
                </a:r>
                <a:r>
                  <a:rPr lang="en-US" sz="2400" b="1" i="1" dirty="0" smtClean="0">
                    <a:sym typeface="Symbol"/>
                  </a:rPr>
                  <a:t>a</a:t>
                </a:r>
                <a:r>
                  <a:rPr lang="en-US" sz="2400" b="1" dirty="0" smtClean="0">
                    <a:sym typeface="Symbol"/>
                  </a:rPr>
                  <a:t>=0, </a:t>
                </a:r>
                <a:r>
                  <a:rPr lang="en-US" sz="1600" b="1" dirty="0" smtClean="0">
                    <a:sym typeface="Symbol"/>
                  </a:rPr>
                  <a:t>because of (*)</a:t>
                </a:r>
                <a:r>
                  <a:rPr lang="en-US" sz="2400" b="1" dirty="0" smtClean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 smtClean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smtClean="0">
                    <a:sym typeface="Symbol"/>
                  </a:rPr>
                  <a:t> </a:t>
                </a:r>
                <a:r>
                  <a:rPr lang="en-US" sz="2400" b="1" dirty="0" smtClean="0"/>
                  <a:t>is the sign of the slope </a:t>
                </a:r>
                <a:r>
                  <a:rPr lang="en-US" sz="2400" b="1" i="1" dirty="0" smtClean="0"/>
                  <a:t>a</a:t>
                </a:r>
                <a:r>
                  <a:rPr lang="en-US" sz="2400" b="1" dirty="0" smtClean="0"/>
                  <a:t>; therefore, </a:t>
                </a:r>
                <a:r>
                  <a:rPr lang="en-US" sz="2400" b="1" i="1" dirty="0" smtClean="0"/>
                  <a:t>x</a:t>
                </a:r>
                <a:r>
                  <a:rPr lang="en-US" sz="2400" b="1" dirty="0" smtClean="0"/>
                  <a:t> and </a:t>
                </a:r>
                <a:r>
                  <a:rPr lang="en-US" sz="2400" b="1" i="1" dirty="0" smtClean="0"/>
                  <a:t>y</a:t>
                </a:r>
                <a:r>
                  <a:rPr lang="en-US" sz="2400" b="1" dirty="0" smtClean="0"/>
                  <a:t> are related positively if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 smtClean="0">
                    <a:sym typeface="Symbol"/>
                  </a:rPr>
                  <a:t>and negatively, if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 smtClean="0">
                    <a:sym typeface="Symbol"/>
                  </a:rPr>
                  <a:t>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 smtClean="0">
                    <a:solidFill>
                      <a:srgbClr val="C00000"/>
                    </a:solidFill>
                  </a:rPr>
                  <a:t>These show that correlation coefficient is a measure of degree of a </a:t>
                </a:r>
                <a:r>
                  <a:rPr lang="en-US" sz="4000" b="1" dirty="0" smtClean="0">
                    <a:solidFill>
                      <a:srgbClr val="C00000"/>
                    </a:solidFill>
                  </a:rPr>
                  <a:t>linear relation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between x and y.</a:t>
                </a:r>
                <a:endParaRPr lang="en-US" sz="32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789552"/>
                <a:ext cx="9144000" cy="4752528"/>
              </a:xfrm>
              <a:blipFill rotWithShape="1">
                <a:blip r:embed="rId3"/>
                <a:stretch>
                  <a:fillRect l="-1667" t="-899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>
                <a:solidFill>
                  <a:srgbClr val="0070C0"/>
                </a:solidFill>
              </a:rPr>
              <a:t>K. Pearson’s highly creative insight (probabilistic perspective at </a:t>
            </a:r>
            <a:r>
              <a:rPr lang="en-US" sz="3600" b="1" dirty="0" smtClean="0"/>
              <a:t>Correlation </a:t>
            </a:r>
            <a:r>
              <a:rPr lang="en-US" sz="3600" b="1" dirty="0"/>
              <a:t>coefficient: </a:t>
            </a:r>
            <a:r>
              <a:rPr lang="en-US" sz="3600" b="1" dirty="0" smtClean="0">
                <a:solidFill>
                  <a:srgbClr val="0070C0"/>
                </a:solidFill>
              </a:rPr>
              <a:t>)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9144000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At </a:t>
            </a:r>
            <a:r>
              <a:rPr lang="en-US" sz="2400" b="1" dirty="0"/>
              <a:t>the standard Multivariate Gaussian </a:t>
            </a:r>
            <a:r>
              <a:rPr lang="en-US" sz="2400" b="1" dirty="0" smtClean="0"/>
              <a:t>                           Bivariate case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i="1" dirty="0"/>
              <a:t>f(u, </a:t>
            </a:r>
            <a:r>
              <a:rPr lang="en-US" sz="2400" i="1" dirty="0">
                <a:sym typeface="Symbol"/>
              </a:rPr>
              <a:t></a:t>
            </a:r>
            <a:r>
              <a:rPr lang="en-US" sz="2400" i="1" dirty="0"/>
              <a:t>)= </a:t>
            </a:r>
            <a:r>
              <a:rPr lang="en-US" sz="2400" i="1" dirty="0" err="1"/>
              <a:t>Cexp</a:t>
            </a:r>
            <a:r>
              <a:rPr lang="en-US" sz="2400" i="1" dirty="0"/>
              <a:t>{-</a:t>
            </a:r>
            <a:r>
              <a:rPr lang="en-US" sz="2400" i="1" dirty="0" err="1"/>
              <a:t>u</a:t>
            </a:r>
            <a:r>
              <a:rPr lang="en-US" sz="2400" i="1" baseline="30000" dirty="0" err="1"/>
              <a:t>T</a:t>
            </a:r>
            <a:r>
              <a:rPr lang="en-US" sz="2400" i="1" dirty="0" smtClean="0">
                <a:sym typeface="Symbol"/>
              </a:rPr>
              <a:t> </a:t>
            </a:r>
            <a:r>
              <a:rPr lang="en-US" sz="2400" i="1" baseline="30000" dirty="0" smtClean="0"/>
              <a:t>-1</a:t>
            </a:r>
            <a:r>
              <a:rPr lang="en-US" sz="2400" i="1" dirty="0" smtClean="0"/>
              <a:t>u/2} where u=(u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,u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v</a:t>
            </a:r>
            <a:r>
              <a:rPr lang="en-US" sz="2400" i="1" dirty="0" smtClean="0"/>
              <a:t>)</a:t>
            </a:r>
            <a:r>
              <a:rPr lang="en-US" sz="2400" b="1" dirty="0" smtClean="0"/>
              <a:t>;  </a:t>
            </a:r>
            <a:r>
              <a:rPr lang="en-US" sz="2400" b="1" dirty="0"/>
              <a:t>	 </a:t>
            </a:r>
            <a:r>
              <a:rPr lang="en-US" sz="2400" b="1" dirty="0" smtClean="0"/>
              <a:t>    after </a:t>
            </a:r>
            <a:r>
              <a:rPr lang="en-US" sz="2400" b="1" dirty="0"/>
              <a:t>z-scoring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spcAft>
                <a:spcPts val="600"/>
              </a:spcAft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Correlation </a:t>
            </a:r>
            <a:r>
              <a:rPr lang="en-US" sz="2400" b="1" dirty="0">
                <a:solidFill>
                  <a:srgbClr val="C00000"/>
                </a:solidFill>
              </a:rPr>
              <a:t>coefficient </a:t>
            </a:r>
            <a:r>
              <a:rPr lang="en-US" sz="2400" b="1" dirty="0" smtClean="0">
                <a:solidFill>
                  <a:srgbClr val="0070C0"/>
                </a:solidFill>
              </a:rPr>
              <a:t>is </a:t>
            </a:r>
            <a:r>
              <a:rPr lang="en-US" sz="2400" b="1" dirty="0">
                <a:solidFill>
                  <a:srgbClr val="0070C0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sample-based </a:t>
            </a:r>
            <a:r>
              <a:rPr lang="en-US" sz="2400" b="1" dirty="0">
                <a:solidFill>
                  <a:srgbClr val="0070C0"/>
                </a:solidFill>
              </a:rPr>
              <a:t>estimate of the </a:t>
            </a:r>
            <a:r>
              <a:rPr lang="en-US" sz="2400" b="1" dirty="0">
                <a:solidFill>
                  <a:srgbClr val="C00000"/>
                </a:solidFill>
              </a:rPr>
              <a:t>parameter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</a:t>
            </a:r>
            <a:r>
              <a:rPr lang="en-US" sz="2400" b="1" dirty="0">
                <a:solidFill>
                  <a:srgbClr val="0070C0"/>
                </a:solidFill>
              </a:rPr>
              <a:t> in the Gaussian density function </a:t>
            </a:r>
            <a:r>
              <a:rPr lang="en-US" sz="2400" b="1" dirty="0" smtClean="0">
                <a:solidFill>
                  <a:srgbClr val="0070C0"/>
                </a:solidFill>
              </a:rPr>
              <a:t>under </a:t>
            </a:r>
            <a:r>
              <a:rPr lang="en-US" sz="2400" b="1" dirty="0">
                <a:solidFill>
                  <a:srgbClr val="0070C0"/>
                </a:solidFill>
              </a:rPr>
              <a:t>the conventional assumption </a:t>
            </a:r>
            <a:r>
              <a:rPr lang="en-US" sz="2400" b="1" dirty="0" smtClean="0">
                <a:solidFill>
                  <a:srgbClr val="0070C0"/>
                </a:solidFill>
              </a:rPr>
              <a:t> of independent random sampling. 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95593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5"/>
            <a:ext cx="571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8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Multivariate Gaussia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" y="-24340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5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Zero</a:t>
            </a:r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/>
              <a:t>Correlation </a:t>
            </a:r>
            <a:r>
              <a:rPr lang="en-US" sz="3600" b="1" dirty="0" smtClean="0"/>
              <a:t>coefficient: </a:t>
            </a:r>
            <a:r>
              <a:rPr lang="en-US" sz="3600" b="1" dirty="0" smtClean="0">
                <a:solidFill>
                  <a:srgbClr val="C00000"/>
                </a:solidFill>
              </a:rPr>
              <a:t>No relation?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 smtClean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ym typeface="Symbol"/>
                  </a:rPr>
                  <a:t>(iii) 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smtClean="0">
                    <a:sym typeface="Symbol"/>
                  </a:rPr>
                  <a:t> is 0 if and only if in the regression equation the slope </a:t>
                </a:r>
                <a:r>
                  <a:rPr lang="en-US" sz="2400" b="1" i="1" dirty="0" smtClean="0">
                    <a:sym typeface="Symbol"/>
                  </a:rPr>
                  <a:t>a</a:t>
                </a:r>
                <a:r>
                  <a:rPr lang="en-US" sz="2400" b="1" dirty="0" smtClean="0">
                    <a:sym typeface="Symbol"/>
                  </a:rPr>
                  <a:t>=0, which may happen because of different reasons: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 smtClean="0">
                    <a:sym typeface="Symbol"/>
                  </a:rPr>
                  <a:t>so that regression is </a:t>
                </a:r>
                <a:r>
                  <a:rPr lang="en-US" sz="2400" b="1" dirty="0" smtClean="0">
                    <a:solidFill>
                      <a:srgbClr val="0070C0"/>
                    </a:solidFill>
                    <a:sym typeface="Symbol"/>
                  </a:rPr>
                  <a:t>y=b</a:t>
                </a:r>
                <a:r>
                  <a:rPr lang="en-US" sz="2400" b="1" dirty="0" smtClean="0">
                    <a:sym typeface="Symbol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 rotWithShape="1">
                <a:blip r:embed="rId3"/>
                <a:stretch>
                  <a:fillRect l="-1000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1"/>
            <a:ext cx="9127721" cy="412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288429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Random cloud                         y=ax</a:t>
            </a:r>
            <a:r>
              <a:rPr lang="en-US" b="1" baseline="30000" dirty="0" smtClean="0"/>
              <a:t>2</a:t>
            </a:r>
            <a:r>
              <a:rPr lang="en-US" b="1" dirty="0" smtClean="0"/>
              <a:t>+b                   Highly nonhomogeneous</a:t>
            </a:r>
            <a:endParaRPr lang="ru-RU" b="1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179512" y="6453336"/>
            <a:ext cx="87129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 </a:t>
            </a:r>
            <a:r>
              <a:rPr lang="en-US" sz="3600" b="1" dirty="0"/>
              <a:t>and regression: </a:t>
            </a:r>
            <a:r>
              <a:rPr lang="en-US" sz="3600" b="1" dirty="0" smtClean="0"/>
              <a:t>Good Case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 smtClean="0">
                    <a:solidFill>
                      <a:srgbClr val="C00000"/>
                    </a:solidFill>
                  </a:rPr>
                  <a:t> Iris</a:t>
                </a:r>
                <a:r>
                  <a:rPr lang="en-US" sz="4000" b="1" dirty="0" smtClean="0">
                    <a:solidFill>
                      <a:srgbClr val="0070C0"/>
                    </a:solidFill>
                  </a:rPr>
                  <a:t>  Petal Width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through Petal Length </a:t>
                </a:r>
                <a:r>
                  <a:rPr lang="en-US" sz="3600" b="1" dirty="0" smtClean="0"/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y=a*</a:t>
                </a:r>
                <a:r>
                  <a:rPr lang="en-US" sz="3600" b="1" dirty="0" err="1" smtClean="0">
                    <a:solidFill>
                      <a:srgbClr val="0070C0"/>
                    </a:solidFill>
                  </a:rPr>
                  <a:t>x+b</a:t>
                </a:r>
                <a:endParaRPr lang="en-US" sz="36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</a:t>
                </a:r>
                <a:r>
                  <a:rPr lang="en-US" sz="2400" b="1" dirty="0" smtClean="0"/>
                  <a:t>      </a:t>
                </a:r>
                <a:r>
                  <a:rPr lang="en-US" sz="2400" b="1" dirty="0"/>
                  <a:t>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</a:t>
                </a:r>
                <a:r>
                  <a:rPr lang="en-US" sz="2400" b="1" dirty="0" smtClean="0"/>
                  <a:t>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x=iris(:,3);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y=iris(:,4);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 smtClean="0"/>
                  <a:t>=</a:t>
                </a:r>
                <a:r>
                  <a:rPr lang="es-ES" sz="2400" b="1" dirty="0"/>
                  <a:t>corr(x,y</a:t>
                </a:r>
                <a:r>
                  <a:rPr lang="es-ES" sz="2400" b="1" dirty="0" smtClean="0"/>
                  <a:t>)%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 smtClean="0"/>
                  <a:t>=0.9629</a:t>
                </a:r>
                <a:endParaRPr lang="es-E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 smtClean="0"/>
                  <a:t>Even inspite that points (x</a:t>
                </a:r>
                <a:r>
                  <a:rPr lang="es-ES" sz="2400" b="1" baseline="-25000" dirty="0"/>
                  <a:t>i</a:t>
                </a:r>
                <a:r>
                  <a:rPr lang="es-ES" sz="2400" b="1" dirty="0" smtClean="0"/>
                  <a:t>,y</a:t>
                </a:r>
                <a:r>
                  <a:rPr lang="es-ES" sz="2400" b="1" baseline="-25000" dirty="0" smtClean="0"/>
                  <a:t>i</a:t>
                </a:r>
                <a:r>
                  <a:rPr lang="es-ES" sz="2400" b="1" dirty="0" smtClean="0"/>
                  <a:t>)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 smtClean="0"/>
                  <a:t>are not exactly on a line, determinacy </a:t>
                </a: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 </a:t>
                </a:r>
                <a:r>
                  <a:rPr lang="es-ES" sz="2400" b="1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 smtClean="0">
                    <a:solidFill>
                      <a:srgbClr val="0070C0"/>
                    </a:solidFill>
                  </a:rPr>
                  <a:t>=92.7%</a:t>
                </a:r>
                <a:endParaRPr lang="es-ES" sz="24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fr-FR" sz="2400" b="1" dirty="0" smtClean="0"/>
                  <a:t>slope = </a:t>
                </a:r>
                <a:r>
                  <a:rPr lang="fr-FR" sz="2400" b="1" dirty="0"/>
                  <a:t>0.4158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fr-FR" sz="2400" b="1" dirty="0" smtClean="0"/>
                  <a:t>intercept = </a:t>
                </a:r>
                <a:r>
                  <a:rPr lang="fr-FR" sz="2400" b="1" dirty="0"/>
                  <a:t>-</a:t>
                </a:r>
                <a:r>
                  <a:rPr lang="fr-FR" sz="2400" b="1" dirty="0" smtClean="0"/>
                  <a:t>0.3631 (</a:t>
                </a:r>
                <a:r>
                  <a:rPr lang="fr-FR" sz="2400" b="1" dirty="0" smtClean="0">
                    <a:solidFill>
                      <a:srgbClr val="C00000"/>
                    </a:solidFill>
                  </a:rPr>
                  <a:t>red line</a:t>
                </a:r>
                <a:r>
                  <a:rPr lang="fr-FR" sz="2400" b="1" dirty="0" smtClean="0"/>
                  <a:t>)</a:t>
                </a: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 rotWithShape="1">
                <a:blip r:embed="rId4"/>
                <a:stretch>
                  <a:fillRect l="-1067" t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 6. Principal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Component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Analysis: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Conventional approach, 2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61895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Covariance matrix</a:t>
            </a:r>
            <a:r>
              <a:rPr lang="en-US" sz="32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Given a N</a:t>
            </a:r>
            <a:r>
              <a:rPr lang="en-US" sz="2800" b="1" dirty="0" smtClean="0">
                <a:sym typeface="Symbol"/>
              </a:rPr>
              <a:t></a:t>
            </a:r>
            <a:r>
              <a:rPr lang="en-US" sz="2800" b="1" dirty="0">
                <a:sym typeface="Symbol"/>
              </a:rPr>
              <a:t>V </a:t>
            </a:r>
            <a:r>
              <a:rPr lang="en-US" sz="2800" b="1" dirty="0" smtClean="0"/>
              <a:t>data matrix </a:t>
            </a:r>
            <a:r>
              <a:rPr lang="en-US" sz="2800" b="1" i="1" dirty="0" smtClean="0">
                <a:solidFill>
                  <a:schemeClr val="tx2"/>
                </a:solidFill>
              </a:rPr>
              <a:t>X</a:t>
            </a:r>
            <a:r>
              <a:rPr lang="en-US" sz="2800" b="1" dirty="0" smtClean="0"/>
              <a:t>, compute </a:t>
            </a:r>
            <a:r>
              <a:rPr lang="en-US" sz="2800" b="1" dirty="0"/>
              <a:t>its centered version Y and the  </a:t>
            </a:r>
            <a:r>
              <a:rPr lang="en-US" sz="2800" b="1" dirty="0" smtClean="0"/>
              <a:t>V</a:t>
            </a:r>
            <a:r>
              <a:rPr lang="en-US" sz="2800" b="1" dirty="0" smtClean="0">
                <a:sym typeface="Symbol"/>
              </a:rPr>
              <a:t></a:t>
            </a:r>
            <a:r>
              <a:rPr lang="en-US" sz="2800" b="1" dirty="0">
                <a:sym typeface="Symbol"/>
              </a:rPr>
              <a:t>V </a:t>
            </a:r>
            <a:r>
              <a:rPr lang="en-US" sz="2800" b="1" dirty="0" smtClean="0">
                <a:sym typeface="Symbol"/>
              </a:rPr>
              <a:t>feature </a:t>
            </a:r>
            <a:r>
              <a:rPr lang="en-US" sz="2800" b="1" dirty="0" smtClean="0"/>
              <a:t>covariance matrix B: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 smtClean="0"/>
              <a:t>Center matrix X by finding, for each feature, its mean and subtracting it from all the feature values, Y=X-m(X)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 smtClean="0"/>
              <a:t>Compute square matrix A=Y</a:t>
            </a:r>
            <a:r>
              <a:rPr lang="en-US" sz="2800" b="1" dirty="0" smtClean="0">
                <a:sym typeface="Symbol"/>
              </a:rPr>
              <a:t>Y and divide it by N or N-1 (</a:t>
            </a:r>
            <a:r>
              <a:rPr lang="en-US" sz="2400" b="1" dirty="0" smtClean="0">
                <a:sym typeface="Symbol"/>
              </a:rPr>
              <a:t>do</a:t>
            </a:r>
            <a:r>
              <a:rPr lang="en-US" sz="2800" b="1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the latter if you think that the result is going to be used as an estimate of the covariance matrix of a multivariate density function, I rather divide by N): </a:t>
            </a:r>
            <a:r>
              <a:rPr lang="en-US" sz="3200" b="1" dirty="0" smtClean="0">
                <a:sym typeface="Symbol"/>
              </a:rPr>
              <a:t>B=</a:t>
            </a:r>
            <a:r>
              <a:rPr lang="en-US" sz="3200" b="1" dirty="0"/>
              <a:t> </a:t>
            </a:r>
            <a:r>
              <a:rPr lang="en-US" sz="3200" b="1" dirty="0" smtClean="0"/>
              <a:t>Y</a:t>
            </a:r>
            <a:r>
              <a:rPr lang="en-US" sz="3200" b="1" dirty="0">
                <a:sym typeface="Symbol"/>
              </a:rPr>
              <a:t></a:t>
            </a:r>
            <a:r>
              <a:rPr lang="en-US" sz="3200" b="1" dirty="0" smtClean="0">
                <a:sym typeface="Symbol"/>
              </a:rPr>
              <a:t>Y/N.</a:t>
            </a:r>
            <a:endParaRPr lang="en-US" sz="28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163" y="5698661"/>
                <a:ext cx="9177690" cy="83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(</a:t>
                </a:r>
                <a:r>
                  <a:rPr lang="en-US" sz="3200" b="1" i="1" dirty="0" err="1" smtClean="0"/>
                  <a:t>v,w</a:t>
                </a:r>
                <a:r>
                  <a:rPr lang="en-US" sz="3200" b="1" dirty="0" smtClean="0"/>
                  <a:t>) entry in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 smtClean="0"/>
                  <a:t> </a:t>
                </a:r>
                <a:endParaRPr lang="ru-RU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" y="5698661"/>
                <a:ext cx="9177690" cy="8323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0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46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sz="28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2800" b="1" dirty="0" smtClean="0"/>
              <a:t>High </a:t>
            </a:r>
            <a:r>
              <a:rPr lang="en-US" sz="2800" b="1" dirty="0"/>
              <a:t>determinacy </a:t>
            </a:r>
            <a:r>
              <a:rPr lang="en-US" sz="2800" b="1" dirty="0" smtClean="0"/>
              <a:t>warrants no </a:t>
            </a:r>
            <a:r>
              <a:rPr lang="en-US" sz="2800" b="1" dirty="0"/>
              <a:t>high </a:t>
            </a:r>
            <a:r>
              <a:rPr lang="en-US" sz="2800" b="1" dirty="0" smtClean="0"/>
              <a:t>precision: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Good case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Iris</a:t>
            </a:r>
            <a:r>
              <a:rPr lang="en-US" sz="4000" b="1" dirty="0" smtClean="0">
                <a:solidFill>
                  <a:srgbClr val="0070C0"/>
                </a:solidFill>
              </a:rPr>
              <a:t>  Petal Width</a:t>
            </a:r>
            <a:r>
              <a:rPr lang="en-US" sz="3600" b="1" dirty="0" smtClean="0">
                <a:solidFill>
                  <a:srgbClr val="0070C0"/>
                </a:solidFill>
              </a:rPr>
              <a:t>=0.4158*x- 0.3631    (</a:t>
            </a:r>
            <a:r>
              <a:rPr lang="en-US" sz="3600" b="1" dirty="0" smtClean="0">
                <a:solidFill>
                  <a:srgbClr val="0070C0"/>
                </a:solidFill>
                <a:sym typeface="Symbol"/>
              </a:rPr>
              <a:t>)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 smtClean="0"/>
              <a:t>Although points (x</a:t>
            </a:r>
            <a:r>
              <a:rPr lang="es-ES" sz="2400" b="1" baseline="-25000" dirty="0"/>
              <a:t>i</a:t>
            </a:r>
            <a:r>
              <a:rPr lang="es-ES" sz="2400" b="1" dirty="0" smtClean="0"/>
              <a:t>,y</a:t>
            </a:r>
            <a:r>
              <a:rPr lang="es-ES" sz="2400" b="1" baseline="-25000" dirty="0" smtClean="0"/>
              <a:t>i</a:t>
            </a:r>
            <a:r>
              <a:rPr lang="es-ES" sz="2400" b="1" dirty="0" smtClean="0"/>
              <a:t>) do not fit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 smtClean="0"/>
              <a:t>the </a:t>
            </a:r>
            <a:r>
              <a:rPr lang="fr-FR" sz="2400" b="1" dirty="0" smtClean="0">
                <a:solidFill>
                  <a:srgbClr val="C00000"/>
                </a:solidFill>
              </a:rPr>
              <a:t>regression </a:t>
            </a:r>
            <a:r>
              <a:rPr lang="fr-FR" sz="2400" b="1" dirty="0">
                <a:solidFill>
                  <a:srgbClr val="C00000"/>
                </a:solidFill>
              </a:rPr>
              <a:t>line</a:t>
            </a:r>
            <a:r>
              <a:rPr lang="es-ES" sz="2400" b="1" dirty="0" smtClean="0"/>
              <a:t>,  </a:t>
            </a:r>
            <a:r>
              <a:rPr lang="es-ES" sz="2400" b="1" dirty="0" smtClean="0">
                <a:solidFill>
                  <a:srgbClr val="0070C0"/>
                </a:solidFill>
                <a:sym typeface="Symbol"/>
              </a:rPr>
              <a:t></a:t>
            </a:r>
            <a:r>
              <a:rPr lang="es-ES" sz="2400" b="1" baseline="30000" dirty="0" smtClean="0">
                <a:solidFill>
                  <a:srgbClr val="0070C0"/>
                </a:solidFill>
              </a:rPr>
              <a:t>2</a:t>
            </a:r>
            <a:r>
              <a:rPr lang="es-ES" sz="2400" b="1" dirty="0" smtClean="0">
                <a:solidFill>
                  <a:srgbClr val="0070C0"/>
                </a:solidFill>
              </a:rPr>
              <a:t>=92.7% -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Very high!</a:t>
            </a:r>
            <a:endParaRPr lang="es-E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Test for the errors at  prediction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n.       x      y     </a:t>
            </a:r>
            <a:r>
              <a:rPr lang="en-US" sz="2400" b="1" dirty="0" smtClean="0">
                <a:solidFill>
                  <a:srgbClr val="0070C0"/>
                </a:solidFill>
              </a:rPr>
              <a:t>PW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</a:t>
            </a:r>
            <a:r>
              <a:rPr lang="en-US" sz="2400" b="1" dirty="0" smtClean="0">
                <a:solidFill>
                  <a:srgbClr val="0070C0"/>
                </a:solidFill>
              </a:rPr>
              <a:t>    </a:t>
            </a:r>
            <a:r>
              <a:rPr lang="en-US" sz="2400" b="1" dirty="0" smtClean="0"/>
              <a:t>error,%  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</a:t>
            </a:r>
            <a:r>
              <a:rPr lang="en-US" sz="2400" b="1" dirty="0" smtClean="0"/>
              <a:t> 23    1.4    </a:t>
            </a:r>
            <a:r>
              <a:rPr lang="en-US" sz="2400" b="1" dirty="0" smtClean="0">
                <a:solidFill>
                  <a:srgbClr val="C00000"/>
                </a:solidFill>
              </a:rPr>
              <a:t>0.1    0.22    119.0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</a:t>
            </a:r>
            <a:r>
              <a:rPr lang="en-US" sz="2400" b="1" dirty="0" smtClean="0"/>
              <a:t> 51    4.5    1.5    1.51        0.5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</a:t>
            </a:r>
            <a:r>
              <a:rPr lang="en-US" sz="2400" b="1" dirty="0" smtClean="0"/>
              <a:t> 86    4.3    1.3    1.42        9.6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138    5.0    1.9    1.72       -9.7 	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142    5.7    </a:t>
            </a:r>
            <a:r>
              <a:rPr lang="en-US" sz="2400" b="1" dirty="0" smtClean="0">
                <a:solidFill>
                  <a:srgbClr val="C00000"/>
                </a:solidFill>
              </a:rPr>
              <a:t>2.5    2.01     -19.7	Average precision 20.6% (s=25.8)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54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Correlation: weird case1,1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Iris</a:t>
            </a: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3600" b="1" dirty="0" smtClean="0">
                <a:solidFill>
                  <a:srgbClr val="0070C0"/>
                </a:solidFill>
              </a:rPr>
              <a:t>Sepal Length and Sepal Width </a:t>
            </a:r>
            <a:r>
              <a:rPr lang="en-US" sz="2400" b="1" dirty="0" smtClean="0"/>
              <a:t>(other pair)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This is highly unnatural.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The SL and SW should go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along, </a:t>
            </a:r>
            <a:r>
              <a:rPr lang="en-US" sz="2400" b="1" dirty="0" smtClean="0">
                <a:solidFill>
                  <a:srgbClr val="C00000"/>
                </a:solidFill>
              </a:rPr>
              <a:t>with a positive</a:t>
            </a:r>
            <a:r>
              <a:rPr lang="en-US" sz="2400" b="1" dirty="0" smtClean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if not high, correlation. 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56792"/>
            <a:ext cx="5538738" cy="474943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2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 </a:t>
            </a:r>
            <a:r>
              <a:rPr lang="en-US" sz="3600" b="1" dirty="0"/>
              <a:t>and regression: </a:t>
            </a:r>
            <a:r>
              <a:rPr lang="en-US" sz="3600" b="1" dirty="0" smtClean="0"/>
              <a:t>Weird case 1, 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Iris</a:t>
            </a: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4000" b="1" dirty="0" err="1" smtClean="0">
                <a:solidFill>
                  <a:srgbClr val="0070C0"/>
                </a:solidFill>
              </a:rPr>
              <a:t>Corr</a:t>
            </a:r>
            <a:r>
              <a:rPr lang="en-US" sz="4000" b="1" dirty="0" smtClean="0">
                <a:solidFill>
                  <a:srgbClr val="0070C0"/>
                </a:solidFill>
              </a:rPr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Sepal Length, Sepal Width)=-0.1176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This highly unnatural value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comes from the non-homogeneity: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    a mix of three taxa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 correlation within each,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0.74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0.53</a:t>
            </a:r>
            <a:r>
              <a:rPr lang="en-US" sz="2400" b="1" dirty="0" smtClean="0"/>
              <a:t>, 0.46,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is positive, if not quite high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62" y="1556792"/>
            <a:ext cx="4490038" cy="410445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1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 </a:t>
            </a:r>
            <a:r>
              <a:rPr lang="en-US" sz="3600" b="1" dirty="0"/>
              <a:t>and regression: Weird case 1, </a:t>
            </a:r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A scheme of FALSE negative correlation by merging different groupings</a:t>
            </a:r>
            <a:endParaRPr lang="en-US" sz="3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A high positive correlation </a:t>
            </a:r>
            <a:r>
              <a:rPr lang="en-US" sz="2000" b="1" dirty="0" smtClean="0"/>
              <a:t>within each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group, </a:t>
            </a:r>
            <a:r>
              <a:rPr lang="en-US" sz="2000" b="1" dirty="0" smtClean="0">
                <a:solidFill>
                  <a:srgbClr val="C00000"/>
                </a:solidFill>
              </a:rPr>
              <a:t>red,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blue</a:t>
            </a:r>
            <a:r>
              <a:rPr lang="en-US" sz="2000" b="1" dirty="0" smtClean="0"/>
              <a:t>, grey; yet a negative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Instances of data manipulation, sometimes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unintentional, should have made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great politicians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(Disraeli, UK prime-minister)  to say </a:t>
            </a:r>
            <a:endParaRPr lang="en-US" sz="4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even if they have </a:t>
            </a:r>
            <a:r>
              <a:rPr lang="en-US" sz="2000" b="1" dirty="0" smtClean="0"/>
              <a:t>not:</a:t>
            </a: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THREE LEVELS of LIE: “A LIE, DAMNED LIE, and STATISTICS!”</a:t>
            </a:r>
            <a:r>
              <a:rPr lang="en-US" sz="4000" b="1" dirty="0" smtClean="0"/>
              <a:t>,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33</a:t>
            </a:fld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4053560" y="1912201"/>
            <a:ext cx="4910928" cy="3244992"/>
            <a:chOff x="3191606" y="1448780"/>
            <a:chExt cx="5340834" cy="4140460"/>
          </a:xfrm>
        </p:grpSpPr>
        <p:sp>
          <p:nvSpPr>
            <p:cNvPr id="13" name="Овал 12"/>
            <p:cNvSpPr/>
            <p:nvPr/>
          </p:nvSpPr>
          <p:spPr>
            <a:xfrm rot="1688922">
              <a:off x="4453059" y="1606303"/>
              <a:ext cx="330675" cy="1778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3419872" y="1772816"/>
              <a:ext cx="5112568" cy="3816424"/>
              <a:chOff x="2411760" y="1628800"/>
              <a:chExt cx="5112568" cy="3816424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>
                <a:off x="2411760" y="4797152"/>
                <a:ext cx="51125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564160" y="1772816"/>
                <a:ext cx="0" cy="3176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/>
              <p:cNvSpPr/>
              <p:nvPr/>
            </p:nvSpPr>
            <p:spPr>
              <a:xfrm rot="3249935">
                <a:off x="4095854" y="2038352"/>
                <a:ext cx="330675" cy="17784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 rot="2343045">
                <a:off x="5246935" y="2902448"/>
                <a:ext cx="330675" cy="177849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 стрелкой 16"/>
              <p:cNvCxnSpPr/>
              <p:nvPr/>
            </p:nvCxnSpPr>
            <p:spPr>
              <a:xfrm>
                <a:off x="2627784" y="1628800"/>
                <a:ext cx="4896544" cy="3816424"/>
              </a:xfrm>
              <a:prstGeom prst="straightConnector1">
                <a:avLst/>
              </a:prstGeom>
              <a:ln w="381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вал 18"/>
            <p:cNvSpPr/>
            <p:nvPr/>
          </p:nvSpPr>
          <p:spPr>
            <a:xfrm rot="2171049">
              <a:off x="3191606" y="1448780"/>
              <a:ext cx="4512905" cy="3384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53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200" b="1" dirty="0" smtClean="0"/>
              <a:t>Correlation : </a:t>
            </a:r>
            <a:r>
              <a:rPr lang="en-US" sz="3200" b="1" dirty="0"/>
              <a:t>Weird case </a:t>
            </a:r>
            <a:r>
              <a:rPr lang="en-US" sz="3200" b="1" dirty="0" smtClean="0"/>
              <a:t>1, 4      </a:t>
            </a:r>
            <a:r>
              <a:rPr lang="en-US" sz="4000" b="1" dirty="0" smtClean="0">
                <a:solidFill>
                  <a:schemeClr val="accent1"/>
                </a:solidFill>
              </a:rPr>
              <a:t>A quiz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A scheme of FALSE POSITIVE correlation by merging different groupings</a:t>
            </a:r>
            <a:endParaRPr lang="en-US" sz="32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A high NEGATIVE correlation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within each</a:t>
            </a:r>
            <a:r>
              <a:rPr lang="ru-RU" sz="2400" b="1" dirty="0" smtClean="0"/>
              <a:t> </a:t>
            </a:r>
            <a:r>
              <a:rPr lang="en-US" sz="2400" b="1" dirty="0" smtClean="0"/>
              <a:t>group; </a:t>
            </a:r>
            <a:endParaRPr lang="ru-RU" sz="2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yet a positive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THREE LEVELS of LIE: “A LIE, DAMNED LIE, and STATISTICS!”</a:t>
            </a:r>
            <a:r>
              <a:rPr lang="en-US" sz="4000" b="1" dirty="0" smtClean="0"/>
              <a:t>,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366303"/>
            <a:ext cx="5112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Can you guess </a:t>
            </a:r>
          </a:p>
          <a:p>
            <a:r>
              <a:rPr lang="en-US" sz="4000" b="1" dirty="0" smtClean="0"/>
              <a:t>a picture </a:t>
            </a:r>
            <a:r>
              <a:rPr lang="ru-RU" sz="4000" b="1" dirty="0" smtClean="0"/>
              <a:t> </a:t>
            </a:r>
            <a:r>
              <a:rPr lang="en-US" sz="4000" b="1" dirty="0" smtClean="0"/>
              <a:t>here? </a:t>
            </a:r>
            <a:endParaRPr lang="ru-RU" sz="4000" b="1" dirty="0" smtClean="0"/>
          </a:p>
          <a:p>
            <a:r>
              <a:rPr lang="ru-RU" sz="4000" b="1" dirty="0" smtClean="0"/>
              <a:t>Попробуйте предложить поле рассеяния для этого случая.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99287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 </a:t>
            </a:r>
            <a:r>
              <a:rPr lang="en-US" sz="3600" b="1" dirty="0"/>
              <a:t>and regression: </a:t>
            </a:r>
            <a:r>
              <a:rPr lang="en-US" sz="3600" b="1" dirty="0" smtClean="0"/>
              <a:t>Weird Case </a:t>
            </a:r>
            <a:r>
              <a:rPr lang="ru-RU" sz="3600" b="1" dirty="0" smtClean="0"/>
              <a:t>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Another case, of inflated correlation: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</a:rPr>
              <a:t>   </a:t>
            </a:r>
            <a:r>
              <a:rPr lang="en-US" b="1" dirty="0" smtClean="0"/>
              <a:t> 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g=rand(200,1);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h=5*rand(200,1)-3;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plot(</a:t>
            </a:r>
            <a:r>
              <a:rPr lang="en-US" b="1" dirty="0" err="1"/>
              <a:t>g,h</a:t>
            </a:r>
            <a:r>
              <a:rPr lang="en-US" b="1" dirty="0"/>
              <a:t>, 'k.')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</a:t>
            </a:r>
            <a:r>
              <a:rPr lang="en-US" b="1" dirty="0" err="1"/>
              <a:t>corr</a:t>
            </a:r>
            <a:r>
              <a:rPr lang="en-US" b="1" dirty="0"/>
              <a:t>(</a:t>
            </a:r>
            <a:r>
              <a:rPr lang="en-US" b="1" dirty="0" err="1"/>
              <a:t>g,h</a:t>
            </a:r>
            <a:r>
              <a:rPr lang="en-US" b="1" dirty="0"/>
              <a:t>) </a:t>
            </a:r>
            <a:r>
              <a:rPr lang="en-US" b="1" dirty="0" smtClean="0"/>
              <a:t>=0.06 </a:t>
            </a:r>
            <a:r>
              <a:rPr lang="en-US" b="1" dirty="0" smtClean="0">
                <a:solidFill>
                  <a:srgbClr val="0070C0"/>
                </a:solidFill>
              </a:rPr>
              <a:t>% close to 0 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25" y="1556792"/>
            <a:ext cx="3312368" cy="4256435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31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sz="3600" b="1" dirty="0" smtClean="0"/>
              <a:t>Correlation </a:t>
            </a:r>
            <a:r>
              <a:rPr lang="en-US" sz="3600" b="1" dirty="0"/>
              <a:t>and regression: Weird Case </a:t>
            </a:r>
            <a:r>
              <a:rPr lang="ru-RU" sz="3600" b="1" dirty="0"/>
              <a:t>2</a:t>
            </a:r>
            <a:r>
              <a:rPr lang="en-US" sz="3600" b="1" dirty="0" smtClean="0"/>
              <a:t>, 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40701"/>
            <a:ext cx="9144000" cy="84656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Another case, of inflated correlation, </a:t>
            </a:r>
            <a:r>
              <a:rPr lang="en-US" sz="3200" b="1" dirty="0" smtClean="0">
                <a:solidFill>
                  <a:srgbClr val="0070C0"/>
                </a:solidFill>
              </a:rPr>
              <a:t>by adding outliers: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On </a:t>
            </a:r>
            <a:r>
              <a:rPr lang="en-US" sz="2000" b="1" dirty="0"/>
              <a:t>the left: </a:t>
            </a: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&gt;&gt; </a:t>
            </a:r>
            <a:r>
              <a:rPr lang="en-US" sz="2000" b="1" dirty="0"/>
              <a:t>g=rand(200,1</a:t>
            </a:r>
            <a:r>
              <a:rPr lang="en-US" sz="2000" b="1" dirty="0" smtClean="0"/>
              <a:t>);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&gt;&gt; h=5*rand(200,1</a:t>
            </a:r>
            <a:r>
              <a:rPr lang="en-US" sz="2000" b="1" dirty="0"/>
              <a:t>)-3</a:t>
            </a:r>
            <a:r>
              <a:rPr lang="en-US" sz="2000" b="1" dirty="0" smtClean="0"/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&gt;&gt; </a:t>
            </a:r>
            <a:r>
              <a:rPr lang="en-US" sz="2000" b="1" dirty="0" smtClean="0">
                <a:solidFill>
                  <a:srgbClr val="0070C0"/>
                </a:solidFill>
              </a:rPr>
              <a:t>rho=0.0650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On the right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TWO outliers are added: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&gt;&gt; g(201)=100;    g(202)=-100;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&gt;&gt; h(201)=-100;  h(202)=-90;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&gt;&gt; </a:t>
            </a:r>
            <a:r>
              <a:rPr lang="en-US" sz="2000" b="1" dirty="0" smtClean="0">
                <a:solidFill>
                  <a:srgbClr val="0070C0"/>
                </a:solidFill>
              </a:rPr>
              <a:t>rho=0.9862 </a:t>
            </a:r>
            <a:r>
              <a:rPr lang="en-US" sz="2000" b="1" dirty="0" smtClean="0">
                <a:solidFill>
                  <a:srgbClr val="C00000"/>
                </a:solidFill>
              </a:rPr>
              <a:t>% almost a unity!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1927515"/>
            <a:ext cx="4502453" cy="3396604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69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102873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32723"/>
            <a:ext cx="8712968" cy="58086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                       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Scatter plot: </a:t>
            </a:r>
            <a:r>
              <a:rPr lang="en-US" sz="3200" b="1" dirty="0" smtClean="0">
                <a:solidFill>
                  <a:srgbClr val="0070C0"/>
                </a:solidFill>
              </a:rPr>
              <a:t>just  a Cartesian representation in 2D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0070C0"/>
                </a:solidFill>
              </a:rPr>
              <a:t>Correlation coefficient: 3 perspectives</a:t>
            </a:r>
            <a:endParaRPr lang="ru-RU" sz="32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Linear regression: </a:t>
            </a:r>
            <a:r>
              <a:rPr lang="en-US" sz="3200" b="1" dirty="0" smtClean="0">
                <a:solidFill>
                  <a:srgbClr val="0070C0"/>
                </a:solidFill>
              </a:rPr>
              <a:t>a convenient format to summarize  relation between two features</a:t>
            </a:r>
            <a:r>
              <a:rPr lang="en-US" sz="3200" b="1" dirty="0" smtClean="0"/>
              <a:t> </a:t>
            </a:r>
            <a:endParaRPr lang="ru-RU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Determinacy coefficients: </a:t>
            </a:r>
            <a:r>
              <a:rPr lang="en-US" sz="3200" b="1" dirty="0" smtClean="0">
                <a:solidFill>
                  <a:srgbClr val="0070C0"/>
                </a:solidFill>
              </a:rPr>
              <a:t>due to the linearity and least-squares criterion; </a:t>
            </a:r>
            <a:r>
              <a:rPr lang="en-US" sz="3200" b="1" dirty="0" smtClean="0">
                <a:solidFill>
                  <a:srgbClr val="0070C0"/>
                </a:solidFill>
                <a:sym typeface="Symbol"/>
              </a:rPr>
              <a:t></a:t>
            </a:r>
            <a:r>
              <a:rPr lang="en-US" sz="3200" b="1" baseline="30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n-US" sz="3200" b="1" dirty="0" smtClean="0">
                <a:solidFill>
                  <a:srgbClr val="0070C0"/>
                </a:solidFill>
                <a:sym typeface="Symbol"/>
              </a:rPr>
              <a:t> scoring the extent of </a:t>
            </a:r>
            <a:r>
              <a:rPr lang="en-US" sz="3200" b="1" i="1" dirty="0" smtClean="0">
                <a:solidFill>
                  <a:srgbClr val="0070C0"/>
                </a:solidFill>
                <a:sym typeface="Symbol"/>
              </a:rPr>
              <a:t>y</a:t>
            </a:r>
            <a:r>
              <a:rPr lang="en-US" sz="3200" b="1" dirty="0" smtClean="0">
                <a:solidFill>
                  <a:srgbClr val="0070C0"/>
                </a:solidFill>
                <a:sym typeface="Symbol"/>
              </a:rPr>
              <a:t>-variance taken into account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;  </a:t>
            </a:r>
            <a:r>
              <a:rPr lang="en-US" sz="3200" b="1" dirty="0" smtClean="0">
                <a:solidFill>
                  <a:srgbClr val="0070C0"/>
                </a:solidFill>
                <a:sym typeface="Symbol"/>
              </a:rPr>
              <a:t> expressing, vaguely, the extent of linear relation between </a:t>
            </a:r>
            <a:r>
              <a:rPr lang="en-US" sz="3200" b="1" i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sz="3200" b="1" dirty="0" smtClean="0">
                <a:solidFill>
                  <a:srgbClr val="0070C0"/>
                </a:solidFill>
                <a:sym typeface="Symbol"/>
              </a:rPr>
              <a:t> and </a:t>
            </a:r>
            <a:r>
              <a:rPr lang="en-US" sz="3200" b="1" i="1" dirty="0" smtClean="0">
                <a:solidFill>
                  <a:srgbClr val="0070C0"/>
                </a:solidFill>
                <a:sym typeface="Symbol"/>
              </a:rPr>
              <a:t>y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Correlation and regression: </a:t>
            </a:r>
            <a:r>
              <a:rPr lang="en-US" sz="3200" b="1" dirty="0" smtClean="0">
                <a:solidFill>
                  <a:srgbClr val="0070C0"/>
                </a:solidFill>
              </a:rPr>
              <a:t>Useful, but be aware of non-homogeneity [</a:t>
            </a:r>
            <a:r>
              <a:rPr lang="en-US" sz="3200" b="1" dirty="0" smtClean="0">
                <a:solidFill>
                  <a:srgbClr val="C00000"/>
                </a:solidFill>
              </a:rPr>
              <a:t>“just lies, damned lies, and statistics”</a:t>
            </a:r>
            <a:r>
              <a:rPr lang="en-US" sz="3200" b="1" dirty="0" smtClean="0">
                <a:solidFill>
                  <a:srgbClr val="0070C0"/>
                </a:solidFill>
              </a:rPr>
              <a:t>].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00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124745"/>
            <a:ext cx="8784976" cy="5616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Find two features in your dataset with more or less “linear-like” scatterplot.</a:t>
            </a:r>
          </a:p>
          <a:p>
            <a:r>
              <a:rPr lang="en-US" dirty="0" smtClean="0"/>
              <a:t>2. Display the scatter-plot.</a:t>
            </a:r>
          </a:p>
          <a:p>
            <a:r>
              <a:rPr lang="en-US" dirty="0" smtClean="0"/>
              <a:t>3. Build a linear regression of one of them over the other. Make a comment on the meaning of the slope.</a:t>
            </a:r>
          </a:p>
          <a:p>
            <a:r>
              <a:rPr lang="en-US" dirty="0" smtClean="0"/>
              <a:t>4. Find the correlation and determinacy coefficients, and </a:t>
            </a:r>
            <a:r>
              <a:rPr lang="en-US" b="1" dirty="0" smtClean="0"/>
              <a:t>comment</a:t>
            </a:r>
            <a:r>
              <a:rPr lang="en-US" dirty="0" smtClean="0"/>
              <a:t> on the meaning of the latter.</a:t>
            </a:r>
          </a:p>
          <a:p>
            <a:r>
              <a:rPr lang="en-US" dirty="0" smtClean="0"/>
              <a:t>Make a prediction of the target value, given two or three predictor’ values; make a comment</a:t>
            </a:r>
          </a:p>
          <a:p>
            <a:r>
              <a:rPr lang="en-US" dirty="0" smtClean="0"/>
              <a:t>Compare the relative absolute error of the regression on all points of your set and the determinacy coefficient and </a:t>
            </a:r>
            <a:r>
              <a:rPr lang="en-US" smtClean="0"/>
              <a:t>make comments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6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 5. Principal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Component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Analysis: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Conventional approach, 3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6361" y="537102"/>
                <a:ext cx="8784976" cy="632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                 Covariance matrix</a:t>
                </a:r>
                <a:r>
                  <a:rPr lang="en-US" sz="3200" b="1" dirty="0" smtClean="0"/>
                  <a:t>:</a:t>
                </a:r>
              </a:p>
              <a:p>
                <a:r>
                  <a:rPr lang="en-US" sz="2800" b="1" dirty="0" smtClean="0"/>
                  <a:t>Given a N</a:t>
                </a:r>
                <a:r>
                  <a:rPr lang="en-US" sz="2800" b="1" dirty="0" smtClean="0">
                    <a:sym typeface="Symbol"/>
                  </a:rPr>
                  <a:t></a:t>
                </a:r>
                <a:r>
                  <a:rPr lang="en-US" sz="2800" b="1" dirty="0">
                    <a:sym typeface="Symbol"/>
                  </a:rPr>
                  <a:t>V </a:t>
                </a:r>
                <a:r>
                  <a:rPr lang="en-US" sz="2800" b="1" dirty="0" smtClean="0"/>
                  <a:t>data matrix </a:t>
                </a:r>
                <a:r>
                  <a:rPr lang="en-US" sz="2800" b="1" i="1" dirty="0" smtClean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 smtClean="0"/>
                  <a:t>, its  V</a:t>
                </a:r>
                <a:r>
                  <a:rPr lang="en-US" sz="2800" b="1" dirty="0" smtClean="0">
                    <a:sym typeface="Symbol"/>
                  </a:rPr>
                  <a:t></a:t>
                </a:r>
                <a:r>
                  <a:rPr lang="en-US" sz="2800" b="1" dirty="0">
                    <a:sym typeface="Symbol"/>
                  </a:rPr>
                  <a:t>V </a:t>
                </a:r>
                <a:r>
                  <a:rPr lang="en-US" sz="2800" b="1" dirty="0" smtClean="0">
                    <a:sym typeface="Symbol"/>
                  </a:rPr>
                  <a:t>feature </a:t>
                </a:r>
                <a:r>
                  <a:rPr lang="en-US" sz="2800" b="1" dirty="0" smtClean="0"/>
                  <a:t>covariance matrix </a:t>
                </a:r>
                <a:r>
                  <a:rPr lang="en-US" sz="2800" b="1" i="1" dirty="0" smtClean="0"/>
                  <a:t>B</a:t>
                </a:r>
                <a:r>
                  <a:rPr lang="en-US" sz="2800" b="1" dirty="0" smtClean="0"/>
                  <a:t>=[</a:t>
                </a:r>
                <a:r>
                  <a:rPr lang="en-US" sz="2800" b="1" i="1" dirty="0" smtClean="0"/>
                  <a:t>b</a:t>
                </a:r>
                <a:r>
                  <a:rPr lang="en-US" sz="2800" b="1" i="1" baseline="-25000" dirty="0" smtClean="0"/>
                  <a:t>vw</a:t>
                </a:r>
                <a:r>
                  <a:rPr lang="en-US" sz="2800" b="1" dirty="0" smtClean="0"/>
                  <a:t>]:</a:t>
                </a:r>
                <a:endParaRPr lang="en-US" sz="2800" b="1" i="1" dirty="0" smtClean="0">
                  <a:solidFill>
                    <a:schemeClr val="tx2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1" dirty="0" smtClean="0"/>
                  <a:t>,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acc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b="1" dirty="0" smtClean="0"/>
                  <a:t>  - means</a:t>
                </a:r>
              </a:p>
              <a:p>
                <a:endParaRPr lang="en-US" sz="3200" b="1" dirty="0" smtClean="0">
                  <a:solidFill>
                    <a:schemeClr val="tx2"/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                 Correlation  </a:t>
                </a:r>
                <a:r>
                  <a:rPr lang="en-US" sz="3200" b="1" dirty="0">
                    <a:solidFill>
                      <a:schemeClr val="tx2"/>
                    </a:solidFill>
                  </a:rPr>
                  <a:t>matrix</a:t>
                </a:r>
                <a:r>
                  <a:rPr lang="en-US" sz="3200" b="1" dirty="0"/>
                  <a:t>:</a:t>
                </a:r>
              </a:p>
              <a:p>
                <a:r>
                  <a:rPr lang="en-US" sz="2800" b="1" dirty="0" smtClean="0"/>
                  <a:t>Matrix </a:t>
                </a:r>
                <a:r>
                  <a:rPr lang="en-US" sz="2800" b="1" i="1" dirty="0" smtClean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 smtClean="0"/>
                  <a:t> is normalized by standard deviations, the </a:t>
                </a:r>
                <a:r>
                  <a:rPr lang="en-US" sz="3600" b="1" dirty="0" smtClean="0"/>
                  <a:t>covariances </a:t>
                </a:r>
                <a:r>
                  <a:rPr lang="en-US" sz="3600" b="1" i="1" dirty="0"/>
                  <a:t>b</a:t>
                </a:r>
                <a:r>
                  <a:rPr lang="en-US" sz="3600" b="1" i="1" baseline="-25000" dirty="0"/>
                  <a:t>vw </a:t>
                </a:r>
                <a:r>
                  <a:rPr lang="en-US" sz="3600" b="1" i="1" baseline="-25000" dirty="0" smtClean="0"/>
                  <a:t> </a:t>
                </a:r>
                <a:r>
                  <a:rPr lang="en-US" sz="3600" b="1" dirty="0" smtClean="0"/>
                  <a:t>are correlation coefficients</a:t>
                </a:r>
                <a:endParaRPr lang="en-US" sz="2800" b="1" dirty="0"/>
              </a:p>
              <a:p>
                <a:r>
                  <a:rPr lang="en-US" sz="3600" b="1" dirty="0" smtClean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6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b="1" i="1" dirty="0" smtClean="0">
                    <a:solidFill>
                      <a:schemeClr val="tx2"/>
                    </a:solidFill>
                  </a:rPr>
                  <a:t>/N</a:t>
                </a:r>
                <a:r>
                  <a:rPr lang="en-US" sz="3600" b="1" dirty="0" smtClean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800" b="1" dirty="0" smtClean="0"/>
                  <a:t> - standard deviations</a:t>
                </a:r>
                <a:endParaRPr lang="en-US" sz="2800" b="1" dirty="0"/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1" y="537102"/>
                <a:ext cx="8784976" cy="6320898"/>
              </a:xfrm>
              <a:prstGeom prst="rect">
                <a:avLst/>
              </a:prstGeom>
              <a:blipFill rotWithShape="1">
                <a:blip r:embed="rId3"/>
                <a:stretch>
                  <a:fillRect l="-2080" t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4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14173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Meaning of 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052736"/>
            <a:ext cx="8712968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           Illustrative:</a:t>
            </a:r>
            <a:r>
              <a:rPr lang="en-US" sz="4000" b="1" dirty="0" smtClean="0">
                <a:solidFill>
                  <a:srgbClr val="0070C0"/>
                </a:solidFill>
              </a:rPr>
              <a:t> take two features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4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32959"/>
              </p:ext>
            </p:extLst>
          </p:nvPr>
        </p:nvGraphicFramePr>
        <p:xfrm>
          <a:off x="395540" y="1988840"/>
          <a:ext cx="7848869" cy="421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719"/>
                <a:gridCol w="1368615"/>
                <a:gridCol w="1368152"/>
                <a:gridCol w="939941"/>
                <a:gridCol w="932267"/>
                <a:gridCol w="1584175"/>
              </a:tblGrid>
              <a:tr h="504056"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Company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name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Income</a:t>
                      </a:r>
                      <a:r>
                        <a:rPr lang="en-US" sz="2400" b="1" dirty="0">
                          <a:effectLst/>
                        </a:rPr>
                        <a:t>,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$</a:t>
                      </a:r>
                      <a:r>
                        <a:rPr lang="en-US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 smtClean="0">
                          <a:effectLst/>
                        </a:rPr>
                        <a:t>MSha</a:t>
                      </a:r>
                      <a:r>
                        <a:rPr lang="en-US" sz="2400" b="1" dirty="0" smtClean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Nsu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EC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Sector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49728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Aversi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Antyos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19.0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29.4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23.9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43.7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36.0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38.0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7160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Bumchist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18.4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25.7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12.1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27.9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22.3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16.9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Industrial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7800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Civok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23.9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27.2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30.2</a:t>
                      </a:r>
                      <a:endParaRPr lang="ru-RU" sz="2400" b="1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b="1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58.0</a:t>
                      </a:r>
                      <a:endParaRPr lang="ru-RU" sz="2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3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54176" cy="90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. Meaning of correlation 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Scatterplot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764704"/>
            <a:ext cx="8712968" cy="62646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 T</a:t>
            </a:r>
            <a:r>
              <a:rPr lang="en-US" sz="4000" b="1" dirty="0" smtClean="0">
                <a:solidFill>
                  <a:srgbClr val="0070C0"/>
                </a:solidFill>
              </a:rPr>
              <a:t>ake two features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nam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    x           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Aver       19         43.7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Anty</a:t>
            </a:r>
            <a:r>
              <a:rPr lang="en-US" sz="2400" b="1" dirty="0" smtClean="0"/>
              <a:t>       29.4     36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Aston     23.9     38                                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Bayerm</a:t>
            </a:r>
            <a:r>
              <a:rPr lang="en-US" sz="2400" b="1" dirty="0" smtClean="0"/>
              <a:t> 18.4      27.9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smtClean="0"/>
              <a:t>  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Brea       25.7      22.3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Bumc</a:t>
            </a:r>
            <a:r>
              <a:rPr lang="en-US" sz="2400" b="1" dirty="0" smtClean="0"/>
              <a:t>     12.1      16.9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Civok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 23.9      30.2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Cyber     27.2       58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 err="1" smtClean="0"/>
              <a:t>MatLab</a:t>
            </a:r>
            <a:r>
              <a:rPr lang="en-US" sz="2400" b="1" dirty="0" smtClean="0"/>
              <a:t> Command: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&gt;&gt; 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plot(x,y,'b*'); text(x,y,nam</a:t>
            </a: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);  axis</a:t>
            </a: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</a:rPr>
              <a:t>([10 35 15 60])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39469"/>
            <a:ext cx="5004048" cy="52108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57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Iris</a:t>
            </a:r>
            <a:r>
              <a:rPr lang="en-US" sz="4400" b="1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Scatterplots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5100" b="1" dirty="0" smtClean="0">
                <a:solidFill>
                  <a:srgbClr val="C00000"/>
                </a:solidFill>
              </a:rPr>
              <a:t> Iris</a:t>
            </a:r>
            <a:r>
              <a:rPr lang="en-US" sz="5100" b="1" dirty="0" smtClean="0">
                <a:solidFill>
                  <a:srgbClr val="0070C0"/>
                </a:solidFill>
              </a:rPr>
              <a:t> </a:t>
            </a:r>
            <a:r>
              <a:rPr lang="en-US" sz="5100" b="1" dirty="0">
                <a:solidFill>
                  <a:srgbClr val="0070C0"/>
                </a:solidFill>
              </a:rPr>
              <a:t>                   </a:t>
            </a:r>
            <a:r>
              <a:rPr lang="en-US" sz="5100" b="1" dirty="0" smtClean="0">
                <a:solidFill>
                  <a:srgbClr val="0070C0"/>
                </a:solidFill>
              </a:rPr>
              <a:t>               </a:t>
            </a:r>
            <a:r>
              <a:rPr lang="en-US" sz="5100" b="1" dirty="0">
                <a:solidFill>
                  <a:srgbClr val="0070C0"/>
                </a:solidFill>
              </a:rPr>
              <a:t>Sepal plot                    Petal plot</a:t>
            </a:r>
            <a:r>
              <a:rPr lang="en-US" sz="4000" b="1" dirty="0">
                <a:solidFill>
                  <a:srgbClr val="0070C0"/>
                </a:solidFill>
              </a:rPr>
              <a:t>             </a:t>
            </a:r>
            <a:endParaRPr lang="en-US" sz="40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                                                     </a:t>
            </a:r>
            <a:endParaRPr lang="es-ES" sz="4000" b="1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 smtClean="0">
                <a:solidFill>
                  <a:srgbClr val="C00000"/>
                </a:solidFill>
              </a:rPr>
              <a:t>The </a:t>
            </a:r>
            <a:r>
              <a:rPr lang="es-ES" sz="4000" b="1" dirty="0">
                <a:solidFill>
                  <a:srgbClr val="C00000"/>
                </a:solidFill>
              </a:rPr>
              <a:t>views: </a:t>
            </a:r>
            <a:endParaRPr lang="es-ES" sz="4000" b="1" dirty="0" smtClean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 smtClean="0">
                <a:solidFill>
                  <a:srgbClr val="C00000"/>
                </a:solidFill>
              </a:rPr>
              <a:t>Do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ES" sz="4000" b="1" dirty="0" smtClean="0">
                <a:solidFill>
                  <a:srgbClr val="C00000"/>
                </a:solidFill>
              </a:rPr>
              <a:t>differ!</a:t>
            </a: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200" b="1" dirty="0" smtClean="0"/>
              <a:t>Correlate?</a:t>
            </a:r>
            <a:endParaRPr lang="en-US" sz="42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200" b="1" dirty="0" err="1" smtClean="0"/>
              <a:t>MatLab</a:t>
            </a:r>
            <a:r>
              <a:rPr lang="en-US" sz="4200" b="1" dirty="0" smtClean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4200" b="1" dirty="0" smtClean="0">
                <a:solidFill>
                  <a:schemeClr val="accent4">
                    <a:lumMod val="75000"/>
                  </a:schemeClr>
                </a:solidFill>
              </a:rPr>
              <a:t>&gt;&gt; </a:t>
            </a:r>
            <a:r>
              <a:rPr lang="es-ES" sz="4200" b="1" dirty="0">
                <a:solidFill>
                  <a:schemeClr val="accent4">
                    <a:lumMod val="75000"/>
                  </a:schemeClr>
                </a:solidFill>
              </a:rPr>
              <a:t>subplot(1,2,1);plot(iris(:,1),iris(:,2),'b</a:t>
            </a:r>
            <a:r>
              <a:rPr lang="es-ES" sz="4200" b="1" dirty="0" smtClean="0">
                <a:solidFill>
                  <a:schemeClr val="accent4">
                    <a:lumMod val="75000"/>
                  </a:schemeClr>
                </a:solidFill>
              </a:rPr>
              <a:t>.');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4200" b="1" dirty="0" smtClean="0">
                <a:solidFill>
                  <a:schemeClr val="accent4">
                    <a:lumMod val="75000"/>
                  </a:schemeClr>
                </a:solidFill>
              </a:rPr>
              <a:t>&gt;&gt; </a:t>
            </a:r>
            <a:r>
              <a:rPr lang="es-ES" sz="4200" b="1" dirty="0">
                <a:solidFill>
                  <a:schemeClr val="accent4">
                    <a:lumMod val="75000"/>
                  </a:schemeClr>
                </a:solidFill>
              </a:rPr>
              <a:t>subplot(1,2,2);plot(iris(:,3),iris(:,4),'b.');</a:t>
            </a:r>
            <a:endParaRPr lang="en-US" sz="42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1" y="1124744"/>
            <a:ext cx="7839069" cy="43924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228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Naïve interpretation of 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/N</a:t>
                </a:r>
                <a:r>
                  <a:rPr lang="en-US" b="1" dirty="0" smtClean="0"/>
                  <a:t>,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</a:rPr>
                      <m:t>𝒚𝒗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𝒚𝒘</m:t>
                    </m:r>
                  </m:oMath>
                </a14:m>
                <a:r>
                  <a:rPr lang="en-US" dirty="0" smtClean="0"/>
                  <a:t>&gt;     where</a:t>
                </a:r>
              </a:p>
              <a:p>
                <a:pPr marL="0" indent="0">
                  <a:buNone/>
                </a:pPr>
                <a:r>
                  <a:rPr lang="en-US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</m:oMath>
                </a14:m>
                <a:r>
                  <a:rPr lang="en-US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  <m:r>
                      <a:rPr lang="en-US" sz="3600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3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3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  <m:r>
                      <a:rPr lang="en-US" sz="3600" b="1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3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ru-RU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>
                    <a:solidFill>
                      <a:schemeClr val="accent1"/>
                    </a:solidFill>
                  </a:rPr>
                  <a:t>К</a:t>
                </a:r>
                <a:r>
                  <a:rPr lang="ru-RU" sz="3600" b="1" dirty="0" smtClean="0">
                    <a:solidFill>
                      <a:schemeClr val="accent1"/>
                    </a:solidFill>
                  </a:rPr>
                  <a:t>осинус угла между векторами </a:t>
                </a:r>
                <a:r>
                  <a:rPr 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solidFill>
                          <a:schemeClr val="accent1"/>
                        </a:solidFill>
                        <a:latin typeface="Cambria Math"/>
                      </a:rPr>
                      <m:t>𝒗</m:t>
                    </m:r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ru-RU" sz="3600" b="1" dirty="0" smtClean="0">
                    <a:solidFill>
                      <a:schemeClr val="accent1"/>
                    </a:solidFill>
                  </a:rPr>
                  <a:t>и </a:t>
                </a:r>
                <a:r>
                  <a:rPr lang="en-US" sz="3600" b="1" dirty="0" smtClean="0">
                    <a:solidFill>
                      <a:schemeClr val="accent1"/>
                    </a:solidFill>
                  </a:rPr>
                  <a:t>  </a:t>
                </a:r>
                <a:r>
                  <a:rPr lang="en-US" sz="3600" b="1" i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𝒘</m:t>
                    </m:r>
                  </m:oMath>
                </a14:m>
                <a:endParaRPr lang="en-US" sz="3600" b="1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ru-RU" b="1" dirty="0" smtClean="0"/>
                  <a:t> Между -1 и 1. Равен 0 - ортогональность,  1 – совпадение, -1 – противоположность 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  <a:blipFill rotWithShape="1">
                <a:blip r:embed="rId2"/>
                <a:stretch>
                  <a:fillRect l="-1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Week 6.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Approximation interpretation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of correlation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 Week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3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3826</Words>
  <Application>Microsoft Office PowerPoint</Application>
  <PresentationFormat>Экран (4:3)</PresentationFormat>
  <Paragraphs>675</Paragraphs>
  <Slides>38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Week 6. Correlation and regression</vt:lpstr>
      <vt:lpstr> Week 6. Principal Component Analysis: Conventional approach                                              </vt:lpstr>
      <vt:lpstr> Week 6. Principal Component Analysis: Conventional approach, 2                                              </vt:lpstr>
      <vt:lpstr> Week 5. Principal Component Analysis: Conventional approach, 3                                              </vt:lpstr>
      <vt:lpstr>Week 6. Meaning of correlation</vt:lpstr>
      <vt:lpstr>Week 6. Meaning of correlation Scatterplot</vt:lpstr>
      <vt:lpstr>Week 6. Iris Scatterplots </vt:lpstr>
      <vt:lpstr>Week 6. Naïve interpretation of correlation</vt:lpstr>
      <vt:lpstr>Week 6. Approximation interpretation of correlation</vt:lpstr>
      <vt:lpstr>Week 6. 2D Linear regression 1</vt:lpstr>
      <vt:lpstr>Week 6. 2D Linear regression 2</vt:lpstr>
      <vt:lpstr>Week 6. 2D Linear regression 2</vt:lpstr>
      <vt:lpstr>Week 6. 2D Linear regression 3</vt:lpstr>
      <vt:lpstr>Week 6. 2D Linear regression 3</vt:lpstr>
      <vt:lpstr>Week 6. 2D Linear regression 4</vt:lpstr>
      <vt:lpstr>Week 6. 2D Linear regression 4</vt:lpstr>
      <vt:lpstr>Week 6. 2D Linear regression 5</vt:lpstr>
      <vt:lpstr>Week 6. 2D Linear regression 5</vt:lpstr>
      <vt:lpstr>Week 6. 2D Linear regression 6</vt:lpstr>
      <vt:lpstr>Week 6. 2D Linear regression 7</vt:lpstr>
      <vt:lpstr>Week 6. 2D Linear regression 7</vt:lpstr>
      <vt:lpstr> Week 6. 2D Linear regression: all solved</vt:lpstr>
      <vt:lpstr> Week 6. 2D Correlation and determinacy coefficients: properties and meaning 1 </vt:lpstr>
      <vt:lpstr> Week 6. 2D Correlation coefficient: four properties </vt:lpstr>
      <vt:lpstr> Week 6. 2D Correlation coefficient: properties and meaning 2 </vt:lpstr>
      <vt:lpstr> Week 6. K. Pearson’s highly creative insight (probabilistic perspective at Correlation coefficient: ) </vt:lpstr>
      <vt:lpstr>Презентация PowerPoint</vt:lpstr>
      <vt:lpstr> Week 6. Zero Correlation coefficient: No relation? </vt:lpstr>
      <vt:lpstr>Week 6. Correlation and regression: Good Case</vt:lpstr>
      <vt:lpstr>Week 6. High determinacy warrants no high precision: Good case</vt:lpstr>
      <vt:lpstr>Week 6. Correlation: weird case1,1</vt:lpstr>
      <vt:lpstr>Week 6. Correlation and regression: Weird case 1, 2</vt:lpstr>
      <vt:lpstr>Week 6. Correlation and regression: Weird case 1, 3</vt:lpstr>
      <vt:lpstr>Week 6. Correlation : Weird case 1, 4      A quiz</vt:lpstr>
      <vt:lpstr>Week 6. Correlation and regression: Weird Case 2</vt:lpstr>
      <vt:lpstr>Week 6. Correlation and regression: Weird Case 2, 2</vt:lpstr>
      <vt:lpstr>Week 6. </vt:lpstr>
      <vt:lpstr>Homework 6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3. 2D Two quantitative features</dc:title>
  <dc:creator>Борис</dc:creator>
  <cp:lastModifiedBy>Борис</cp:lastModifiedBy>
  <cp:revision>25</cp:revision>
  <dcterms:created xsi:type="dcterms:W3CDTF">2014-10-01T07:56:47Z</dcterms:created>
  <dcterms:modified xsi:type="dcterms:W3CDTF">2017-11-07T10:16:26Z</dcterms:modified>
</cp:coreProperties>
</file>