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4" r:id="rId5"/>
    <p:sldId id="271" r:id="rId6"/>
    <p:sldId id="273" r:id="rId7"/>
    <p:sldId id="262" r:id="rId8"/>
    <p:sldId id="266" r:id="rId9"/>
    <p:sldId id="264" r:id="rId10"/>
    <p:sldId id="261" r:id="rId11"/>
    <p:sldId id="272" r:id="rId12"/>
    <p:sldId id="267" r:id="rId13"/>
    <p:sldId id="268" r:id="rId14"/>
    <p:sldId id="275" r:id="rId15"/>
    <p:sldId id="276" r:id="rId16"/>
    <p:sldId id="278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FE7BB3D-0248-45AC-89C8-65AC5715B2AD}">
          <p14:sldIdLst>
            <p14:sldId id="256"/>
            <p14:sldId id="269"/>
            <p14:sldId id="270"/>
            <p14:sldId id="274"/>
            <p14:sldId id="271"/>
            <p14:sldId id="273"/>
            <p14:sldId id="262"/>
            <p14:sldId id="266"/>
            <p14:sldId id="264"/>
            <p14:sldId id="261"/>
            <p14:sldId id="272"/>
            <p14:sldId id="267"/>
            <p14:sldId id="268"/>
            <p14:sldId id="275"/>
            <p14:sldId id="276"/>
            <p14:sldId id="278"/>
            <p14:sldId id="27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7CD"/>
    <a:srgbClr val="3C6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954E50D9-542A-4348-8267-EC94A04D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492" y="-1"/>
            <a:ext cx="12470842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F017AF4F-A97A-4F8E-9CCB-CEE333BB8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0" y="4886324"/>
            <a:ext cx="6486525" cy="1655762"/>
          </a:xfrm>
        </p:spPr>
        <p:txBody>
          <a:bodyPr>
            <a:noAutofit/>
          </a:bodyPr>
          <a:lstStyle/>
          <a:p>
            <a:pPr algn="ctr"/>
            <a:r>
              <a:rPr lang="tr-TR" sz="7000" dirty="0">
                <a:latin typeface="OCR A Extended" panose="02010509020102010303" pitchFamily="50" charset="0"/>
              </a:rPr>
              <a:t>YAPAY ZEKA </a:t>
            </a:r>
            <a:br>
              <a:rPr lang="tr-TR" sz="7000" dirty="0">
                <a:latin typeface="OCR A Extended" panose="02010509020102010303" pitchFamily="50" charset="0"/>
              </a:rPr>
            </a:br>
            <a:br>
              <a:rPr lang="tr-TR" sz="7000" dirty="0">
                <a:latin typeface="OCR A Extended" panose="02010509020102010303" pitchFamily="50" charset="0"/>
              </a:rPr>
            </a:br>
            <a:br>
              <a:rPr lang="tr-TR" sz="7000" dirty="0">
                <a:latin typeface="OCR A Extended" panose="02010509020102010303" pitchFamily="50" charset="0"/>
              </a:rPr>
            </a:br>
            <a:endParaRPr lang="tr-TR" sz="7000" dirty="0">
              <a:latin typeface="OCR A Extended" panose="02010509020102010303" pitchFamily="50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136375-906B-4B30-BD7E-C5B60D9A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7791" y="3900606"/>
            <a:ext cx="8791575" cy="1655762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tx1"/>
                </a:solidFill>
                <a:latin typeface="OCR A Extended" panose="02010509020102010303" pitchFamily="50" charset="0"/>
              </a:rPr>
              <a:t>Dersin hocası : </a:t>
            </a:r>
            <a:r>
              <a:rPr lang="tr-TR" sz="1800" dirty="0" err="1">
                <a:solidFill>
                  <a:schemeClr val="tx1"/>
                </a:solidFill>
                <a:latin typeface="OCR A Extended" panose="02010509020102010303" pitchFamily="50" charset="0"/>
              </a:rPr>
              <a:t>yrd.</a:t>
            </a:r>
            <a:r>
              <a:rPr lang="tr-TR" sz="1800" dirty="0">
                <a:solidFill>
                  <a:schemeClr val="tx1"/>
                </a:solidFill>
                <a:latin typeface="OCR A Extended" panose="02010509020102010303" pitchFamily="50" charset="0"/>
              </a:rPr>
              <a:t> Doç. kutan koruyan</a:t>
            </a:r>
          </a:p>
        </p:txBody>
      </p:sp>
    </p:spTree>
    <p:extLst>
      <p:ext uri="{BB962C8B-B14F-4D97-AF65-F5344CB8AC3E}">
        <p14:creationId xmlns:p14="http://schemas.microsoft.com/office/powerpoint/2010/main" val="2109505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85C18B-C8BE-4461-AE73-FFA69638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76" y="643685"/>
            <a:ext cx="10452173" cy="1478570"/>
          </a:xfrm>
        </p:spPr>
        <p:txBody>
          <a:bodyPr/>
          <a:lstStyle/>
          <a:p>
            <a:r>
              <a:rPr lang="tr-TR" dirty="0"/>
              <a:t>    </a:t>
            </a:r>
            <a:r>
              <a:rPr lang="tr-TR" dirty="0">
                <a:latin typeface="OCR A Extended" panose="02010509020102010303" pitchFamily="50" charset="0"/>
              </a:rPr>
              <a:t>FİYAT BELİRLEME KRİTERİ OLARAK veriler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AFCEC32-D5B3-44BA-9A8E-D34B1125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OCR A Extended" panose="02010509020102010303" pitchFamily="50" charset="0"/>
              </a:rPr>
              <a:t>Fiyat belirleme kriteri olarak kullanılan veriler ; </a:t>
            </a:r>
          </a:p>
          <a:p>
            <a:pPr marL="0" indent="0">
              <a:buNone/>
            </a:pPr>
            <a:r>
              <a:rPr lang="tr-TR" dirty="0">
                <a:latin typeface="OCR A Extended" panose="02010509020102010303" pitchFamily="50" charset="0"/>
              </a:rPr>
              <a:t>     Sınıf(%97)</a:t>
            </a:r>
          </a:p>
          <a:p>
            <a:pPr marL="0" indent="0">
              <a:buNone/>
            </a:pPr>
            <a:r>
              <a:rPr lang="tr-TR" dirty="0">
                <a:latin typeface="OCR A Extended" panose="02010509020102010303" pitchFamily="50" charset="0"/>
              </a:rPr>
              <a:t>     Merkeze Yakınlık(%64)</a:t>
            </a:r>
          </a:p>
          <a:p>
            <a:pPr marL="0" indent="0">
              <a:buNone/>
            </a:pPr>
            <a:r>
              <a:rPr lang="tr-TR" dirty="0">
                <a:latin typeface="OCR A Extended" panose="02010509020102010303" pitchFamily="50" charset="0"/>
              </a:rPr>
              <a:t>     Sahil(%91)</a:t>
            </a:r>
          </a:p>
          <a:p>
            <a:pPr marL="0" indent="0">
              <a:buNone/>
            </a:pPr>
            <a:r>
              <a:rPr lang="tr-TR" dirty="0">
                <a:latin typeface="OCR A Extended" panose="02010509020102010303" pitchFamily="50" charset="0"/>
              </a:rPr>
              <a:t>     Yapım Yılı(%80)</a:t>
            </a:r>
          </a:p>
          <a:p>
            <a:pPr marL="0" indent="0">
              <a:buNone/>
            </a:pPr>
            <a:r>
              <a:rPr lang="tr-TR" dirty="0">
                <a:latin typeface="OCR A Extended" panose="02010509020102010303" pitchFamily="50" charset="0"/>
              </a:rPr>
              <a:t>     Metrekare(%83)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7122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731BAB-F1F8-4686-8655-91094126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OCR A Extended" panose="02010509020102010303" pitchFamily="50" charset="0"/>
              </a:rPr>
              <a:t>Öğrenmenin test edilme süreci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A82292-6CCC-4D73-A65B-810102B1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OCR A Extended" panose="02010509020102010303" pitchFamily="50" charset="0"/>
              </a:rPr>
              <a:t>Eğitim veri setinin seçilen algoritmada analiz sürecine sokulmasının ardından </a:t>
            </a:r>
          </a:p>
          <a:p>
            <a:pPr marL="0" indent="0">
              <a:buNone/>
            </a:pPr>
            <a:r>
              <a:rPr lang="tr-TR" dirty="0">
                <a:latin typeface="OCR A Extended" panose="02010509020102010303" pitchFamily="50" charset="0"/>
              </a:rPr>
              <a:t> alınan sonuçların doğruluğu bilinen veriler ile (test verileri)  karşılaştırılması, </a:t>
            </a:r>
          </a:p>
          <a:p>
            <a:r>
              <a:rPr lang="tr-TR" dirty="0">
                <a:latin typeface="OCR A Extended" panose="02010509020102010303" pitchFamily="50" charset="0"/>
              </a:rPr>
              <a:t> Algoritmanın doğruluğunun gücünün test edilmesi,</a:t>
            </a:r>
          </a:p>
          <a:p>
            <a:r>
              <a:rPr lang="tr-TR" dirty="0">
                <a:latin typeface="OCR A Extended" panose="02010509020102010303" pitchFamily="50" charset="0"/>
              </a:rPr>
              <a:t>Karşılaştırma sonucunun grafik yolu ile görselleştirilmesi.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4496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26222B-DFDE-4488-8F40-B70B492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OCR A Extended" panose="02010509020102010303" pitchFamily="50" charset="0"/>
              </a:rPr>
              <a:t>ALGORİTMA GÜCÜNÜ DEĞERLENDİRME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29EF9D7-BBC8-4A6D-9111-97F8428F1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3632" y="1933248"/>
            <a:ext cx="9906000" cy="4003461"/>
          </a:xfrm>
        </p:spPr>
      </p:pic>
    </p:spTree>
    <p:extLst>
      <p:ext uri="{BB962C8B-B14F-4D97-AF65-F5344CB8AC3E}">
        <p14:creationId xmlns:p14="http://schemas.microsoft.com/office/powerpoint/2010/main" val="3020561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29668DF-FD68-400A-AB99-C1868DD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9343"/>
            <a:ext cx="9906000" cy="1477961"/>
          </a:xfrm>
        </p:spPr>
        <p:txBody>
          <a:bodyPr/>
          <a:lstStyle/>
          <a:p>
            <a:r>
              <a:rPr lang="tr-TR" dirty="0"/>
              <a:t>                 </a:t>
            </a:r>
            <a:r>
              <a:rPr lang="tr-TR" dirty="0">
                <a:latin typeface="OCR A Extended" panose="02010509020102010303" pitchFamily="50" charset="0"/>
              </a:rPr>
              <a:t>POLİNOM REGRESYON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C70E30C-5F16-42A5-BFC4-D370EC7E8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96174" y="1216243"/>
            <a:ext cx="7896389" cy="5406966"/>
          </a:xfrm>
        </p:spPr>
      </p:pic>
    </p:spTree>
    <p:extLst>
      <p:ext uri="{BB962C8B-B14F-4D97-AF65-F5344CB8AC3E}">
        <p14:creationId xmlns:p14="http://schemas.microsoft.com/office/powerpoint/2010/main" val="168694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F16812-9FAC-4D81-A71E-6E64FFBE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371" y="501680"/>
            <a:ext cx="9906000" cy="865725"/>
          </a:xfrm>
        </p:spPr>
        <p:txBody>
          <a:bodyPr>
            <a:normAutofit/>
          </a:bodyPr>
          <a:lstStyle/>
          <a:p>
            <a:r>
              <a:rPr lang="tr-TR" sz="2800" dirty="0">
                <a:latin typeface="OCR A Extended" panose="02010509020102010303" pitchFamily="50" charset="0"/>
              </a:rPr>
              <a:t>FİYAT – TAHMİN </a:t>
            </a:r>
            <a:r>
              <a:rPr lang="tr-TR" sz="2800" dirty="0" err="1">
                <a:latin typeface="OCR A Extended" panose="02010509020102010303" pitchFamily="50" charset="0"/>
              </a:rPr>
              <a:t>KARŞILAŞtırması</a:t>
            </a:r>
            <a:endParaRPr lang="tr-TR" sz="2800" dirty="0">
              <a:latin typeface="OCR A Extended" panose="02010509020102010303" pitchFamily="50" charset="0"/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1FCCD2A-AA65-4116-A6E7-3014AD97C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9606" y="1659765"/>
            <a:ext cx="6884118" cy="4946566"/>
          </a:xfrm>
        </p:spPr>
      </p:pic>
    </p:spTree>
    <p:extLst>
      <p:ext uri="{BB962C8B-B14F-4D97-AF65-F5344CB8AC3E}">
        <p14:creationId xmlns:p14="http://schemas.microsoft.com/office/powerpoint/2010/main" val="1294822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BAB6316-343A-4243-A055-97AC73D77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4589" y="2231471"/>
            <a:ext cx="4064972" cy="4360194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6643C15F-0156-42BD-BEA2-FCD9E8712C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16489" y="2231471"/>
            <a:ext cx="5630922" cy="4360194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C821940-31D0-4EC0-A0FE-AAF2DAFB6DB7}"/>
              </a:ext>
            </a:extLst>
          </p:cNvPr>
          <p:cNvSpPr txBox="1"/>
          <p:nvPr/>
        </p:nvSpPr>
        <p:spPr>
          <a:xfrm>
            <a:off x="1593906" y="822121"/>
            <a:ext cx="8363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OCR A Extended" panose="02010509020102010303" pitchFamily="50" charset="0"/>
              </a:rPr>
              <a:t>Fiyatı bilinmeyen yeni bir ev eklendiğinde Yapay Zeka fiyat </a:t>
            </a:r>
            <a:r>
              <a:rPr lang="tr-TR" dirty="0" err="1">
                <a:latin typeface="OCR A Extended" panose="02010509020102010303" pitchFamily="50" charset="0"/>
              </a:rPr>
              <a:t>tahminlemesini</a:t>
            </a:r>
            <a:r>
              <a:rPr lang="tr-TR" dirty="0">
                <a:latin typeface="OCR A Extended" panose="02010509020102010303" pitchFamily="50" charset="0"/>
              </a:rPr>
              <a:t> hiçbir müdahaleye ihtiyaç duymadan kendi başına yapabiliyor. </a:t>
            </a:r>
          </a:p>
        </p:txBody>
      </p:sp>
    </p:spTree>
    <p:extLst>
      <p:ext uri="{BB962C8B-B14F-4D97-AF65-F5344CB8AC3E}">
        <p14:creationId xmlns:p14="http://schemas.microsoft.com/office/powerpoint/2010/main" val="3256522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8C74C8-5B5A-49B0-A3B3-58699C6E8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D29DDB0-4C22-406B-9623-B6B50FDDC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445" y="428650"/>
            <a:ext cx="10735497" cy="6000699"/>
          </a:xfrm>
        </p:spPr>
      </p:pic>
    </p:spTree>
    <p:extLst>
      <p:ext uri="{BB962C8B-B14F-4D97-AF65-F5344CB8AC3E}">
        <p14:creationId xmlns:p14="http://schemas.microsoft.com/office/powerpoint/2010/main" val="2347900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32077A95-FB41-4273-88EE-66C20123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5" y="1144974"/>
            <a:ext cx="10821640" cy="45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4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D713D2-3289-4DA5-9A08-444EA16A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38" y="821772"/>
            <a:ext cx="9905998" cy="5662568"/>
          </a:xfrm>
        </p:spPr>
        <p:txBody>
          <a:bodyPr>
            <a:normAutofit/>
          </a:bodyPr>
          <a:lstStyle/>
          <a:p>
            <a:r>
              <a:rPr lang="tr-TR" dirty="0">
                <a:latin typeface="OCR A Extended" panose="02010509020102010303" pitchFamily="50" charset="0"/>
              </a:rPr>
              <a:t>BURAK DEMİR          2015469012</a:t>
            </a:r>
            <a:br>
              <a:rPr lang="tr-TR" dirty="0">
                <a:latin typeface="OCR A Extended" panose="02010509020102010303" pitchFamily="50" charset="0"/>
              </a:rPr>
            </a:br>
            <a:br>
              <a:rPr lang="tr-TR" dirty="0">
                <a:latin typeface="OCR A Extended" panose="02010509020102010303" pitchFamily="50" charset="0"/>
              </a:rPr>
            </a:br>
            <a:r>
              <a:rPr lang="tr-TR" dirty="0">
                <a:latin typeface="OCR A Extended" panose="02010509020102010303" pitchFamily="50" charset="0"/>
              </a:rPr>
              <a:t>ÇAĞLA KONUK         2015469030</a:t>
            </a:r>
            <a:br>
              <a:rPr lang="tr-TR" dirty="0">
                <a:latin typeface="OCR A Extended" panose="02010509020102010303" pitchFamily="50" charset="0"/>
              </a:rPr>
            </a:br>
            <a:br>
              <a:rPr lang="tr-TR" dirty="0">
                <a:latin typeface="OCR A Extended" panose="02010509020102010303" pitchFamily="50" charset="0"/>
              </a:rPr>
            </a:br>
            <a:r>
              <a:rPr lang="tr-TR" dirty="0">
                <a:latin typeface="OCR A Extended" panose="02010509020102010303" pitchFamily="50" charset="0"/>
              </a:rPr>
              <a:t>FEYZA BİRLİK          2015469009</a:t>
            </a:r>
            <a:br>
              <a:rPr lang="tr-TR" dirty="0">
                <a:latin typeface="OCR A Extended" panose="02010509020102010303" pitchFamily="50" charset="0"/>
              </a:rPr>
            </a:br>
            <a:br>
              <a:rPr lang="tr-TR" dirty="0">
                <a:latin typeface="OCR A Extended" panose="02010509020102010303" pitchFamily="50" charset="0"/>
              </a:rPr>
            </a:br>
            <a:r>
              <a:rPr lang="tr-TR" dirty="0">
                <a:latin typeface="OCR A Extended" panose="02010509020102010303" pitchFamily="50" charset="0"/>
              </a:rPr>
              <a:t>RUKİYE KILIÇ         2015469027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396A1FDE-FCC8-4614-84A9-1B14515827CA}"/>
              </a:ext>
            </a:extLst>
          </p:cNvPr>
          <p:cNvSpPr txBox="1">
            <a:spLocks/>
          </p:cNvSpPr>
          <p:nvPr/>
        </p:nvSpPr>
        <p:spPr>
          <a:xfrm>
            <a:off x="1692392" y="28575"/>
            <a:ext cx="11025929" cy="1965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latin typeface="OCR A Extended" panose="02010509020102010303" pitchFamily="50" charset="0"/>
              </a:rPr>
              <a:t>BİZİ DİNLEDİĞİNİZ İÇİN TEŞEKKÜR EDERİZ</a:t>
            </a:r>
            <a:r>
              <a:rPr lang="tr-T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618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6CBCA68A-E78F-4B5B-92EC-8203F1D0E6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1355" y="2425656"/>
            <a:ext cx="5745162" cy="1741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dirty="0">
                <a:latin typeface="OCR A Extended" panose="02010509020102010303" pitchFamily="50" charset="0"/>
              </a:rPr>
              <a:t>MAKİNE ÖĞRENMESİ İLE</a:t>
            </a:r>
          </a:p>
          <a:p>
            <a:r>
              <a:rPr lang="tr-TR" sz="3500" dirty="0">
                <a:latin typeface="OCR A Extended" panose="02010509020102010303" pitchFamily="50" charset="0"/>
              </a:rPr>
              <a:t>EV FİYATI TAHMİNLEMESİ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B15EF9-B982-463E-BD00-88A22A52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32" y="1835091"/>
            <a:ext cx="4250423" cy="31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59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37D51F-609B-4150-A273-611C5D77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OCR A Extended" panose="02010509020102010303" pitchFamily="50" charset="0"/>
              </a:rPr>
              <a:t>Makine öğrenmesi ile ev fiyatı </a:t>
            </a:r>
            <a:r>
              <a:rPr lang="tr-TR" dirty="0" err="1">
                <a:latin typeface="OCR A Extended" panose="02010509020102010303" pitchFamily="50" charset="0"/>
              </a:rPr>
              <a:t>tahminleme</a:t>
            </a:r>
            <a:r>
              <a:rPr lang="tr-TR" dirty="0">
                <a:latin typeface="OCR A Extended" panose="02010509020102010303" pitchFamily="50" charset="0"/>
              </a:rPr>
              <a:t> projesinin amacı ;</a:t>
            </a:r>
            <a:br>
              <a:rPr lang="tr-TR" dirty="0">
                <a:latin typeface="OCR A Extended" panose="02010509020102010303" pitchFamily="50" charset="0"/>
              </a:rPr>
            </a:br>
            <a:endParaRPr lang="tr-TR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120120-8AEE-4D7B-BA67-71FF876D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OCR A Extended" panose="02010509020102010303" pitchFamily="50" charset="0"/>
              </a:rPr>
              <a:t> Bir evin değerini belirleyen parametreler doğrultusunda hem alıcıların hem de satıcıların maddi zarara uğramasını engellemek , </a:t>
            </a:r>
          </a:p>
          <a:p>
            <a:r>
              <a:rPr lang="tr-TR" dirty="0">
                <a:latin typeface="OCR A Extended" panose="02010509020102010303" pitchFamily="50" charset="0"/>
              </a:rPr>
              <a:t> Konfor, güvenlik ve kalite beklentilerini karşılayan bir sistem geliştirmek,</a:t>
            </a:r>
          </a:p>
          <a:p>
            <a:pPr marL="0" indent="0">
              <a:buNone/>
            </a:pPr>
            <a:r>
              <a:rPr lang="tr-TR" dirty="0">
                <a:latin typeface="OCR A Extended" panose="02010509020102010303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32963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AE54B4-B019-4498-857F-2BDA33B5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602" y="2304705"/>
            <a:ext cx="9905998" cy="147857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tr-TR" dirty="0">
                <a:latin typeface="OCR A Extended" panose="02010509020102010303" pitchFamily="50" charset="0"/>
              </a:rPr>
              <a:t>Makine öğrenmesi Süreci</a:t>
            </a:r>
          </a:p>
        </p:txBody>
      </p:sp>
    </p:spTree>
    <p:extLst>
      <p:ext uri="{BB962C8B-B14F-4D97-AF65-F5344CB8AC3E}">
        <p14:creationId xmlns:p14="http://schemas.microsoft.com/office/powerpoint/2010/main" val="1224042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889F40-42F6-4A4A-9F49-55E0E85C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58" y="471020"/>
            <a:ext cx="9905999" cy="1970175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OCR A Extended" panose="02010509020102010303" pitchFamily="50" charset="0"/>
              </a:rPr>
              <a:t>Gerekli parametreleri içeren verilerin toplanması, sınıflandırılması, analiz edilmesi,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Veri ana kütlesinden 100 adet veri alınarak örneklem kümesi oluşturulması</a:t>
            </a: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3A9982A-C1EC-4EF4-922A-E48B0EDF5428}"/>
              </a:ext>
            </a:extLst>
          </p:cNvPr>
          <p:cNvSpPr txBox="1">
            <a:spLocks/>
          </p:cNvSpPr>
          <p:nvPr/>
        </p:nvSpPr>
        <p:spPr>
          <a:xfrm>
            <a:off x="331089" y="2559012"/>
            <a:ext cx="5145087" cy="454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latin typeface="OCR A Extended" panose="02010509020102010303" pitchFamily="50" charset="0"/>
              </a:rPr>
              <a:t>PARAMETRELER;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Yatak odası sayısı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Banyo sayısı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Sahile kıyısının olup olmadığı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Merkeze olan yakınlık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Evin sınıfı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Yapım yılı</a:t>
            </a:r>
          </a:p>
          <a:p>
            <a:r>
              <a:rPr lang="tr-TR" sz="1800" dirty="0">
                <a:latin typeface="OCR A Extended" panose="02010509020102010303" pitchFamily="50" charset="0"/>
              </a:rPr>
              <a:t>Metrekare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0508591-B316-4B46-B56F-ED6435B9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06" y="2441195"/>
            <a:ext cx="7166992" cy="41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7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F1103A-4C2E-4A13-A8FA-5019E9CD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104" y="373724"/>
            <a:ext cx="9905999" cy="5745222"/>
          </a:xfrm>
        </p:spPr>
        <p:txBody>
          <a:bodyPr/>
          <a:lstStyle/>
          <a:p>
            <a:r>
              <a:rPr lang="tr-TR" dirty="0">
                <a:latin typeface="OCR A Extended" panose="02010509020102010303" pitchFamily="50" charset="0"/>
              </a:rPr>
              <a:t>Örneklem kümesinden faydalanarak Eğitim Veri Setinin oluşturulması,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kış Çizelgesi: İşlem 3">
            <a:extLst>
              <a:ext uri="{FF2B5EF4-FFF2-40B4-BE49-F238E27FC236}">
                <a16:creationId xmlns:a16="http://schemas.microsoft.com/office/drawing/2014/main" id="{C882EEC9-3767-4972-A425-B4855CBBBFF0}"/>
              </a:ext>
            </a:extLst>
          </p:cNvPr>
          <p:cNvSpPr/>
          <p:nvPr/>
        </p:nvSpPr>
        <p:spPr>
          <a:xfrm>
            <a:off x="1728255" y="1283099"/>
            <a:ext cx="9091511" cy="5279600"/>
          </a:xfrm>
          <a:prstGeom prst="flowChartProcess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D7E89C-9068-4390-9201-BD6F89C0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35" y="1887457"/>
            <a:ext cx="8563396" cy="372902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BEAE2BE-D3E9-47DD-99F6-850C54F66EC6}"/>
              </a:ext>
            </a:extLst>
          </p:cNvPr>
          <p:cNvSpPr txBox="1"/>
          <p:nvPr/>
        </p:nvSpPr>
        <p:spPr>
          <a:xfrm>
            <a:off x="5154172" y="1298432"/>
            <a:ext cx="52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OCR A Extended" panose="02010509020102010303" pitchFamily="50" charset="0"/>
              </a:rPr>
              <a:t>Eğitim Verileri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33115ED-614C-4E8C-A6DC-DE6E87A3B7A0}"/>
              </a:ext>
            </a:extLst>
          </p:cNvPr>
          <p:cNvSpPr/>
          <p:nvPr/>
        </p:nvSpPr>
        <p:spPr>
          <a:xfrm>
            <a:off x="2214298" y="5749614"/>
            <a:ext cx="684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OCR A Extended" panose="02010509020102010303" pitchFamily="50" charset="0"/>
              </a:rPr>
              <a:t>Veri setinin %66’sı Eğitim verisi olarak ayrılır</a:t>
            </a:r>
          </a:p>
        </p:txBody>
      </p:sp>
    </p:spTree>
    <p:extLst>
      <p:ext uri="{BB962C8B-B14F-4D97-AF65-F5344CB8AC3E}">
        <p14:creationId xmlns:p14="http://schemas.microsoft.com/office/powerpoint/2010/main" val="371466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kış Çizelgesi: İşlem 8">
            <a:extLst>
              <a:ext uri="{FF2B5EF4-FFF2-40B4-BE49-F238E27FC236}">
                <a16:creationId xmlns:a16="http://schemas.microsoft.com/office/drawing/2014/main" id="{3CFCB396-F375-471F-8103-12475739DAB9}"/>
              </a:ext>
            </a:extLst>
          </p:cNvPr>
          <p:cNvSpPr/>
          <p:nvPr/>
        </p:nvSpPr>
        <p:spPr>
          <a:xfrm>
            <a:off x="1129240" y="1185142"/>
            <a:ext cx="10352459" cy="5445662"/>
          </a:xfrm>
          <a:prstGeom prst="flowChartProcess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022E7-1633-445E-9155-CDCF6BFD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370" y="5959648"/>
            <a:ext cx="9374763" cy="89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OCR A Extended" panose="02010509020102010303" pitchFamily="50" charset="0"/>
              </a:rPr>
              <a:t>Veri setinin %34’ ünü ise test verisi olarak ayrılır.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4443705-A196-4D3A-9101-664E5FB7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70" y="1646807"/>
            <a:ext cx="9616198" cy="441516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5734351-A40B-4BAE-A0E4-00791393C087}"/>
              </a:ext>
            </a:extLst>
          </p:cNvPr>
          <p:cNvSpPr txBox="1"/>
          <p:nvPr/>
        </p:nvSpPr>
        <p:spPr>
          <a:xfrm>
            <a:off x="5062691" y="1234945"/>
            <a:ext cx="20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OCR A Extended" panose="02010509020102010303" pitchFamily="50" charset="0"/>
              </a:rPr>
              <a:t>Test Verileri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375AA2F-B063-4B78-9530-065D27CF8600}"/>
              </a:ext>
            </a:extLst>
          </p:cNvPr>
          <p:cNvSpPr txBox="1"/>
          <p:nvPr/>
        </p:nvSpPr>
        <p:spPr>
          <a:xfrm>
            <a:off x="1409049" y="354146"/>
            <a:ext cx="937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OCR A Extended" panose="02010509020102010303" pitchFamily="50" charset="0"/>
              </a:rPr>
              <a:t>Veri setinin içinden doğruluğundan emin olunan test veri setinin </a:t>
            </a:r>
            <a:r>
              <a:rPr lang="tr-TR" sz="2000" dirty="0" err="1">
                <a:latin typeface="OCR A Extended" panose="02010509020102010303" pitchFamily="50" charset="0"/>
              </a:rPr>
              <a:t>ayrıması</a:t>
            </a:r>
            <a:endParaRPr lang="tr-TR" sz="20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07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653D7566-1B1A-48C8-86C7-42EC19133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0220" y="1845418"/>
            <a:ext cx="9111560" cy="4418013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9213A794-53B9-42A9-B1F2-FAF9B59F1CB2}"/>
              </a:ext>
            </a:extLst>
          </p:cNvPr>
          <p:cNvSpPr txBox="1"/>
          <p:nvPr/>
        </p:nvSpPr>
        <p:spPr>
          <a:xfrm>
            <a:off x="1828799" y="86406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OCR A Extended" panose="02010509020102010303" pitchFamily="50" charset="0"/>
              </a:rPr>
              <a:t>Makine öğrenmesi algoritmasının seçilmesi</a:t>
            </a:r>
          </a:p>
        </p:txBody>
      </p:sp>
    </p:spTree>
    <p:extLst>
      <p:ext uri="{BB962C8B-B14F-4D97-AF65-F5344CB8AC3E}">
        <p14:creationId xmlns:p14="http://schemas.microsoft.com/office/powerpoint/2010/main" val="3260794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E96BF6-B204-40A3-B940-03C9E9BC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970" y="618518"/>
            <a:ext cx="9905998" cy="1478570"/>
          </a:xfrm>
        </p:spPr>
        <p:txBody>
          <a:bodyPr/>
          <a:lstStyle/>
          <a:p>
            <a:r>
              <a:rPr lang="tr-TR" dirty="0">
                <a:latin typeface="OCR A Extended" panose="02010509020102010303" pitchFamily="50" charset="0"/>
              </a:rPr>
              <a:t>Korelasyon analizi  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0120246A-4EC0-4A1E-8063-18DCC7F87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970" y="2188030"/>
            <a:ext cx="4454045" cy="3737394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809D14E-C56B-47E8-B7B5-3C56D146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30" y="2178637"/>
            <a:ext cx="4391739" cy="37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55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1910</TotalTime>
  <Words>264</Words>
  <Application>Microsoft Office PowerPoint</Application>
  <PresentationFormat>Geniş ekran</PresentationFormat>
  <Paragraphs>45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OCR A Extended</vt:lpstr>
      <vt:lpstr>Tw Cen MT</vt:lpstr>
      <vt:lpstr>Devre</vt:lpstr>
      <vt:lpstr>YAPAY ZEKA    </vt:lpstr>
      <vt:lpstr>PowerPoint Sunusu</vt:lpstr>
      <vt:lpstr>Makine öğrenmesi ile ev fiyatı tahminleme projesinin amacı ; </vt:lpstr>
      <vt:lpstr>Makine öğrenmesi Süreci</vt:lpstr>
      <vt:lpstr>PowerPoint Sunusu</vt:lpstr>
      <vt:lpstr>PowerPoint Sunusu</vt:lpstr>
      <vt:lpstr>PowerPoint Sunusu</vt:lpstr>
      <vt:lpstr>PowerPoint Sunusu</vt:lpstr>
      <vt:lpstr>Korelasyon analizi  </vt:lpstr>
      <vt:lpstr>    FİYAT BELİRLEME KRİTERİ OLARAK veriler </vt:lpstr>
      <vt:lpstr>Öğrenmenin test edilme süreci</vt:lpstr>
      <vt:lpstr>ALGORİTMA GÜCÜNÜ DEĞERLENDİRME</vt:lpstr>
      <vt:lpstr>                 POLİNOM REGRESYON</vt:lpstr>
      <vt:lpstr>FİYAT – TAHMİN KARŞILAŞtırması</vt:lpstr>
      <vt:lpstr>PowerPoint Sunusu</vt:lpstr>
      <vt:lpstr>PowerPoint Sunusu</vt:lpstr>
      <vt:lpstr>PowerPoint Sunusu</vt:lpstr>
      <vt:lpstr>BURAK DEMİR          2015469012  ÇAĞLA KONUK         2015469030  FEYZA BİRLİK          2015469009  RUKİYE KILIÇ         2015469027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DERSİ PROJE SUNUMU</dc:title>
  <dc:creator>burak demir</dc:creator>
  <cp:lastModifiedBy>burak demir</cp:lastModifiedBy>
  <cp:revision>33</cp:revision>
  <dcterms:created xsi:type="dcterms:W3CDTF">2018-12-17T16:13:02Z</dcterms:created>
  <dcterms:modified xsi:type="dcterms:W3CDTF">2018-12-20T20:11:54Z</dcterms:modified>
</cp:coreProperties>
</file>