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324" r:id="rId3"/>
    <p:sldId id="281" r:id="rId4"/>
    <p:sldId id="282" r:id="rId5"/>
    <p:sldId id="283" r:id="rId6"/>
    <p:sldId id="284" r:id="rId7"/>
    <p:sldId id="285" r:id="rId8"/>
    <p:sldId id="286" r:id="rId9"/>
    <p:sldId id="313" r:id="rId10"/>
    <p:sldId id="316" r:id="rId11"/>
    <p:sldId id="315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38" r:id="rId21"/>
    <p:sldId id="288" r:id="rId22"/>
    <p:sldId id="339" r:id="rId23"/>
    <p:sldId id="340" r:id="rId24"/>
    <p:sldId id="341" r:id="rId25"/>
    <p:sldId id="342" r:id="rId26"/>
    <p:sldId id="343" r:id="rId27"/>
    <p:sldId id="344" r:id="rId28"/>
    <p:sldId id="289" r:id="rId29"/>
    <p:sldId id="301" r:id="rId30"/>
    <p:sldId id="298" r:id="rId31"/>
    <p:sldId id="303" r:id="rId32"/>
    <p:sldId id="387" r:id="rId33"/>
    <p:sldId id="359" r:id="rId34"/>
    <p:sldId id="346" r:id="rId35"/>
    <p:sldId id="290" r:id="rId36"/>
    <p:sldId id="299" r:id="rId37"/>
    <p:sldId id="300" r:id="rId38"/>
    <p:sldId id="292" r:id="rId39"/>
    <p:sldId id="308" r:id="rId40"/>
    <p:sldId id="347" r:id="rId41"/>
    <p:sldId id="348" r:id="rId42"/>
    <p:sldId id="355" r:id="rId43"/>
    <p:sldId id="356" r:id="rId44"/>
    <p:sldId id="349" r:id="rId45"/>
    <p:sldId id="385" r:id="rId46"/>
    <p:sldId id="386" r:id="rId47"/>
    <p:sldId id="350" r:id="rId48"/>
    <p:sldId id="351" r:id="rId49"/>
    <p:sldId id="352" r:id="rId50"/>
    <p:sldId id="353" r:id="rId51"/>
    <p:sldId id="358" r:id="rId52"/>
    <p:sldId id="309" r:id="rId53"/>
    <p:sldId id="388" r:id="rId54"/>
    <p:sldId id="360" r:id="rId55"/>
    <p:sldId id="389" r:id="rId56"/>
    <p:sldId id="361" r:id="rId57"/>
    <p:sldId id="362" r:id="rId58"/>
    <p:sldId id="363" r:id="rId59"/>
    <p:sldId id="364" r:id="rId60"/>
    <p:sldId id="365" r:id="rId61"/>
    <p:sldId id="384" r:id="rId62"/>
    <p:sldId id="334" r:id="rId63"/>
    <p:sldId id="379" r:id="rId64"/>
    <p:sldId id="378" r:id="rId65"/>
    <p:sldId id="377" r:id="rId66"/>
    <p:sldId id="376" r:id="rId67"/>
    <p:sldId id="375" r:id="rId68"/>
    <p:sldId id="374" r:id="rId69"/>
    <p:sldId id="373" r:id="rId70"/>
    <p:sldId id="380" r:id="rId71"/>
    <p:sldId id="372" r:id="rId72"/>
    <p:sldId id="371" r:id="rId73"/>
    <p:sldId id="381" r:id="rId74"/>
    <p:sldId id="331" r:id="rId75"/>
    <p:sldId id="295" r:id="rId76"/>
    <p:sldId id="336" r:id="rId77"/>
    <p:sldId id="366" r:id="rId78"/>
    <p:sldId id="367" r:id="rId79"/>
    <p:sldId id="368" r:id="rId80"/>
    <p:sldId id="369" r:id="rId81"/>
    <p:sldId id="382" r:id="rId82"/>
    <p:sldId id="332" r:id="rId83"/>
    <p:sldId id="383" r:id="rId84"/>
    <p:sldId id="333" r:id="rId85"/>
    <p:sldId id="296" r:id="rId86"/>
    <p:sldId id="329" r:id="rId87"/>
    <p:sldId id="337" r:id="rId88"/>
    <p:sldId id="279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2013-05-06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Maintains FHIR principles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Identifies risks, precepts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Handles coordination w/ external groups</a:t>
            </a:r>
          </a:p>
          <a:p>
            <a:pPr marL="0" indent="0">
              <a:buFontTx/>
              <a:buNone/>
            </a:pPr>
            <a:r>
              <a:rPr lang="en-US" dirty="0" smtClean="0"/>
              <a:t>FHIR Management 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Coordinates</a:t>
            </a:r>
            <a:r>
              <a:rPr lang="en-US" baseline="0" dirty="0" smtClean="0"/>
              <a:t> 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Manages ballot process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 delivery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Day-to-day activities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Modeling &amp; Methodology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Defines criteria for artifacts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Determines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Documents best practices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the actual development work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Core Team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Temporary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Takes on work Work Groups can’t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Expedites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haven’t we talked about yet?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29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914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r>
              <a:rPr lang="en-US" baseline="0" dirty="0" smtClean="0"/>
              <a:t> as HTML</a:t>
            </a:r>
          </a:p>
          <a:p>
            <a:r>
              <a:rPr lang="en-US" baseline="0" dirty="0" smtClean="0"/>
              <a:t>Published using validation process that performs consistency checks</a:t>
            </a:r>
          </a:p>
          <a:p>
            <a:r>
              <a:rPr lang="en-US" baseline="0" dirty="0" smtClean="0"/>
              <a:t>Really shouldn’t require much guidance to read, but a few things to call out</a:t>
            </a:r>
          </a:p>
          <a:p>
            <a:r>
              <a:rPr lang="en-US" baseline="0" dirty="0" smtClean="0"/>
              <a:t>Objective of spec is developer can skim and decide in &lt; day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992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89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11:15</a:t>
            </a:r>
          </a:p>
          <a:p>
            <a:r>
              <a:rPr lang="en-US" dirty="0" smtClean="0"/>
              <a:t>Core elements, Examples,</a:t>
            </a:r>
            <a:r>
              <a:rPr lang="en-US" baseline="0" dirty="0" smtClean="0"/>
              <a:t> definitions</a:t>
            </a:r>
          </a:p>
          <a:p>
            <a:r>
              <a:rPr lang="en-US" baseline="0" dirty="0" smtClean="0"/>
              <a:t>What do you think would be core in X?</a:t>
            </a:r>
          </a:p>
          <a:p>
            <a:r>
              <a:rPr lang="en-US" baseline="0" dirty="0" smtClean="0"/>
              <a:t>wiki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75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064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510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68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v3 gets it’s only check-mark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42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696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2.jp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May 6,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Delphi, C#, Java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“80%” rule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64096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  <a:alpha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80%</a:t>
            </a:r>
            <a:endParaRPr lang="en-US" sz="287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  <a:alpha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 bwMode="auto">
          <a:xfrm>
            <a:off x="1763688" y="2852936"/>
            <a:ext cx="4896544" cy="23042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348656" y="292438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Governance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FGB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2798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FMG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6774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Methodology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MnM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47864" y="1700808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Oversight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TSC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47864" y="5552661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Work Groups</a:t>
            </a:r>
            <a:endParaRPr kumimoji="0" lang="en-CA" sz="18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5536" y="5603040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Team</a:t>
            </a:r>
            <a:endParaRPr kumimoji="0" lang="en-CA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>
            <a:stCxn id="6" idx="3"/>
            <a:endCxn id="7" idx="0"/>
          </p:cNvCxnSpPr>
          <p:nvPr/>
        </p:nvCxnSpPr>
        <p:spPr bwMode="auto">
          <a:xfrm>
            <a:off x="5076848" y="3320433"/>
            <a:ext cx="215232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6" idx="1"/>
            <a:endCxn id="8" idx="0"/>
          </p:cNvCxnSpPr>
          <p:nvPr/>
        </p:nvCxnSpPr>
        <p:spPr bwMode="auto">
          <a:xfrm flipH="1">
            <a:off x="3131840" y="3320433"/>
            <a:ext cx="216816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 bwMode="auto">
          <a:xfrm>
            <a:off x="3995936" y="4329100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0" idx="2"/>
            <a:endCxn id="23" idx="0"/>
          </p:cNvCxnSpPr>
          <p:nvPr/>
        </p:nvCxnSpPr>
        <p:spPr bwMode="auto">
          <a:xfrm>
            <a:off x="4211960" y="24928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23" idx="4"/>
            <a:endCxn id="11" idx="0"/>
          </p:cNvCxnSpPr>
          <p:nvPr/>
        </p:nvCxnSpPr>
        <p:spPr bwMode="auto">
          <a:xfrm>
            <a:off x="4211960" y="5157192"/>
            <a:ext cx="0" cy="395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3" idx="4"/>
            <a:endCxn id="12" idx="3"/>
          </p:cNvCxnSpPr>
          <p:nvPr/>
        </p:nvCxnSpPr>
        <p:spPr bwMode="auto">
          <a:xfrm flipH="1">
            <a:off x="2123728" y="5157192"/>
            <a:ext cx="2088232" cy="841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59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gforge.hl7.org/svn/fhir/trunk/presentations/2013-05 </a:t>
            </a:r>
            <a:r>
              <a:rPr lang="en-CA" dirty="0">
                <a:hlinkClick r:id="rId2"/>
              </a:rPr>
              <a:t>Tutorials/Introduction to </a:t>
            </a:r>
            <a:r>
              <a:rPr lang="en-CA" dirty="0" smtClean="0">
                <a:hlinkClick r:id="rId2"/>
              </a:rPr>
              <a:t>FHIR.pptx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out-of-the-box interoperability</a:t>
            </a:r>
          </a:p>
          <a:p>
            <a:r>
              <a:rPr lang="en-US" dirty="0" smtClean="0"/>
              <a:t>Leverage</a:t>
            </a:r>
            <a:r>
              <a:rPr lang="en-US" baseline="0" dirty="0" smtClean="0"/>
              <a:t> HTTP: GET, POST, etc.</a:t>
            </a:r>
          </a:p>
          <a:p>
            <a:r>
              <a:rPr lang="en-US" dirty="0" smtClean="0"/>
              <a:t>Pre-defined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r>
              <a:rPr lang="en-US" dirty="0" smtClean="0"/>
              <a:t>Also: History, Read Version, Search, Updates, Validate, Conformance &amp; Batch</a:t>
            </a:r>
          </a:p>
          <a:p>
            <a:r>
              <a:rPr lang="en-US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“Document”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no assumptions about the architectural design of systems</a:t>
            </a:r>
          </a:p>
          <a:p>
            <a:pPr lvl="0"/>
            <a:r>
              <a:rPr lang="en-US" dirty="0" smtClean="0"/>
              <a:t>You can use it for</a:t>
            </a:r>
          </a:p>
          <a:p>
            <a:pPr lvl="1"/>
            <a:r>
              <a:rPr lang="en-US" dirty="0" smtClean="0"/>
              <a:t>Light or heavy</a:t>
            </a:r>
            <a:r>
              <a:rPr lang="en-US" baseline="0" dirty="0" smtClean="0"/>
              <a:t> c</a:t>
            </a:r>
            <a:r>
              <a:rPr lang="en-US" dirty="0" smtClean="0"/>
              <a:t>lients</a:t>
            </a:r>
          </a:p>
          <a:p>
            <a:pPr lvl="1"/>
            <a:r>
              <a:rPr lang="en-US" dirty="0" smtClean="0"/>
              <a:t>Central server or peer-to-peer</a:t>
            </a:r>
            <a:r>
              <a:rPr lang="en-US" baseline="0" dirty="0" smtClean="0"/>
              <a:t> sharing</a:t>
            </a:r>
          </a:p>
          <a:p>
            <a:pPr lvl="1"/>
            <a:r>
              <a:rPr lang="en-US" baseline="0" dirty="0" smtClean="0"/>
              <a:t>Push or pull</a:t>
            </a:r>
          </a:p>
          <a:p>
            <a:pPr lvl="1"/>
            <a:r>
              <a:rPr lang="en-US" dirty="0" smtClean="0"/>
              <a:t>Query</a:t>
            </a:r>
            <a:r>
              <a:rPr lang="en-US" baseline="0" dirty="0" smtClean="0"/>
              <a:t> or publish/subscribe</a:t>
            </a:r>
          </a:p>
          <a:p>
            <a:pPr lvl="1"/>
            <a:r>
              <a:rPr lang="en-US" baseline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5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Lloyd McKenzie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Gordon Point Informatics (GPi)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Initial participant in FHIR core team</a:t>
            </a:r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Co-chair HL7 Modeling &amp; Methodology</a:t>
            </a:r>
          </a:p>
          <a:p>
            <a:pPr lvl="1"/>
            <a:r>
              <a:rPr lang="en-US" dirty="0" smtClean="0"/>
              <a:t>Chair HL7 Canada Architecture &amp; Infrastructure</a:t>
            </a:r>
          </a:p>
          <a:p>
            <a:pPr lvl="1"/>
            <a:r>
              <a:rPr lang="en-US" dirty="0" smtClean="0"/>
              <a:t>Heavily involved in HL7 and healthcare exchange for last 14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Facility,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Problem,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5805264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 - ever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uiExpand="1" build="p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691680" y="3907883"/>
            <a:ext cx="1800200" cy="18722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1680" y="2467723"/>
            <a:ext cx="1800200" cy="72008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1680" y="3187803"/>
            <a:ext cx="1800200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33691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433245" y="5517232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Agent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341971" y="22687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Facility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built into the wire format</a:t>
            </a:r>
          </a:p>
          <a:p>
            <a:pPr lvl="1"/>
            <a:r>
              <a:rPr lang="en-US" dirty="0" smtClean="0"/>
              <a:t>All conformant systems can “handle” any possible extension - Just a bucket of “other stuff”</a:t>
            </a:r>
          </a:p>
          <a:p>
            <a:pPr lvl="0"/>
            <a:r>
              <a:rPr lang="en-US" dirty="0" smtClean="0"/>
              <a:t>Use mustUnderstand to flag extensions that “change things”</a:t>
            </a:r>
          </a:p>
          <a:p>
            <a:pPr lvl="0"/>
            <a:r>
              <a:rPr lang="en-US" dirty="0" smtClean="0"/>
              <a:t>Require formal definitions of extensions to be available in interoperability space</a:t>
            </a:r>
          </a:p>
          <a:p>
            <a:pPr lvl="0"/>
            <a:r>
              <a:rPr lang="en-US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60648"/>
            <a:ext cx="86947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home)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588224" y="260648"/>
            <a:ext cx="1656184" cy="288032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52019" y="3501008"/>
            <a:ext cx="3096344" cy="288032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169226" y="4221088"/>
            <a:ext cx="4130965" cy="288032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80001" y="4869160"/>
            <a:ext cx="1887943" cy="216024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9" y="5665881"/>
            <a:ext cx="864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http://hl7.org/fhir</a:t>
            </a:r>
            <a:endParaRPr lang="en-CA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Types Concept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5739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(cont’d)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Based on w3c schema and ISO data</a:t>
            </a:r>
            <a:r>
              <a:rPr lang="en-US" baseline="0" dirty="0" smtClean="0"/>
              <a:t> types</a:t>
            </a:r>
          </a:p>
          <a:p>
            <a:r>
              <a:rPr lang="en-US" baseline="0" dirty="0" smtClean="0"/>
              <a:t>Stick to the “80% rule” – only expose what most will use</a:t>
            </a:r>
          </a:p>
          <a:p>
            <a:r>
              <a:rPr lang="en-US" baseline="0" dirty="0" smtClean="0"/>
              <a:t>Data types can have extensions too</a:t>
            </a:r>
          </a:p>
        </p:txBody>
      </p:sp>
      <p:pic>
        <p:nvPicPr>
          <p:cNvPr id="3074" name="Picture 2" descr="Primitive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34839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flavorId, nullFlavor,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4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Can use Value Set resource to define more complex 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Document</a:t>
            </a:r>
            <a:endParaRPr lang="en-US" dirty="0" smtClean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99992" y="1828800"/>
            <a:ext cx="4263008" cy="4480520"/>
          </a:xfrm>
        </p:spPr>
        <p:txBody>
          <a:bodyPr/>
          <a:lstStyle/>
          <a:p>
            <a:r>
              <a:rPr lang="en-US" sz="2800" dirty="0" smtClean="0"/>
              <a:t>A point in time collection of resources</a:t>
            </a:r>
          </a:p>
          <a:p>
            <a:r>
              <a:rPr lang="en-US" sz="2800" dirty="0" smtClean="0"/>
              <a:t>Can be a </a:t>
            </a:r>
            <a:r>
              <a:rPr lang="ja-JP" altLang="en-US" sz="2800" dirty="0" smtClean="0"/>
              <a:t>‘</a:t>
            </a:r>
            <a:r>
              <a:rPr lang="en-US" sz="2800" dirty="0" smtClean="0"/>
              <a:t>stand alone</a:t>
            </a:r>
            <a:r>
              <a:rPr lang="ja-JP" altLang="en-US" sz="2800" dirty="0" smtClean="0"/>
              <a:t>’</a:t>
            </a:r>
            <a:r>
              <a:rPr lang="en-US" sz="2800" dirty="0" smtClean="0"/>
              <a:t> document (like CDA) or a aggregated resource type (often profiled)</a:t>
            </a:r>
          </a:p>
          <a:p>
            <a:r>
              <a:rPr lang="ja-JP" altLang="en-US" sz="2800" dirty="0" smtClean="0"/>
              <a:t>‘</a:t>
            </a:r>
            <a:r>
              <a:rPr lang="en-US" sz="2800" dirty="0" smtClean="0"/>
              <a:t>child</a:t>
            </a:r>
            <a:r>
              <a:rPr lang="ja-JP" altLang="en-US" sz="2800" dirty="0" smtClean="0"/>
              <a:t>’</a:t>
            </a:r>
            <a:r>
              <a:rPr lang="en-US" sz="2800" dirty="0" smtClean="0"/>
              <a:t> resources are like CDA sections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D9570176-4252-E04E-ABE3-F5AE690C57AF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97570" y="1979952"/>
            <a:ext cx="3887787" cy="2952750"/>
            <a:chOff x="0" y="0"/>
            <a:chExt cx="2449" cy="1859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5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1405632" y="3427752"/>
            <a:ext cx="2592388" cy="649288"/>
            <a:chOff x="0" y="0"/>
            <a:chExt cx="1632" cy="408"/>
          </a:xfrm>
        </p:grpSpPr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3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1405632" y="4207215"/>
            <a:ext cx="2592388" cy="649287"/>
            <a:chOff x="0" y="0"/>
            <a:chExt cx="1632" cy="408"/>
          </a:xfrm>
        </p:grpSpPr>
        <p:sp>
          <p:nvSpPr>
            <p:cNvPr id="36874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1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6877" name="Rectangle 13"/>
          <p:cNvSpPr>
            <a:spLocks/>
          </p:cNvSpPr>
          <p:nvPr/>
        </p:nvSpPr>
        <p:spPr bwMode="auto">
          <a:xfrm>
            <a:off x="707132" y="2454615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Document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Resource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 rot="16200000" flipH="1">
            <a:off x="980182" y="3438865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 rot="16200000" flipH="1">
            <a:off x="514251" y="3614283"/>
            <a:ext cx="1277937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Message</a:t>
            </a:r>
            <a:endParaRPr lang="en-US" dirty="0" smtClean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3322" y="1828800"/>
            <a:ext cx="4479677" cy="4480520"/>
          </a:xfrm>
        </p:spPr>
        <p:txBody>
          <a:bodyPr/>
          <a:lstStyle/>
          <a:p>
            <a:r>
              <a:rPr lang="en-US" sz="2000" dirty="0" smtClean="0">
                <a:sym typeface="Gill Sans MT" charset="0"/>
              </a:rPr>
              <a:t>Collection of resources sent as a result of some real-world event intended to accomplish a particular purpose </a:t>
            </a:r>
          </a:p>
          <a:p>
            <a:r>
              <a:rPr lang="en-US" sz="2000" dirty="0" smtClean="0">
                <a:sym typeface="Gill Sans MT" charset="0"/>
              </a:rPr>
              <a:t>Event Codes &amp; Definitions, like HL7 v2 </a:t>
            </a:r>
          </a:p>
          <a:p>
            <a:r>
              <a:rPr lang="en-US" sz="2000" dirty="0" smtClean="0">
                <a:sym typeface="Gill Sans MT" charset="0"/>
              </a:rPr>
              <a:t>V2 segments broadly map to resources</a:t>
            </a:r>
          </a:p>
          <a:p>
            <a:r>
              <a:rPr lang="en-US" sz="2000" dirty="0" smtClean="0">
                <a:sym typeface="Gill Sans MT" charset="0"/>
              </a:rPr>
              <a:t>Includes a </a:t>
            </a:r>
            <a:r>
              <a:rPr lang="ja-JP" altLang="en-US" sz="2000" dirty="0" smtClean="0">
                <a:sym typeface="Gill Sans MT" charset="0"/>
              </a:rPr>
              <a:t>“</a:t>
            </a:r>
            <a:r>
              <a:rPr lang="en-US" sz="2000" dirty="0" smtClean="0">
                <a:sym typeface="Gill Sans MT" charset="0"/>
              </a:rPr>
              <a:t>Message</a:t>
            </a:r>
            <a:r>
              <a:rPr lang="ja-JP" altLang="en-US" sz="2000" dirty="0" smtClean="0">
                <a:sym typeface="Gill Sans MT" charset="0"/>
              </a:rPr>
              <a:t>”</a:t>
            </a:r>
            <a:r>
              <a:rPr lang="en-US" sz="2000" dirty="0" smtClean="0">
                <a:sym typeface="Gill Sans MT" charset="0"/>
              </a:rPr>
              <a:t> resource, similar in purpose to Message wrapper and MSH segment</a:t>
            </a:r>
          </a:p>
          <a:p>
            <a:r>
              <a:rPr lang="en-US" sz="2000" dirty="0" smtClean="0">
                <a:sym typeface="Gill Sans MT" charset="0"/>
              </a:rPr>
              <a:t>May have associated behavior</a:t>
            </a:r>
          </a:p>
          <a:p>
            <a:r>
              <a:rPr lang="en-US" sz="2000" dirty="0" smtClean="0">
                <a:sym typeface="Gill Sans MT" charset="0"/>
              </a:rPr>
              <a:t>Can be conveyed via MLLP,  SOAP or other means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21058C90-8180-FB4C-A4EE-A645CD610022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5536" y="1988418"/>
            <a:ext cx="3887787" cy="2952750"/>
            <a:chOff x="395536" y="1916410"/>
            <a:chExt cx="3887787" cy="2952750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916410"/>
              <a:ext cx="3887787" cy="2952750"/>
              <a:chOff x="395536" y="1700808"/>
              <a:chExt cx="3887787" cy="2952750"/>
            </a:xfrm>
          </p:grpSpPr>
          <p:grpSp>
            <p:nvGrpSpPr>
              <p:cNvPr id="39939" name="Group 4"/>
              <p:cNvGrpSpPr>
                <a:grpSpLocks/>
              </p:cNvGrpSpPr>
              <p:nvPr/>
            </p:nvGrpSpPr>
            <p:grpSpPr bwMode="auto">
              <a:xfrm>
                <a:off x="395536" y="1700808"/>
                <a:ext cx="3887787" cy="2952750"/>
                <a:chOff x="0" y="0"/>
                <a:chExt cx="2449" cy="1859"/>
              </a:xfrm>
            </p:grpSpPr>
            <p:sp>
              <p:nvSpPr>
                <p:cNvPr id="38914" name="AutoShape 2"/>
                <p:cNvSpPr>
                  <a:spLocks/>
                </p:cNvSpPr>
                <p:nvPr/>
              </p:nvSpPr>
              <p:spPr bwMode="auto">
                <a:xfrm>
                  <a:off x="0" y="0"/>
                  <a:ext cx="2449" cy="18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CBC3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3" name="Rectangle 3"/>
                <p:cNvSpPr>
                  <a:spLocks/>
                </p:cNvSpPr>
                <p:nvPr/>
              </p:nvSpPr>
              <p:spPr bwMode="auto">
                <a:xfrm>
                  <a:off x="92" y="90"/>
                  <a:ext cx="2264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Atom</a:t>
                  </a:r>
                </a:p>
              </p:txBody>
            </p:sp>
          </p:grpSp>
          <p:grpSp>
            <p:nvGrpSpPr>
              <p:cNvPr id="39942" name="Group 9"/>
              <p:cNvGrpSpPr>
                <a:grpSpLocks/>
              </p:cNvGrpSpPr>
              <p:nvPr/>
            </p:nvGrpSpPr>
            <p:grpSpPr bwMode="auto">
              <a:xfrm>
                <a:off x="1403598" y="3192463"/>
                <a:ext cx="2592388" cy="649288"/>
                <a:chOff x="0" y="0"/>
                <a:chExt cx="1632" cy="408"/>
              </a:xfrm>
            </p:grpSpPr>
            <p:sp>
              <p:nvSpPr>
                <p:cNvPr id="38919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1" name="Rectangle 8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1</a:t>
                  </a:r>
                </a:p>
              </p:txBody>
            </p:sp>
          </p:grpSp>
          <p:grpSp>
            <p:nvGrpSpPr>
              <p:cNvPr id="39943" name="Group 12"/>
              <p:cNvGrpSpPr>
                <a:grpSpLocks/>
              </p:cNvGrpSpPr>
              <p:nvPr/>
            </p:nvGrpSpPr>
            <p:grpSpPr bwMode="auto">
              <a:xfrm>
                <a:off x="1403598" y="3971926"/>
                <a:ext cx="2592388" cy="649287"/>
                <a:chOff x="0" y="0"/>
                <a:chExt cx="1632" cy="408"/>
              </a:xfrm>
            </p:grpSpPr>
            <p:sp>
              <p:nvSpPr>
                <p:cNvPr id="38922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49" name="Rectangle 11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2</a:t>
                  </a:r>
                </a:p>
              </p:txBody>
            </p:sp>
          </p:grpSp>
          <p:sp>
            <p:nvSpPr>
              <p:cNvPr id="38925" name="Rectangle 13"/>
              <p:cNvSpPr>
                <a:spLocks/>
              </p:cNvSpPr>
              <p:nvPr/>
            </p:nvSpPr>
            <p:spPr bwMode="auto">
              <a:xfrm>
                <a:off x="705098" y="2181226"/>
                <a:ext cx="3251200" cy="774700"/>
              </a:xfrm>
              <a:prstGeom prst="rect">
                <a:avLst/>
              </a:prstGeom>
              <a:solidFill>
                <a:srgbClr val="FEF0CD"/>
              </a:solidFill>
              <a:ln w="9525" cap="flat">
                <a:solidFill>
                  <a:srgbClr val="338F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</p:spPr>
            <p:txBody>
              <a:bodyPr lIns="38100" tIns="38100" rIns="38100" bIns="38100" anchor="ctr"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Message </a:t>
                </a:r>
                <a:r>
                  <a:rPr lang="en-US" sz="1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Resource</a:t>
                </a:r>
                <a:endParaRPr lang="en-US" sz="4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  <a:sym typeface="Calibri" charset="0"/>
                </a:endParaRPr>
              </a:p>
            </p:txBody>
          </p:sp>
        </p:grpSp>
        <p:sp>
          <p:nvSpPr>
            <p:cNvPr id="38927" name="AutoShape 15"/>
            <p:cNvSpPr>
              <a:spLocks/>
            </p:cNvSpPr>
            <p:nvPr/>
          </p:nvSpPr>
          <p:spPr bwMode="auto">
            <a:xfrm rot="16200000" flipH="1">
              <a:off x="978148" y="3385366"/>
              <a:ext cx="635000" cy="215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8" name="AutoShape 16"/>
            <p:cNvSpPr>
              <a:spLocks/>
            </p:cNvSpPr>
            <p:nvPr/>
          </p:nvSpPr>
          <p:spPr bwMode="auto">
            <a:xfrm rot="16200000" flipH="1">
              <a:off x="493961" y="3579041"/>
              <a:ext cx="1314450" cy="50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2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4098" name="Picture 2" descr="UM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232"/>
            <a:ext cx="6336704" cy="660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6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Be able to explain what FHIR is to others in your organization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5122" name="Picture 2" descr="UM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7869"/>
            <a:ext cx="8523438" cy="62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resource is published with several views covering different aspects</a:t>
            </a:r>
          </a:p>
          <a:p>
            <a:pPr lvl="1"/>
            <a:r>
              <a:rPr lang="en-US" sz="2000" dirty="0" smtClean="0"/>
              <a:t>UML diagram</a:t>
            </a:r>
          </a:p>
          <a:p>
            <a:pPr lvl="1"/>
            <a:r>
              <a:rPr lang="en-US" sz="2000" dirty="0" smtClean="0"/>
              <a:t>Simple pseudo-XML syntax</a:t>
            </a:r>
          </a:p>
          <a:p>
            <a:pPr lvl="1"/>
            <a:r>
              <a:rPr lang="en-US" sz="2000" dirty="0" smtClean="0"/>
              <a:t>Vocabulary bindings</a:t>
            </a:r>
          </a:p>
          <a:p>
            <a:pPr lvl="1"/>
            <a:r>
              <a:rPr lang="en-US" sz="2000" dirty="0" smtClean="0"/>
              <a:t>Notes</a:t>
            </a:r>
          </a:p>
          <a:p>
            <a:pPr lvl="1"/>
            <a:r>
              <a:rPr lang="en-US" sz="2000" dirty="0" smtClean="0"/>
              <a:t>Search Criteria</a:t>
            </a:r>
          </a:p>
          <a:p>
            <a:pPr lvl="1"/>
            <a:r>
              <a:rPr lang="en-US" sz="2000" dirty="0" smtClean="0"/>
              <a:t>Data dictionary</a:t>
            </a:r>
          </a:p>
          <a:p>
            <a:pPr lvl="1"/>
            <a:r>
              <a:rPr lang="en-US" sz="2000" dirty="0" smtClean="0"/>
              <a:t>Example instance</a:t>
            </a:r>
          </a:p>
          <a:p>
            <a:pPr lvl="1"/>
            <a:r>
              <a:rPr lang="en-US" sz="2000" dirty="0" smtClean="0"/>
              <a:t>Schema + Schematron</a:t>
            </a:r>
          </a:p>
          <a:p>
            <a:pPr lvl="1"/>
            <a:r>
              <a:rPr lang="en-US" sz="2000" dirty="0" smtClean="0"/>
              <a:t>RDF, XMI, etc. to come</a:t>
            </a:r>
          </a:p>
        </p:txBody>
      </p:sp>
    </p:spTree>
    <p:extLst>
      <p:ext uri="{BB962C8B-B14F-4D97-AF65-F5344CB8AC3E}">
        <p14:creationId xmlns:p14="http://schemas.microsoft.com/office/powerpoint/2010/main" val="33343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person)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837074" y="548680"/>
            <a:ext cx="100811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6" name="Picture 2" descr="UM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87" y="260648"/>
            <a:ext cx="6338065" cy="622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33393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Bindings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744696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5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0118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1" y="1652588"/>
            <a:ext cx="8640879" cy="408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5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8742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2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0" y="332656"/>
            <a:ext cx="8606410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16" y="260647"/>
            <a:ext cx="6816351" cy="616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5" y="1700808"/>
            <a:ext cx="899953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poke around the spec . . .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</a:t>
            </a:r>
            <a:r>
              <a:rPr lang="en-US" baseline="0" dirty="0" smtClean="0"/>
              <a:t>ire syntax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284" y="1971162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Character-delimited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built-in parsers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Hard to read/debug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off-the-shelf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not visible in instance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1740" y="1971163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7284" y="426620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5405" y="4266205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&amp; JSON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clear in instance</a:t>
            </a:r>
          </a:p>
        </p:txBody>
      </p:sp>
      <p:pic>
        <p:nvPicPr>
          <p:cNvPr id="8195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386660"/>
            <a:ext cx="35504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Messaging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Documents as blobs in an OBX 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external infrastructure allows sort of treating like messages or services, but not well-suited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Primarily messaging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documents (CDA and other)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Sometimes used in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Frequently no wire compatibility between paradigm representations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5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REST, Message, Document and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Wire format (and profiles) consistent across paradigms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Implementer</a:t>
            </a:r>
            <a:r>
              <a:rPr lang="en-US" baseline="0" dirty="0" smtClean="0"/>
              <a:t>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248161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examples, not necessarily valid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Good industry support from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engines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Discussion groups available, though often design rather than implementation-focused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tooling, not yet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connectathons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Few, if any examples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at Int’l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Minimal tooling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Implementation varies significantly by jurisdiction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Lots of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Reference implementations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Public validation servers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Generated APIs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Connectathons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0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0" y="1742739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Directly interoperable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configuration or interface engines required for interoperability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Must be profiled to be reasonably implemented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standard profiles available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specification too complex to implement 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Popular templates such as CCDA are largely interoperable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Int’l specs generally require significant profiling for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Profiling often done as re-design without wire compatibility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direct uptake of int’l specs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127708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Useful clinical interoperability out-of-the-box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don’t block interoperability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9" y="4092894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Z-segments allow extension, but only link to extended content is positional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extensions to data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are opaque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built into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formally defined accessible online and re-usable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Human Readability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97116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consistent syntax for human readability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provided by site-specific agreement using (abusing?) NTE, OBX or Z-segments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525161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generally designed with human readability in mind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supported if designers accommodate it or extensions used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820203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1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5" y="1670222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Robust Semantics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Inconsistencies in data representation and granularity between segments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come from definitions with varying levels of quality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Fixed in time to old 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semantic expressiveness in some 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(May be addressed in new version)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820202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Fully expressive of semantics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404706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 mapping to formal data model where relevant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 map to multiple reference models (e.g. RIM + OpenEHR)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6" y="4003894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FHIR’s so great, why would we do anything else?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Market Share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 facto standard for in-institution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 in many countries for cross-institution communication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market penetration, particularly of CCD and CCDA variants due to meaningful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on-going growth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Mandated use in a few jurisdictions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uptake outside of those mandates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958702"/>
            <a:ext cx="35504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409974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46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9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Maturity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25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Broadly supported by industry 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Now 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Familiarity with both capabilities and limitations (and work-arounds)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248163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12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Implemented in a variety of settings all around the world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development for over 13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specifications have had multiple releases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uptake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First thought of less than 2 years ago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Will go to first DSTU ballot later this year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Won’t be a normative spec for several more years, minimum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42" y="406946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1697217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6" y="167979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not going to do so any time soon</a:t>
            </a:r>
          </a:p>
          <a:p>
            <a:r>
              <a:rPr lang="en-US" sz="2800" b="0" dirty="0" smtClean="0"/>
              <a:t>No one's going to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investigating - use of FHIR for MHD (mobile XDS)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interested - RESTful access to image metadata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  <a:p>
            <a:r>
              <a:rPr lang="en-AU" sz="28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94" name="Picture 2" descr="C:\Users\office\AppData\Local\Microsoft\Windows\Temporary Internet Files\Content.IE5\5WDXES51\MC90043156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10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v2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tend to be based on templates and realm constraints rather than international specs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v3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8" name="Picture 2" descr="Clinical Document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53875"/>
            <a:ext cx="2148159" cy="10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2nd “Draft for Comment” ballot completed in Jan.</a:t>
            </a:r>
          </a:p>
          <a:p>
            <a:r>
              <a:rPr lang="en-AU" sz="2400" dirty="0" smtClean="0"/>
              <a:t>Next cycle will be first Draft Standard for Trial Use ballot (DSTU)</a:t>
            </a:r>
          </a:p>
          <a:p>
            <a:pPr lvl="1"/>
            <a:r>
              <a:rPr lang="en-AU" sz="2000" dirty="0" smtClean="0"/>
              <a:t>2 cycles – Sept 2013, Jan 2014</a:t>
            </a:r>
          </a:p>
          <a:p>
            <a:pPr lvl="1"/>
            <a:r>
              <a:rPr lang="en-AU" sz="2000" dirty="0" smtClean="0"/>
              <a:t>Will provide a semi-stable</a:t>
            </a:r>
            <a:r>
              <a:rPr lang="en-AU" sz="2000" baseline="0" dirty="0" smtClean="0"/>
              <a:t> platform for implementers while still allowing non-backward-compatible change for Normative version if implementation experience dictates</a:t>
            </a:r>
          </a:p>
          <a:p>
            <a:pPr lvl="0"/>
            <a:r>
              <a:rPr lang="en-AU" sz="2400" dirty="0" smtClean="0"/>
              <a:t>Normative is probably 3+ 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74" y="515719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z="2800" dirty="0" smtClean="0"/>
              <a:t>Performing rigorous QA on initial set of resources</a:t>
            </a:r>
          </a:p>
          <a:p>
            <a:pPr lvl="1"/>
            <a:r>
              <a:rPr lang="en-AU" sz="2400" dirty="0" smtClean="0"/>
              <a:t>F</a:t>
            </a:r>
            <a:r>
              <a:rPr lang="en-AU" sz="2400" baseline="0" dirty="0" smtClean="0"/>
              <a:t>ull support for C-CDA in first DSTU</a:t>
            </a:r>
          </a:p>
          <a:p>
            <a:pPr lvl="0"/>
            <a:r>
              <a:rPr lang="en-AU" sz="2800" dirty="0" smtClean="0"/>
              <a:t>Additional resources will continue to be introduced in future DSTU cycles as implementers identify needs</a:t>
            </a:r>
          </a:p>
          <a:p>
            <a:pPr lvl="0"/>
            <a:r>
              <a:rPr lang="en-AU" sz="2800" dirty="0" smtClean="0"/>
              <a:t>Continue to seek testing &amp; real world implementation experience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  <p:pic>
        <p:nvPicPr>
          <p:cNvPr id="17410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61048"/>
            <a:ext cx="1241909" cy="17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the FHIR Implementers tutorial</a:t>
            </a:r>
          </a:p>
          <a:p>
            <a:r>
              <a:rPr lang="en-AU" sz="2400" dirty="0" smtClean="0"/>
              <a:t>Read the spec: </a:t>
            </a:r>
            <a:r>
              <a:rPr lang="en-AU" sz="2400" dirty="0" smtClean="0">
                <a:hlinkClick r:id="rId2"/>
              </a:rPr>
              <a:t>http://hl7.org/fhir</a:t>
            </a:r>
            <a:endParaRPr lang="en-AU" sz="2400" dirty="0" smtClean="0"/>
          </a:p>
          <a:p>
            <a:r>
              <a:rPr lang="en-AU" sz="2400" dirty="0" smtClean="0"/>
              <a:t>Comment on the wiki </a:t>
            </a:r>
            <a:r>
              <a:rPr lang="en-AU" sz="1800" dirty="0" smtClean="0"/>
              <a:t>(link from FHIR spec)</a:t>
            </a:r>
          </a:p>
          <a:p>
            <a:r>
              <a:rPr lang="en-AU" sz="2400" dirty="0" smtClean="0"/>
              <a:t>Follow #FHIR on Twitter</a:t>
            </a:r>
          </a:p>
          <a:p>
            <a:r>
              <a:rPr lang="en-AU" sz="2400" dirty="0" smtClean="0"/>
              <a:t>Shape the specification:</a:t>
            </a:r>
          </a:p>
          <a:p>
            <a:pPr lvl="1"/>
            <a:r>
              <a:rPr lang="en-AU" sz="2000" dirty="0" smtClean="0"/>
              <a:t>Join the FHIR track at this WGM</a:t>
            </a:r>
          </a:p>
          <a:p>
            <a:pPr lvl="1"/>
            <a:r>
              <a:rPr lang="en-AU" sz="2000" dirty="0" smtClean="0"/>
              <a:t>Join the FHIR email list </a:t>
            </a:r>
            <a:br>
              <a:rPr lang="en-AU" sz="2000" dirty="0" smtClean="0"/>
            </a:br>
            <a:r>
              <a:rPr lang="en-AU" sz="2000" dirty="0" smtClean="0">
                <a:hlinkClick r:id="rId3"/>
              </a:rPr>
              <a:t>http://wiki.hl7.org/index.php?title=FHIR_email_list_subscription_instructions</a:t>
            </a:r>
            <a:endParaRPr lang="en-AU" sz="2000" dirty="0" smtClean="0"/>
          </a:p>
          <a:p>
            <a:pPr lvl="1"/>
            <a:r>
              <a:rPr lang="en-AU" sz="2000" dirty="0" smtClean="0"/>
              <a:t>Try implementing it</a:t>
            </a:r>
          </a:p>
          <a:p>
            <a:pPr lvl="1"/>
            <a:r>
              <a:rPr lang="en-AU" sz="2000" dirty="0" smtClean="0"/>
              <a:t>Make Ballot comments</a:t>
            </a:r>
          </a:p>
          <a:p>
            <a:pPr lvl="1"/>
            <a:r>
              <a:rPr lang="en-AU" sz="200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hl7.org/fhir</a:t>
            </a:r>
            <a:r>
              <a:rPr lang="en-AU" dirty="0" smtClean="0"/>
              <a:t>	      </a:t>
            </a:r>
            <a:r>
              <a:rPr lang="en-AU" dirty="0" smtClean="0">
                <a:hlinkClick r:id="rId3"/>
              </a:rPr>
              <a:t>lloyd@lmckenzie.com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V3 attempted to address some of these issues, but too slow and too hard</a:t>
            </a:r>
          </a:p>
          <a:p>
            <a:pPr lvl="1"/>
            <a:r>
              <a:rPr lang="en-US" dirty="0" smtClean="0"/>
              <a:t>CDA has had the most success, but both limited and still too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6032</TotalTime>
  <Words>3698</Words>
  <Application>Microsoft Office PowerPoint</Application>
  <PresentationFormat>On-screen Show (4:3)</PresentationFormat>
  <Paragraphs>764</Paragraphs>
  <Slides>88</Slides>
  <Notes>28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Need</vt:lpstr>
      <vt:lpstr>The Need</vt:lpstr>
      <vt:lpstr>Genesis of FHIR</vt:lpstr>
      <vt:lpstr>The acronym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Governance</vt:lpstr>
      <vt:lpstr>Paradigms and Architectures</vt:lpstr>
      <vt:lpstr>Paradigms</vt:lpstr>
      <vt:lpstr>REST</vt:lpstr>
      <vt:lpstr>Documents</vt:lpstr>
      <vt:lpstr>Messages</vt:lpstr>
      <vt:lpstr>Service Oriented Architecture (SOA)</vt:lpstr>
      <vt:lpstr>Paradigms</vt:lpstr>
      <vt:lpstr>Architectures</vt:lpstr>
      <vt:lpstr>FHIR Resources</vt:lpstr>
      <vt:lpstr>Resources</vt:lpstr>
      <vt:lpstr>What’s a Resource?</vt:lpstr>
      <vt:lpstr>Resources</vt:lpstr>
      <vt:lpstr>PowerPoint Presentation</vt:lpstr>
      <vt:lpstr>Resource elements</vt:lpstr>
      <vt:lpstr>It’s all about the resources . . .</vt:lpstr>
      <vt:lpstr>FHIR Extensions</vt:lpstr>
      <vt:lpstr>The Case for Extensions</vt:lpstr>
      <vt:lpstr>Extensions without the pain…</vt:lpstr>
      <vt:lpstr>Reading the FHIR Spec</vt:lpstr>
      <vt:lpstr>(FHIR home)</vt:lpstr>
      <vt:lpstr>Data types</vt:lpstr>
      <vt:lpstr>Data types (cont’d)</vt:lpstr>
      <vt:lpstr>Example – CD datatype</vt:lpstr>
      <vt:lpstr>Example – CD datatype</vt:lpstr>
      <vt:lpstr>Vocabulary</vt:lpstr>
      <vt:lpstr>FHIR Document</vt:lpstr>
      <vt:lpstr>FHIR Message</vt:lpstr>
      <vt:lpstr>Profiles</vt:lpstr>
      <vt:lpstr>Profile (cont’d)</vt:lpstr>
      <vt:lpstr>Conformance</vt:lpstr>
      <vt:lpstr>Conformance (cont’d)</vt:lpstr>
      <vt:lpstr>Resource representations</vt:lpstr>
      <vt:lpstr>(FHIR person)</vt:lpstr>
      <vt:lpstr>PowerPoint Presentation</vt:lpstr>
      <vt:lpstr>Vocabulary Bindings</vt:lpstr>
      <vt:lpstr>Constraints</vt:lpstr>
      <vt:lpstr>Notes</vt:lpstr>
      <vt:lpstr>Example - Person</vt:lpstr>
      <vt:lpstr>Example - Person</vt:lpstr>
      <vt:lpstr>Example - Person</vt:lpstr>
      <vt:lpstr>Schema</vt:lpstr>
      <vt:lpstr>Let’s poke around the spec . . .</vt:lpstr>
      <vt:lpstr>How does FHIR compare?</vt:lpstr>
      <vt:lpstr>Wire syntax</vt:lpstr>
      <vt:lpstr>Paradigms</vt:lpstr>
      <vt:lpstr>Implementer support</vt:lpstr>
      <vt:lpstr>Directly interoperable</vt:lpstr>
      <vt:lpstr>Extensibility</vt:lpstr>
      <vt:lpstr>Human Readability</vt:lpstr>
      <vt:lpstr>Robust Semantics</vt:lpstr>
      <vt:lpstr>PowerPoint Presentation</vt:lpstr>
      <vt:lpstr>Market Share</vt:lpstr>
      <vt:lpstr>Maturity</vt:lpstr>
      <vt:lpstr>Simple message</vt:lpstr>
      <vt:lpstr>FHIR &amp; other SDOs</vt:lpstr>
      <vt:lpstr>Implementing FHIR</vt:lpstr>
      <vt:lpstr>Where can FHIR be used?</vt:lpstr>
      <vt:lpstr>Migration</vt:lpstr>
      <vt:lpstr>Migration – v2</vt:lpstr>
      <vt:lpstr>Migration – v3</vt:lpstr>
      <vt:lpstr>Migration – CDA</vt:lpstr>
      <vt:lpstr>What’s next?</vt:lpstr>
      <vt:lpstr>Balloting plans</vt:lpstr>
      <vt:lpstr>Development plans</vt:lpstr>
      <vt:lpstr>Next Steps for you</vt:lpstr>
      <vt:lpstr>Review</vt:lpstr>
      <vt:lpstr>What does FHIR provide?</vt:lpstr>
      <vt:lpstr>FHIR Manifesto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126</cp:revision>
  <dcterms:created xsi:type="dcterms:W3CDTF">2012-12-03T20:41:34Z</dcterms:created>
  <dcterms:modified xsi:type="dcterms:W3CDTF">2013-05-06T21:55:14Z</dcterms:modified>
</cp:coreProperties>
</file>