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0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1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16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7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29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9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6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BE8D-782C-4EBE-9078-1E1B2F186064}" type="datetimeFigureOut">
              <a:rPr lang="en-AU" smtClean="0"/>
              <a:t>04/12/2012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A1CD-3FDA-461F-99C3-56480CBF16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3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360" y="3036967"/>
            <a:ext cx="7772400" cy="1470025"/>
          </a:xfrm>
        </p:spPr>
        <p:txBody>
          <a:bodyPr/>
          <a:lstStyle/>
          <a:p>
            <a:r>
              <a:rPr lang="en-AU" dirty="0" smtClean="0"/>
              <a:t>FHIR Webinar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160" y="4405119"/>
            <a:ext cx="6400800" cy="1345704"/>
          </a:xfrm>
        </p:spPr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4-Dec 2012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48735"/>
            <a:ext cx="4419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Using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/>
              <a:t>C</a:t>
            </a:r>
            <a:r>
              <a:rPr lang="en-AU" dirty="0" smtClean="0"/>
              <a:t>lassic HTTP </a:t>
            </a:r>
            <a:r>
              <a:rPr lang="en-AU" dirty="0" err="1" smtClean="0"/>
              <a:t>RESTful</a:t>
            </a:r>
            <a:r>
              <a:rPr lang="en-AU" dirty="0" smtClean="0"/>
              <a:t> approach</a:t>
            </a:r>
          </a:p>
          <a:p>
            <a:pPr lvl="1"/>
            <a:r>
              <a:rPr lang="en-AU" dirty="0" smtClean="0"/>
              <a:t>Simple approach led by </a:t>
            </a:r>
            <a:r>
              <a:rPr lang="en-AU" dirty="0"/>
              <a:t>F</a:t>
            </a:r>
            <a:r>
              <a:rPr lang="en-AU" dirty="0" smtClean="0"/>
              <a:t>acebook, Twitter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Also uses Atom</a:t>
            </a:r>
          </a:p>
          <a:p>
            <a:pPr lvl="1"/>
            <a:r>
              <a:rPr lang="en-AU" dirty="0" smtClean="0"/>
              <a:t>Use Atom to “bundle” resources</a:t>
            </a:r>
          </a:p>
          <a:p>
            <a:pPr lvl="1"/>
            <a:r>
              <a:rPr lang="en-AU" dirty="0" smtClean="0"/>
              <a:t>Pub/sub framework, Multi-resource </a:t>
            </a:r>
            <a:r>
              <a:rPr lang="en-AU" dirty="0" smtClean="0"/>
              <a:t>Transactions</a:t>
            </a:r>
          </a:p>
          <a:p>
            <a:pPr lvl="1"/>
            <a:r>
              <a:rPr lang="en-AU" dirty="0" smtClean="0"/>
              <a:t>Messages (v2-like), Documents (</a:t>
            </a:r>
            <a:r>
              <a:rPr lang="en-AU" dirty="0" smtClean="0"/>
              <a:t>per CDA)</a:t>
            </a:r>
            <a:endParaRPr lang="en-AU" dirty="0" smtClean="0"/>
          </a:p>
          <a:p>
            <a:r>
              <a:rPr lang="en-AU" dirty="0" smtClean="0"/>
              <a:t>Custom Services / SOA</a:t>
            </a:r>
          </a:p>
          <a:p>
            <a:pPr lvl="1"/>
            <a:r>
              <a:rPr lang="en-AU" dirty="0" smtClean="0"/>
              <a:t>Same content</a:t>
            </a:r>
          </a:p>
          <a:p>
            <a:pPr lvl="1"/>
            <a:r>
              <a:rPr lang="en-AU" dirty="0" smtClean="0"/>
              <a:t>Same base rules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Background, basics, framework</a:t>
            </a:r>
          </a:p>
          <a:p>
            <a:r>
              <a:rPr lang="en-AU" dirty="0" smtClean="0"/>
              <a:t>Implementation</a:t>
            </a:r>
          </a:p>
          <a:p>
            <a:pPr lvl="1"/>
            <a:r>
              <a:rPr lang="en-AU" dirty="0" smtClean="0"/>
              <a:t>HTTP, conformance, JSON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Resource Definitions</a:t>
            </a:r>
          </a:p>
          <a:p>
            <a:pPr lvl="1"/>
            <a:r>
              <a:rPr lang="en-AU" dirty="0" smtClean="0"/>
              <a:t>Actual logical definitions of resources and their behaviour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84634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66"/>
            <a:ext cx="8280920" cy="684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Ethos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Simplicity / Web alignment</a:t>
            </a:r>
          </a:p>
          <a:p>
            <a:r>
              <a:rPr lang="en-AU" dirty="0" smtClean="0"/>
              <a:t>Implementation focused</a:t>
            </a:r>
          </a:p>
          <a:p>
            <a:pPr lvl="1"/>
            <a:r>
              <a:rPr lang="en-AU" dirty="0" smtClean="0"/>
              <a:t>Reference Implementations published</a:t>
            </a:r>
          </a:p>
          <a:p>
            <a:pPr lvl="1"/>
            <a:r>
              <a:rPr lang="en-AU" dirty="0" smtClean="0"/>
              <a:t>Publically available test servers (now)</a:t>
            </a:r>
          </a:p>
          <a:p>
            <a:pPr lvl="1"/>
            <a:r>
              <a:rPr lang="en-AU" dirty="0" err="1" smtClean="0"/>
              <a:t>Connectathon</a:t>
            </a:r>
            <a:endParaRPr lang="en-AU" dirty="0" smtClean="0"/>
          </a:p>
          <a:p>
            <a:r>
              <a:rPr lang="en-AU" dirty="0" smtClean="0"/>
              <a:t>Freely available</a:t>
            </a:r>
          </a:p>
          <a:p>
            <a:pPr lvl="1"/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pPr lvl="1"/>
            <a:r>
              <a:rPr lang="en-AU" dirty="0" smtClean="0"/>
              <a:t>Unencumbered – free for anyone to use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License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051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XDS / ATNA</a:t>
            </a:r>
          </a:p>
          <a:p>
            <a:pPr lvl="1"/>
            <a:r>
              <a:rPr lang="en-AU" dirty="0" smtClean="0"/>
              <a:t>investigating use of FHIR for MHD (mobile XDS)</a:t>
            </a:r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nterested in </a:t>
            </a:r>
            <a:r>
              <a:rPr lang="en-AU" dirty="0" smtClean="0"/>
              <a:t>using FHIR for </a:t>
            </a:r>
            <a:r>
              <a:rPr lang="en-AU" dirty="0" err="1" smtClean="0"/>
              <a:t>RESTful</a:t>
            </a:r>
            <a:r>
              <a:rPr lang="en-AU" dirty="0" smtClean="0"/>
              <a:t> access to image metadata</a:t>
            </a:r>
            <a:endParaRPr lang="en-AU" dirty="0" smtClean="0"/>
          </a:p>
          <a:p>
            <a:r>
              <a:rPr lang="en-AU" dirty="0" smtClean="0"/>
              <a:t>W3C </a:t>
            </a:r>
          </a:p>
          <a:p>
            <a:pPr lvl="1"/>
            <a:r>
              <a:rPr lang="en-AU" dirty="0" smtClean="0"/>
              <a:t>Semantic health group helping us with RDF</a:t>
            </a:r>
            <a:endParaRPr lang="en-AU" dirty="0" smtClean="0"/>
          </a:p>
          <a:p>
            <a:r>
              <a:rPr lang="en-AU" dirty="0" smtClean="0"/>
              <a:t>Lots of work to be done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Future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Draft for comment open now</a:t>
            </a:r>
          </a:p>
          <a:p>
            <a:pPr lvl="1"/>
            <a:r>
              <a:rPr lang="en-AU" dirty="0" smtClean="0"/>
              <a:t>Infrastructure very solid (implementation focus)</a:t>
            </a:r>
          </a:p>
          <a:p>
            <a:pPr lvl="1"/>
            <a:r>
              <a:rPr lang="en-AU" dirty="0" smtClean="0"/>
              <a:t>Definitions &amp; Mappings need work</a:t>
            </a:r>
          </a:p>
          <a:p>
            <a:pPr lvl="1"/>
            <a:r>
              <a:rPr lang="en-AU" dirty="0" smtClean="0"/>
              <a:t>Resource coverage needs to broaden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Next ballot cycle – DSTU grind starts</a:t>
            </a:r>
          </a:p>
          <a:p>
            <a:pPr lvl="1"/>
            <a:r>
              <a:rPr lang="en-AU" dirty="0" smtClean="0"/>
              <a:t>Publish FHIR as full DSTU</a:t>
            </a:r>
          </a:p>
          <a:p>
            <a:pPr lvl="1"/>
            <a:r>
              <a:rPr lang="en-AU" dirty="0" smtClean="0"/>
              <a:t>Testing, real world implementation experience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r>
              <a:rPr lang="en-AU" dirty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dirty="0" smtClean="0"/>
              <a:t>Make Ballot comments</a:t>
            </a:r>
          </a:p>
          <a:p>
            <a:pPr lvl="1"/>
            <a:r>
              <a:rPr lang="en-AU" dirty="0" smtClean="0"/>
              <a:t>Join the FHIR email </a:t>
            </a:r>
            <a:r>
              <a:rPr lang="en-AU" dirty="0"/>
              <a:t>list </a:t>
            </a:r>
            <a:br>
              <a:rPr lang="en-AU" dirty="0"/>
            </a:br>
            <a:r>
              <a:rPr lang="en-AU" sz="1200" dirty="0">
                <a:hlinkClick r:id="rId3"/>
              </a:rPr>
              <a:t>http://</a:t>
            </a:r>
            <a:r>
              <a:rPr lang="en-AU" sz="1200" dirty="0" smtClean="0">
                <a:hlinkClick r:id="rId3"/>
              </a:rPr>
              <a:t>wiki.hl7.org/index.php?title=FHIR_email_list_subscription_instructions</a:t>
            </a:r>
            <a:endParaRPr lang="en-AU" dirty="0"/>
          </a:p>
          <a:p>
            <a:pPr lvl="1"/>
            <a:r>
              <a:rPr lang="en-AU" dirty="0" smtClean="0"/>
              <a:t>Try </a:t>
            </a:r>
            <a:r>
              <a:rPr lang="en-AU" dirty="0" smtClean="0"/>
              <a:t>implementing it</a:t>
            </a:r>
          </a:p>
          <a:p>
            <a:pPr lvl="1"/>
            <a:r>
              <a:rPr lang="en-AU" dirty="0" smtClean="0"/>
              <a:t>Come to the </a:t>
            </a:r>
            <a:r>
              <a:rPr lang="en-AU" dirty="0" err="1" smtClean="0"/>
              <a:t>connectathon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Come to the next meeting (Phoenix in January)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Webinar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AU" dirty="0" smtClean="0"/>
              <a:t>Questions….</a:t>
            </a: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>
              <a:hlinkClick r:id="rId2"/>
            </a:endParaRPr>
          </a:p>
          <a:p>
            <a:pPr marL="0" indent="0" algn="r">
              <a:buNone/>
            </a:pP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F</a:t>
            </a:r>
            <a:r>
              <a:rPr lang="en-AU" dirty="0" smtClean="0"/>
              <a:t>ast </a:t>
            </a:r>
            <a:r>
              <a:rPr lang="en-AU" sz="4000" b="1" dirty="0" smtClean="0"/>
              <a:t>H</a:t>
            </a:r>
            <a:r>
              <a:rPr lang="en-AU" dirty="0" smtClean="0"/>
              <a:t>ealth </a:t>
            </a:r>
            <a:r>
              <a:rPr lang="en-AU" sz="4000" b="1" dirty="0" smtClean="0"/>
              <a:t>I</a:t>
            </a:r>
            <a:r>
              <a:rPr lang="en-AU" dirty="0" smtClean="0"/>
              <a:t>nteroperability </a:t>
            </a:r>
            <a:r>
              <a:rPr lang="en-AU" sz="4000" b="1" dirty="0" smtClean="0"/>
              <a:t>R</a:t>
            </a:r>
            <a:r>
              <a:rPr lang="en-AU" dirty="0" smtClean="0"/>
              <a:t>esources</a:t>
            </a:r>
          </a:p>
          <a:p>
            <a:endParaRPr lang="en-AU" dirty="0"/>
          </a:p>
          <a:p>
            <a:r>
              <a:rPr lang="en-AU" dirty="0" smtClean="0"/>
              <a:t>Pronounced “Fire”</a:t>
            </a:r>
          </a:p>
          <a:p>
            <a:pPr marL="457200" lvl="1" indent="0">
              <a:buNone/>
            </a:pPr>
            <a:r>
              <a:rPr lang="en-AU" dirty="0" smtClean="0"/>
              <a:t>	…insert your fire related joke here….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Arose out of Fresh Look Taskforce:</a:t>
            </a:r>
            <a:br>
              <a:rPr lang="en-AU" dirty="0" smtClean="0"/>
            </a:br>
            <a:r>
              <a:rPr lang="en-AU" dirty="0" smtClean="0"/>
              <a:t>“What </a:t>
            </a:r>
            <a:r>
              <a:rPr lang="en-AU" dirty="0" smtClean="0"/>
              <a:t>would interoperability look like if we started afresh”</a:t>
            </a:r>
          </a:p>
          <a:p>
            <a:r>
              <a:rPr lang="en-AU" dirty="0" smtClean="0"/>
              <a:t>Existing standards are not a platform for the future:</a:t>
            </a:r>
          </a:p>
          <a:p>
            <a:pPr lvl="1"/>
            <a:r>
              <a:rPr lang="en-AU" dirty="0" smtClean="0"/>
              <a:t>V2 – venerable, but old technology, self limiting</a:t>
            </a:r>
          </a:p>
          <a:p>
            <a:pPr lvl="1"/>
            <a:r>
              <a:rPr lang="en-AU" dirty="0" smtClean="0"/>
              <a:t>V3 – thorough and correct, but not practical</a:t>
            </a:r>
          </a:p>
          <a:p>
            <a:pPr lvl="1"/>
            <a:r>
              <a:rPr lang="en-AU" dirty="0" smtClean="0"/>
              <a:t>CDA – well established, but too hard &amp; too simple</a:t>
            </a:r>
          </a:p>
          <a:p>
            <a:pPr lvl="1"/>
            <a:r>
              <a:rPr lang="en-AU" dirty="0" smtClean="0"/>
              <a:t>Different approaches not reconciled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Web search for success markers led to </a:t>
            </a:r>
            <a:r>
              <a:rPr lang="en-AU" dirty="0" err="1" smtClean="0"/>
              <a:t>RESTful</a:t>
            </a:r>
            <a:r>
              <a:rPr lang="en-AU" dirty="0" smtClean="0"/>
              <a:t> based APIs</a:t>
            </a:r>
          </a:p>
          <a:p>
            <a:pPr lvl="1"/>
            <a:r>
              <a:rPr lang="en-AU" dirty="0" smtClean="0"/>
              <a:t>Exemplar: </a:t>
            </a:r>
            <a:r>
              <a:rPr lang="en-AU" dirty="0" err="1" smtClean="0"/>
              <a:t>Highrise</a:t>
            </a:r>
            <a:r>
              <a:rPr lang="en-AU" dirty="0"/>
              <a:t> </a:t>
            </a:r>
            <a:r>
              <a:rPr lang="en-AU" sz="2000" dirty="0"/>
              <a:t>(</a:t>
            </a:r>
            <a:r>
              <a:rPr lang="en-AU" sz="2000" dirty="0">
                <a:hlinkClick r:id="rId2"/>
              </a:rPr>
              <a:t>https://</a:t>
            </a:r>
            <a:r>
              <a:rPr lang="en-AU" sz="2000" dirty="0" smtClean="0">
                <a:hlinkClick r:id="rId2"/>
              </a:rPr>
              <a:t>github.com/37signals/highrise-api</a:t>
            </a:r>
            <a:r>
              <a:rPr lang="en-AU" sz="2000" dirty="0" smtClean="0"/>
              <a:t>)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Drafted a healthcare Exchange API based on this approach</a:t>
            </a:r>
          </a:p>
          <a:p>
            <a:endParaRPr lang="en-AU" dirty="0" smtClean="0"/>
          </a:p>
          <a:p>
            <a:r>
              <a:rPr lang="en-AU" dirty="0" smtClean="0"/>
              <a:t>This has grown into FHIR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“Resources” are:</a:t>
            </a:r>
          </a:p>
          <a:p>
            <a:r>
              <a:rPr lang="en-AU" dirty="0" smtClean="0"/>
              <a:t>Small identified logically discrete units of exchange</a:t>
            </a:r>
          </a:p>
          <a:p>
            <a:r>
              <a:rPr lang="en-AU" dirty="0" smtClean="0"/>
              <a:t>Each has own identity / location</a:t>
            </a:r>
          </a:p>
          <a:p>
            <a:r>
              <a:rPr lang="en-AU" dirty="0" smtClean="0"/>
              <a:t>Smallest unit of transaction</a:t>
            </a:r>
          </a:p>
          <a:p>
            <a:r>
              <a:rPr lang="en-AU" dirty="0" smtClean="0"/>
              <a:t>Represented in XML or JSON (or others)</a:t>
            </a:r>
          </a:p>
          <a:p>
            <a:r>
              <a:rPr lang="en-AU" dirty="0" smtClean="0"/>
              <a:t>Addressed through HTTP or other methods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Administrative Concepts</a:t>
            </a:r>
          </a:p>
          <a:p>
            <a:pPr lvl="1"/>
            <a:r>
              <a:rPr lang="en-AU" dirty="0" smtClean="0"/>
              <a:t>Person, Patient, Organisation, Device, Facility</a:t>
            </a:r>
          </a:p>
          <a:p>
            <a:pPr lvl="1"/>
            <a:r>
              <a:rPr lang="en-AU" dirty="0" smtClean="0"/>
              <a:t>Coverage, Invoice, </a:t>
            </a:r>
            <a:r>
              <a:rPr lang="en-AU" dirty="0" err="1" smtClean="0"/>
              <a:t>etc</a:t>
            </a:r>
            <a:endParaRPr lang="en-AU" dirty="0"/>
          </a:p>
          <a:p>
            <a:r>
              <a:rPr lang="en-AU" dirty="0" smtClean="0"/>
              <a:t>Clinical Concepts</a:t>
            </a:r>
          </a:p>
          <a:p>
            <a:pPr lvl="1"/>
            <a:r>
              <a:rPr lang="en-AU" dirty="0" smtClean="0"/>
              <a:t>Allergy, Problem, Medication, Family History</a:t>
            </a:r>
          </a:p>
          <a:p>
            <a:pPr lvl="1"/>
            <a:r>
              <a:rPr lang="en-AU" dirty="0" smtClean="0"/>
              <a:t>Care Plan</a:t>
            </a:r>
          </a:p>
          <a:p>
            <a:r>
              <a:rPr lang="en-AU" dirty="0" smtClean="0"/>
              <a:t>Infrastructure things</a:t>
            </a:r>
          </a:p>
          <a:p>
            <a:pPr lvl="1"/>
            <a:r>
              <a:rPr lang="en-AU" dirty="0" smtClean="0"/>
              <a:t>Document, Message, Conformance/Profiling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  <a:endParaRPr lang="en-AU" dirty="0" smtClean="0"/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Person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68752" cy="517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43608" y="1700808"/>
            <a:ext cx="4248472" cy="29523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1043608" y="4725144"/>
            <a:ext cx="4896544" cy="6480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1043608" y="5445224"/>
            <a:ext cx="58326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  <a:endParaRPr lang="en-AU" dirty="0" smtClean="0"/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422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FHIR Webinar</vt:lpstr>
      <vt:lpstr>FHIR</vt:lpstr>
      <vt:lpstr>Why FHIR?</vt:lpstr>
      <vt:lpstr>Why FHIR?</vt:lpstr>
      <vt:lpstr>Resources</vt:lpstr>
      <vt:lpstr>Resources</vt:lpstr>
      <vt:lpstr>Resources</vt:lpstr>
      <vt:lpstr>Person</vt:lpstr>
      <vt:lpstr>Resources</vt:lpstr>
      <vt:lpstr>Using Resources</vt:lpstr>
      <vt:lpstr>  The Specification</vt:lpstr>
      <vt:lpstr>PowerPoint Presentation</vt:lpstr>
      <vt:lpstr>PowerPoint Presentation</vt:lpstr>
      <vt:lpstr>Ethos</vt:lpstr>
      <vt:lpstr>License</vt:lpstr>
      <vt:lpstr>Collaborations</vt:lpstr>
      <vt:lpstr>Future Plans</vt:lpstr>
      <vt:lpstr>Next Steps</vt:lpstr>
      <vt:lpstr>Webinar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14</cp:revision>
  <dcterms:created xsi:type="dcterms:W3CDTF">2012-12-03T20:41:34Z</dcterms:created>
  <dcterms:modified xsi:type="dcterms:W3CDTF">2012-12-04T11:47:04Z</dcterms:modified>
</cp:coreProperties>
</file>