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25"/>
  </p:notesMasterIdLst>
  <p:sldIdLst>
    <p:sldId id="256" r:id="rId2"/>
    <p:sldId id="258" r:id="rId3"/>
    <p:sldId id="446" r:id="rId4"/>
    <p:sldId id="259" r:id="rId5"/>
    <p:sldId id="403" r:id="rId6"/>
    <p:sldId id="356" r:id="rId7"/>
    <p:sldId id="260" r:id="rId8"/>
    <p:sldId id="404" r:id="rId9"/>
    <p:sldId id="261" r:id="rId10"/>
    <p:sldId id="262" r:id="rId11"/>
    <p:sldId id="405" r:id="rId12"/>
    <p:sldId id="410" r:id="rId13"/>
    <p:sldId id="407" r:id="rId14"/>
    <p:sldId id="263" r:id="rId15"/>
    <p:sldId id="267" r:id="rId16"/>
    <p:sldId id="264" r:id="rId17"/>
    <p:sldId id="266" r:id="rId18"/>
    <p:sldId id="265" r:id="rId19"/>
    <p:sldId id="268" r:id="rId20"/>
    <p:sldId id="270" r:id="rId21"/>
    <p:sldId id="272" r:id="rId22"/>
    <p:sldId id="279" r:id="rId23"/>
    <p:sldId id="275" r:id="rId24"/>
    <p:sldId id="408" r:id="rId25"/>
    <p:sldId id="409" r:id="rId26"/>
    <p:sldId id="413" r:id="rId27"/>
    <p:sldId id="406" r:id="rId28"/>
    <p:sldId id="373" r:id="rId29"/>
    <p:sldId id="414" r:id="rId30"/>
    <p:sldId id="346" r:id="rId31"/>
    <p:sldId id="415" r:id="rId32"/>
    <p:sldId id="416" r:id="rId33"/>
    <p:sldId id="418" r:id="rId34"/>
    <p:sldId id="353" r:id="rId35"/>
    <p:sldId id="350" r:id="rId36"/>
    <p:sldId id="281" r:id="rId37"/>
    <p:sldId id="282" r:id="rId38"/>
    <p:sldId id="284" r:id="rId39"/>
    <p:sldId id="285" r:id="rId40"/>
    <p:sldId id="419" r:id="rId41"/>
    <p:sldId id="286" r:id="rId42"/>
    <p:sldId id="309" r:id="rId43"/>
    <p:sldId id="421" r:id="rId44"/>
    <p:sldId id="289" r:id="rId45"/>
    <p:sldId id="288" r:id="rId46"/>
    <p:sldId id="420" r:id="rId47"/>
    <p:sldId id="392" r:id="rId48"/>
    <p:sldId id="295" r:id="rId49"/>
    <p:sldId id="292" r:id="rId50"/>
    <p:sldId id="393" r:id="rId51"/>
    <p:sldId id="394" r:id="rId52"/>
    <p:sldId id="291" r:id="rId53"/>
    <p:sldId id="296" r:id="rId54"/>
    <p:sldId id="290" r:id="rId55"/>
    <p:sldId id="310" r:id="rId56"/>
    <p:sldId id="311" r:id="rId57"/>
    <p:sldId id="312" r:id="rId58"/>
    <p:sldId id="422" r:id="rId59"/>
    <p:sldId id="423" r:id="rId60"/>
    <p:sldId id="428" r:id="rId61"/>
    <p:sldId id="424" r:id="rId62"/>
    <p:sldId id="412" r:id="rId63"/>
    <p:sldId id="426" r:id="rId64"/>
    <p:sldId id="427" r:id="rId65"/>
    <p:sldId id="298" r:id="rId66"/>
    <p:sldId id="299" r:id="rId67"/>
    <p:sldId id="438" r:id="rId68"/>
    <p:sldId id="439" r:id="rId69"/>
    <p:sldId id="429" r:id="rId70"/>
    <p:sldId id="430" r:id="rId71"/>
    <p:sldId id="395" r:id="rId72"/>
    <p:sldId id="431" r:id="rId73"/>
    <p:sldId id="432" r:id="rId74"/>
    <p:sldId id="301" r:id="rId75"/>
    <p:sldId id="304" r:id="rId76"/>
    <p:sldId id="433" r:id="rId77"/>
    <p:sldId id="443" r:id="rId78"/>
    <p:sldId id="444" r:id="rId79"/>
    <p:sldId id="445" r:id="rId80"/>
    <p:sldId id="357" r:id="rId81"/>
    <p:sldId id="399" r:id="rId82"/>
    <p:sldId id="366" r:id="rId83"/>
    <p:sldId id="379" r:id="rId84"/>
    <p:sldId id="396" r:id="rId85"/>
    <p:sldId id="374" r:id="rId86"/>
    <p:sldId id="380" r:id="rId87"/>
    <p:sldId id="381" r:id="rId88"/>
    <p:sldId id="397" r:id="rId89"/>
    <p:sldId id="398" r:id="rId90"/>
    <p:sldId id="378" r:id="rId91"/>
    <p:sldId id="302" r:id="rId92"/>
    <p:sldId id="437" r:id="rId93"/>
    <p:sldId id="305" r:id="rId94"/>
    <p:sldId id="308" r:id="rId95"/>
    <p:sldId id="306" r:id="rId96"/>
    <p:sldId id="307" r:id="rId97"/>
    <p:sldId id="313" r:id="rId98"/>
    <p:sldId id="323" r:id="rId99"/>
    <p:sldId id="324" r:id="rId100"/>
    <p:sldId id="336" r:id="rId101"/>
    <p:sldId id="337" r:id="rId102"/>
    <p:sldId id="338" r:id="rId103"/>
    <p:sldId id="341" r:id="rId104"/>
    <p:sldId id="371" r:id="rId105"/>
    <p:sldId id="368" r:id="rId106"/>
    <p:sldId id="369" r:id="rId107"/>
    <p:sldId id="370" r:id="rId108"/>
    <p:sldId id="365" r:id="rId109"/>
    <p:sldId id="440" r:id="rId110"/>
    <p:sldId id="327" r:id="rId111"/>
    <p:sldId id="358" r:id="rId112"/>
    <p:sldId id="361" r:id="rId113"/>
    <p:sldId id="390" r:id="rId114"/>
    <p:sldId id="363" r:id="rId115"/>
    <p:sldId id="441" r:id="rId116"/>
    <p:sldId id="360" r:id="rId117"/>
    <p:sldId id="442" r:id="rId118"/>
    <p:sldId id="435" r:id="rId119"/>
    <p:sldId id="434" r:id="rId120"/>
    <p:sldId id="436" r:id="rId121"/>
    <p:sldId id="382" r:id="rId122"/>
    <p:sldId id="384" r:id="rId123"/>
    <p:sldId id="383" r:id="rId1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446"/>
            <p14:sldId id="259"/>
            <p14:sldId id="403"/>
            <p14:sldId id="356"/>
          </p14:sldIdLst>
        </p14:section>
        <p14:section name="Deconstructing FHIR" id="{0FDFBA23-3CF0-4510-A204-DC47955666D5}">
          <p14:sldIdLst>
            <p14:sldId id="260"/>
            <p14:sldId id="404"/>
            <p14:sldId id="261"/>
            <p14:sldId id="262"/>
            <p14:sldId id="405"/>
            <p14:sldId id="410"/>
            <p14:sldId id="407"/>
            <p14:sldId id="263"/>
            <p14:sldId id="267"/>
            <p14:sldId id="264"/>
            <p14:sldId id="266"/>
            <p14:sldId id="265"/>
            <p14:sldId id="268"/>
            <p14:sldId id="270"/>
            <p14:sldId id="272"/>
            <p14:sldId id="279"/>
            <p14:sldId id="275"/>
            <p14:sldId id="408"/>
            <p14:sldId id="409"/>
            <p14:sldId id="413"/>
            <p14:sldId id="406"/>
          </p14:sldIdLst>
        </p14:section>
        <p14:section name="Resources in code" id="{3B0274F8-1B4B-404D-9FAC-7DEBE0C9CD6E}">
          <p14:sldIdLst>
            <p14:sldId id="373"/>
            <p14:sldId id="414"/>
            <p14:sldId id="346"/>
            <p14:sldId id="415"/>
            <p14:sldId id="416"/>
            <p14:sldId id="418"/>
            <p14:sldId id="353"/>
            <p14:sldId id="350"/>
          </p14:sldIdLst>
        </p14:section>
        <p14:section name="REST service interface" id="{73234B1E-292A-458B-96BD-D1646C2E2B3C}">
          <p14:sldIdLst>
            <p14:sldId id="281"/>
            <p14:sldId id="282"/>
            <p14:sldId id="284"/>
            <p14:sldId id="285"/>
            <p14:sldId id="419"/>
            <p14:sldId id="286"/>
            <p14:sldId id="309"/>
            <p14:sldId id="421"/>
            <p14:sldId id="289"/>
            <p14:sldId id="288"/>
            <p14:sldId id="420"/>
            <p14:sldId id="392"/>
            <p14:sldId id="295"/>
            <p14:sldId id="292"/>
            <p14:sldId id="393"/>
            <p14:sldId id="394"/>
            <p14:sldId id="291"/>
            <p14:sldId id="296"/>
            <p14:sldId id="290"/>
            <p14:sldId id="310"/>
            <p14:sldId id="311"/>
            <p14:sldId id="312"/>
          </p14:sldIdLst>
        </p14:section>
        <p14:section name="Bundles" id="{BDF5F326-FB21-40FB-83A8-5F5817EC5555}">
          <p14:sldIdLst>
            <p14:sldId id="422"/>
            <p14:sldId id="423"/>
            <p14:sldId id="428"/>
            <p14:sldId id="424"/>
            <p14:sldId id="412"/>
            <p14:sldId id="426"/>
            <p14:sldId id="427"/>
            <p14:sldId id="298"/>
            <p14:sldId id="299"/>
            <p14:sldId id="438"/>
            <p14:sldId id="439"/>
          </p14:sldIdLst>
        </p14:section>
        <p14:section name="REST (Continued)" id="{E894C158-3A7F-4D00-94DF-880748ECBFC4}">
          <p14:sldIdLst>
            <p14:sldId id="429"/>
            <p14:sldId id="430"/>
            <p14:sldId id="395"/>
            <p14:sldId id="431"/>
            <p14:sldId id="432"/>
            <p14:sldId id="301"/>
            <p14:sldId id="304"/>
            <p14:sldId id="433"/>
            <p14:sldId id="443"/>
            <p14:sldId id="444"/>
            <p14:sldId id="445"/>
          </p14:sldIdLst>
        </p14:section>
        <p14:section name="Search Functionality" id="{B49AE08E-496F-4FEC-ABFF-CB4F1959192D}">
          <p14:sldIdLst>
            <p14:sldId id="357"/>
            <p14:sldId id="399"/>
            <p14:sldId id="366"/>
            <p14:sldId id="379"/>
            <p14:sldId id="396"/>
            <p14:sldId id="374"/>
            <p14:sldId id="380"/>
            <p14:sldId id="381"/>
            <p14:sldId id="397"/>
            <p14:sldId id="398"/>
            <p14:sldId id="378"/>
          </p14:sldIdLst>
        </p14:section>
        <p14:section name="Beyond REST" id="{952537E9-E564-44A8-A484-414F4268056F}">
          <p14:sldIdLst>
            <p14:sldId id="302"/>
            <p14:sldId id="437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23"/>
            <p14:sldId id="324"/>
            <p14:sldId id="336"/>
            <p14:sldId id="337"/>
            <p14:sldId id="338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Building a server" id="{7DEBD1BB-B2B9-4920-9486-022A914702CB}">
          <p14:sldIdLst>
            <p14:sldId id="365"/>
            <p14:sldId id="440"/>
            <p14:sldId id="327"/>
            <p14:sldId id="358"/>
            <p14:sldId id="361"/>
            <p14:sldId id="390"/>
            <p14:sldId id="363"/>
            <p14:sldId id="441"/>
            <p14:sldId id="360"/>
            <p14:sldId id="442"/>
            <p14:sldId id="435"/>
            <p14:sldId id="434"/>
            <p14:sldId id="436"/>
            <p14:sldId id="382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86646" autoAdjust="0"/>
  </p:normalViewPr>
  <p:slideViewPr>
    <p:cSldViewPr>
      <p:cViewPr>
        <p:scale>
          <a:sx n="70" d="100"/>
          <a:sy n="70" d="100"/>
        </p:scale>
        <p:origin x="-155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content</a:t>
            </a:r>
            <a:r>
              <a:rPr lang="en-US" baseline="0" dirty="0" smtClean="0"/>
              <a:t> of a primitive is not rendered in XML as a text node but as an attribute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“system” of a code is now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, so unlike in v3 an OID is now ALSO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(urn:oid:1.2.3.4.5)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* value[x] means: </a:t>
            </a:r>
            <a:r>
              <a:rPr lang="en-US" dirty="0" smtClean="0"/>
              <a:t>An element with a name that starts with “value”. The [x] is replaced by the (capitalized) name of the actual </a:t>
            </a:r>
            <a:r>
              <a:rPr lang="en-US" dirty="0" err="1" smtClean="0"/>
              <a:t>datatype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Practitioner|Device|Organization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*</a:t>
            </a:r>
            <a:r>
              <a:rPr lang="nl-NL" baseline="0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include</a:t>
            </a:r>
            <a:r>
              <a:rPr lang="nl-NL" dirty="0" smtClean="0"/>
              <a:t> more complex data.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“Every resource SHALL include a human readable narrative”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8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metadata was present in headers when fetching a single resource, but is put in the entry when fetching multiple. So actually two approaches….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10:00-40:00 (30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2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Looks just like a normal entry,</a:t>
            </a:r>
            <a:r>
              <a:rPr lang="en-US" baseline="0" dirty="0" smtClean="0"/>
              <a:t> but the resource type is “Binary”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Note: content’s type attribute is still “text/xml”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Even contents look like we’re dealing with a resource named Binary..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…but has an extra attribute “</a:t>
            </a:r>
            <a:r>
              <a:rPr lang="en-US" baseline="0" dirty="0" err="1" smtClean="0"/>
              <a:t>contentType</a:t>
            </a:r>
            <a:r>
              <a:rPr lang="en-US" baseline="0" dirty="0" smtClean="0"/>
              <a:t>”, which is the MIME type of the base64-ed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4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80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1:30:00-1:50:00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1:50:00-2:00:00 (10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Choice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2:00:00-2:25:00 (25 minutes).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2:25:00-2:35:00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2:35:00-2:55:00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110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* Demo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MongoVue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21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point 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123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atatypes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e.kramer@furore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May 5, 2013</a:t>
            </a:r>
            <a:endParaRPr lang="en-CA" dirty="0"/>
          </a:p>
        </p:txBody>
      </p:sp>
      <p:sp>
        <p:nvSpPr>
          <p:cNvPr id="2" name="Up Ribbon 1"/>
          <p:cNvSpPr/>
          <p:nvPr/>
        </p:nvSpPr>
        <p:spPr bwMode="auto">
          <a:xfrm rot="19842348">
            <a:off x="5263876" y="2471873"/>
            <a:ext cx="3276600" cy="1143000"/>
          </a:xfrm>
          <a:prstGeom prst="ribbon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Updated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for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FHIR 0.8!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i="1" dirty="0" smtClean="0"/>
              <a:t>References</a:t>
            </a:r>
            <a:r>
              <a:rPr lang="en-US" dirty="0" smtClean="0"/>
              <a:t> are in between Resources. No context across references – safe retrieval as individual resources.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Composition</a:t>
            </a:r>
            <a:r>
              <a:rPr lang="en-US" dirty="0" smtClean="0"/>
              <a:t> is within a Resource: Components have no meaning outside resource, no identity, no separate access path except through resource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4"/>
          <a:stretch/>
        </p:blipFill>
        <p:spPr bwMode="auto">
          <a:xfrm>
            <a:off x="4441522" y="1750471"/>
            <a:ext cx="4320341" cy="457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644"/>
          <a:stretch/>
        </p:blipFill>
        <p:spPr bwMode="auto">
          <a:xfrm>
            <a:off x="381000" y="1828800"/>
            <a:ext cx="3863803" cy="389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</a:t>
            </a:r>
            <a:r>
              <a:rPr lang="en-US" dirty="0" err="1" smtClean="0"/>
              <a:t>Json</a:t>
            </a:r>
            <a:r>
              <a:rPr lang="en-US" dirty="0" smtClean="0"/>
              <a:t> match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2602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362075" y="2787134"/>
            <a:ext cx="619125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050997" y="2787134"/>
            <a:ext cx="749603" cy="337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6452" y="595739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2312902" y="5486400"/>
            <a:ext cx="354098" cy="5633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 flipV="1">
            <a:off x="3595744" y="5957396"/>
            <a:ext cx="976256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server.org/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patient?format</a:t>
            </a:r>
            <a:r>
              <a:rPr lang="nl-NL" sz="1400" dirty="0" smtClean="0">
                <a:solidFill>
                  <a:srgbClr val="007777"/>
                </a:solidFill>
              </a:rPr>
              <a:t>=</a:t>
            </a:r>
            <a:r>
              <a:rPr lang="nl-NL" sz="1400" dirty="0" err="1" smtClean="0">
                <a:solidFill>
                  <a:srgbClr val="007777"/>
                </a:solidFill>
              </a:rPr>
              <a:t>json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, </a:t>
            </a:r>
            <a:r>
              <a:rPr lang="nl-NL" sz="1400" dirty="0">
                <a:solidFill>
                  <a:srgbClr val="007777"/>
                </a:solidFill>
              </a:rPr>
              <a:t>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fhir.furore.com/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/@</a:t>
            </a:r>
            <a:r>
              <a:rPr lang="nl-NL" sz="1400" dirty="0">
                <a:solidFill>
                  <a:srgbClr val="007777"/>
                </a:solidFill>
              </a:rPr>
              <a:t>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fhir.furore.com/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/@</a:t>
            </a:r>
            <a:r>
              <a:rPr lang="nl-NL" sz="1400" dirty="0">
                <a:solidFill>
                  <a:srgbClr val="007777"/>
                </a:solidFill>
              </a:rPr>
              <a:t>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</a:t>
            </a:r>
            <a:r>
              <a:rPr lang="nl-NL" sz="1400" b="1" dirty="0" smtClean="0">
                <a:solidFill>
                  <a:srgbClr val="00AA00"/>
                </a:solidFill>
              </a:rPr>
              <a:t>	{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 smtClean="0">
                <a:solidFill>
                  <a:srgbClr val="CC0000"/>
                </a:solidFill>
              </a:rPr>
              <a:t>Patient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dirty="0" smtClean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               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endParaRPr lang="nl-NL" sz="1400" b="1" dirty="0">
              <a:solidFill>
                <a:srgbClr val="0033FF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r>
              <a:rPr lang="nl-NL" dirty="0" smtClean="0"/>
              <a:t> of a server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109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 b="3570"/>
          <a:stretch/>
        </p:blipFill>
        <p:spPr bwMode="auto">
          <a:xfrm>
            <a:off x="1140619" y="1981200"/>
            <a:ext cx="2057400" cy="1947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UML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64" y="609600"/>
            <a:ext cx="4915264" cy="2889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6" name="Picture 8" descr="UML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9" y="4369351"/>
            <a:ext cx="2900362" cy="2005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8" name="Picture 10" descr="UML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71" y="4087214"/>
            <a:ext cx="3109913" cy="2235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048000" y="1447800"/>
            <a:ext cx="1371600" cy="7620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021" y="1600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subject</a:t>
            </a:r>
            <a:endParaRPr lang="nl-NL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3710" y="1600200"/>
            <a:ext cx="1258290" cy="28956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5621" y="36692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performer</a:t>
            </a:r>
            <a:endParaRPr lang="nl-NL" b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048000" y="5284137"/>
            <a:ext cx="2531551" cy="266795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555404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organization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260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wire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store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110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111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112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1934936" y="44958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113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1020536" y="1752600"/>
            <a:ext cx="3257821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POCO Model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715736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3992336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2370364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649712" y="2400300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3822958" y="2361879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803415">
            <a:off x="1095483" y="2440049"/>
            <a:ext cx="949222" cy="381000"/>
          </a:xfrm>
          <a:prstGeom prst="rightArrow">
            <a:avLst>
              <a:gd name="adj1" fmla="val 5962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5837243" y="1826446"/>
            <a:ext cx="2773357" cy="434575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ight Arrow 28"/>
          <p:cNvSpPr/>
          <p:nvPr/>
        </p:nvSpPr>
        <p:spPr bwMode="auto">
          <a:xfrm rot="5400000">
            <a:off x="2858476" y="4122546"/>
            <a:ext cx="1310892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2239736" y="5257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69965" y="2590800"/>
            <a:ext cx="2212035" cy="3352800"/>
            <a:chOff x="6093765" y="2514600"/>
            <a:chExt cx="2212035" cy="3352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093765" y="2514600"/>
              <a:ext cx="2212035" cy="3352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96630" y="5083962"/>
              <a:ext cx="1856770" cy="70723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  <a:ex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Original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dirty="0" err="1">
                  <a:solidFill>
                    <a:schemeClr val="bg1"/>
                  </a:solidFill>
                  <a:latin typeface="Arial" charset="0"/>
                </a:rPr>
                <a:t>json</a:t>
              </a: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 or xml)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74857" y="4397011"/>
              <a:ext cx="1878543" cy="55598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272516" y="2743200"/>
              <a:ext cx="1880884" cy="14478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olid"/>
            </a:ln>
            <a:extLst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Atom Entry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(stored </a:t>
              </a:r>
              <a:r>
                <a:rPr lang="en-US" dirty="0" err="1">
                  <a:solidFill>
                    <a:schemeClr val="bg1"/>
                  </a:solidFill>
                </a:rPr>
                <a:t>json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114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20372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32126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9881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only latest version!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queries in 1 (review)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(as a client) don’t need to do separate operations, just one: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http://server.com/fhir/observation/search?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0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116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169551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a separate index?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814015"/>
            <a:ext cx="4038600" cy="448052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patient</a:t>
            </a:r>
            <a:r>
              <a:rPr lang="nl-NL" dirty="0" smtClean="0"/>
              <a:t>/search?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johan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grafin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telecom=5552004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Groom</a:t>
            </a:r>
            <a:r>
              <a:rPr lang="nl-NL" dirty="0" smtClean="0"/>
              <a:t>” – </a:t>
            </a:r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searching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117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72447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6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The, on top of these primitive clauses, we define LINQ clauses for the structured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humanNameFilter = (hnl, param) // &lt;HumanName, StringArg&gt; </a:t>
            </a:r>
          </a:p>
          <a:p>
            <a:pPr marL="0" indent="0">
              <a:buNone/>
            </a:pPr>
            <a:r>
              <a:rPr lang="sv-SE" sz="1600" noProof="1" smtClean="0">
                <a:latin typeface="Courier New" pitchFamily="49" charset="0"/>
                <a:cs typeface="Courier New" pitchFamily="49" charset="0"/>
              </a:rPr>
              <a:t>   =&gt;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stringContainsFilter(hn.Text, param)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stringListContainsFilter(hn.Family, param)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stringListContainsFilter(hn.Given, param)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stringListContainsFilter(hn.Prefix, param)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stringListContainsFilter(hn.Suffix, param);</a:t>
            </a:r>
            <a:endParaRPr lang="nl-NL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 smtClean="0"/>
              <a:t>Many datatypes, primitives and arrays of types have specific search criteria: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stringListContainsFilter = (fsl, sp) &lt;List&lt;String&gt;, StringArg&gt; </a:t>
            </a:r>
            <a:br>
              <a:rPr lang="nl-NL" sz="1600" noProof="1">
                <a:latin typeface="Courier New" pitchFamily="49" charset="0"/>
                <a:cs typeface="Courier New" pitchFamily="49" charset="0"/>
              </a:rPr>
            </a:br>
            <a:r>
              <a:rPr lang="nl-NL" sz="1600" noProof="1">
                <a:latin typeface="Courier New" pitchFamily="49" charset="0"/>
                <a:cs typeface="Courier New" pitchFamily="49" charset="0"/>
              </a:rPr>
              <a:t>      =&gt; fsl.</a:t>
            </a:r>
            <a:r>
              <a:rPr lang="nl-NL" sz="1600" u="sng" noProof="1">
                <a:latin typeface="Courier New" pitchFamily="49" charset="0"/>
                <a:cs typeface="Courier New" pitchFamily="49" charset="0"/>
              </a:rPr>
              <a:t>Any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(fs =&gt; fhirStringContainsFilter(fs, sp.Value));</a:t>
            </a: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noProof="1" smtClean="0"/>
              <a:t> 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stringContainsFilter = (value, arg)  // &lt;String, StringArg&gt;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=&gt; value.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ToLower()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(arg.Value.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ToLower()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codeFilter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= (code, arg) // &lt;Code, QTokenArg&gt;</a:t>
            </a:r>
          </a:p>
          <a:p>
            <a:pPr marL="0" indent="0"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=&gt; code.Code == arg.Code &amp;&amp; </a:t>
            </a:r>
            <a:br>
              <a:rPr lang="en-US" sz="1600" noProof="1">
                <a:latin typeface="Courier New" pitchFamily="49" charset="0"/>
                <a:cs typeface="Courier New" pitchFamily="49" charset="0"/>
              </a:rPr>
            </a:b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sz="1600" b="1" u="sng" noProof="1">
                <a:latin typeface="Courier New" pitchFamily="49" charset="0"/>
                <a:cs typeface="Courier New" pitchFamily="49" charset="0"/>
              </a:rPr>
              <a:t>arg.System == null ? true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|| code.System == arg.System );</a:t>
            </a:r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a </a:t>
            </a:r>
            <a:r>
              <a:rPr lang="nl-NL" dirty="0" err="1" smtClean="0"/>
              <a:t>hierarchy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0574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2891051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28956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670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196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Order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429000" y="2478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343401" y="2630938"/>
            <a:ext cx="457199" cy="417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H="1">
            <a:off x="3992025" y="3429000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4953001" y="3469138"/>
            <a:ext cx="609599" cy="7218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4419600" y="4383538"/>
            <a:ext cx="533401" cy="798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H="1">
            <a:off x="3200400" y="4383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when a search request comes in, we construct the final query, based on the actual parameters:</a:t>
            </a:r>
          </a:p>
          <a:p>
            <a:pPr marL="400050" lvl="1" indent="0">
              <a:buNone/>
            </a:pP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Patients.Where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pers=&gt; 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  codeFilter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pers.Gender, args[“gender”] ) &amp;&amp;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humanNameFilter( pers.Name, args[“name”]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Then fire the LINQ query to </a:t>
            </a:r>
            <a:r>
              <a:rPr lang="en-US" dirty="0"/>
              <a:t>M</a:t>
            </a:r>
            <a:r>
              <a:rPr lang="en-US" dirty="0" smtClean="0"/>
              <a:t>ongo (becomes mongo query) or </a:t>
            </a:r>
            <a:r>
              <a:rPr lang="en-US" dirty="0" err="1" smtClean="0"/>
              <a:t>SqlServer</a:t>
            </a:r>
            <a:r>
              <a:rPr lang="en-US" dirty="0" smtClean="0"/>
              <a:t> (gets turned into SQL)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7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r>
              <a:rPr lang="nl-NL" sz="3200" b="1" dirty="0" smtClean="0"/>
              <a:t>RIMBAA meetings (</a:t>
            </a:r>
            <a:r>
              <a:rPr lang="nl-NL" sz="3200" b="1" dirty="0" err="1" smtClean="0"/>
              <a:t>this</a:t>
            </a:r>
            <a:r>
              <a:rPr lang="nl-NL" sz="3200" b="1" dirty="0" smtClean="0"/>
              <a:t> WGM)</a:t>
            </a:r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Resource’s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667000" y="4455319"/>
            <a:ext cx="3657600" cy="17978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(integer,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 instant)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4876800"/>
            <a:ext cx="1447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oid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uuid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code, 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79260" y="1905000"/>
            <a:ext cx="411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HumanName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Quantity, Period,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Address, Identifier )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48200" y="2134168"/>
            <a:ext cx="1600200" cy="12948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cxnSp>
        <p:nvCxnSpPr>
          <p:cNvPr id="33" name="Straight Arrow Connector 32"/>
          <p:cNvCxnSpPr>
            <a:stCxn id="10" idx="2"/>
            <a:endCxn id="6" idx="0"/>
          </p:cNvCxnSpPr>
          <p:nvPr/>
        </p:nvCxnSpPr>
        <p:spPr bwMode="auto">
          <a:xfrm>
            <a:off x="4436660" y="3962400"/>
            <a:ext cx="5914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95800" y="39740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83597"/>
              </p:ext>
            </p:extLst>
          </p:nvPr>
        </p:nvGraphicFramePr>
        <p:xfrm>
          <a:off x="685800" y="1676400"/>
          <a:ext cx="7467601" cy="488520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68294"/>
                <a:gridCol w="1986064"/>
                <a:gridCol w="3813243"/>
              </a:tblGrid>
              <a:tr h="207404">
                <a:tc>
                  <a:txBody>
                    <a:bodyPr/>
                    <a:lstStyle/>
                    <a:p>
                      <a:r>
                        <a:rPr lang="nl-NL" sz="1600" dirty="0" err="1"/>
                        <a:t>boolean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xs:boolean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 can be either true or </a:t>
                      </a:r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integer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xs:int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signed 32-bit </a:t>
                      </a:r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80731">
                <a:tc>
                  <a:txBody>
                    <a:bodyPr/>
                    <a:lstStyle/>
                    <a:p>
                      <a:r>
                        <a:rPr lang="nl-NL" sz="1600" dirty="0" err="1"/>
                        <a:t>decimal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xs:decimal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rational number. </a:t>
                      </a:r>
                      <a:r>
                        <a:rPr lang="en-US" sz="1600" dirty="0" smtClean="0"/>
                        <a:t>A </a:t>
                      </a:r>
                      <a:r>
                        <a:rPr lang="en-US" sz="1600" dirty="0"/>
                        <a:t>true decimal, with inbuilt precision (e.g. Java </a:t>
                      </a:r>
                      <a:r>
                        <a:rPr lang="en-US" sz="1600" dirty="0" err="1"/>
                        <a:t>BigDecimal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stream of bytes, base64 </a:t>
                      </a:r>
                      <a:r>
                        <a:rPr lang="en-US" sz="1600" dirty="0" smtClean="0"/>
                        <a:t>encoded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18510">
                <a:tc>
                  <a:txBody>
                    <a:bodyPr/>
                    <a:lstStyle/>
                    <a:p>
                      <a:r>
                        <a:rPr lang="nl-NL" sz="1600" dirty="0"/>
                        <a:t>instant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xs:dateTime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instant in time - </a:t>
                      </a:r>
                      <a:r>
                        <a:rPr lang="en-US" sz="1600" b="1" dirty="0"/>
                        <a:t>known at least to the second and always includes a </a:t>
                      </a:r>
                      <a:r>
                        <a:rPr lang="en-US" sz="1600" b="1" dirty="0" err="1"/>
                        <a:t>timezone</a:t>
                      </a:r>
                      <a:r>
                        <a:rPr lang="en-US" sz="1600" b="1" dirty="0"/>
                        <a:t>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  <a:tr h="269625">
                <a:tc>
                  <a:txBody>
                    <a:bodyPr/>
                    <a:lstStyle/>
                    <a:p>
                      <a:r>
                        <a:rPr lang="nl-NL" sz="1600" dirty="0"/>
                        <a:t>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sequence of Unicode characters. </a:t>
                      </a:r>
                    </a:p>
                  </a:txBody>
                  <a:tcPr marL="20740" marR="20740" marT="10370" marB="10370" anchor="ctr"/>
                </a:tc>
              </a:tr>
              <a:tr h="394067">
                <a:tc>
                  <a:txBody>
                    <a:bodyPr/>
                    <a:lstStyle/>
                    <a:p>
                      <a:r>
                        <a:rPr lang="nl-NL" sz="1600" dirty="0" err="1"/>
                        <a:t>uri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xs:anyURI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Uniform Resource Identifier Reference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767395">
                <a:tc>
                  <a:txBody>
                    <a:bodyPr/>
                    <a:lstStyle/>
                    <a:p>
                      <a:r>
                        <a:rPr lang="nl-NL" sz="1600" dirty="0"/>
                        <a:t>date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or </a:t>
                      </a:r>
                      <a:r>
                        <a:rPr lang="en-US" sz="1600" b="1" dirty="0"/>
                        <a:t>partial </a:t>
                      </a:r>
                      <a:r>
                        <a:rPr lang="en-US" sz="1600" b="1" dirty="0" smtClean="0"/>
                        <a:t>date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0" dirty="0"/>
                        <a:t>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used in human communication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smtClean="0"/>
                        <a:t>No </a:t>
                      </a:r>
                      <a:r>
                        <a:rPr lang="en-US" sz="1600" dirty="0"/>
                        <a:t>time zone. </a:t>
                      </a:r>
                    </a:p>
                  </a:txBody>
                  <a:tcPr marL="20740" marR="20740" marT="10370" marB="10370" anchor="ctr"/>
                </a:tc>
              </a:tr>
              <a:tr h="1327385">
                <a:tc>
                  <a:txBody>
                    <a:bodyPr/>
                    <a:lstStyle/>
                    <a:p>
                      <a:r>
                        <a:rPr lang="nl-NL" sz="1600" dirty="0" err="1"/>
                        <a:t>dateTime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xs:dateTime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date-time or partial date </a:t>
                      </a:r>
                      <a:r>
                        <a:rPr lang="en-US" sz="1600" dirty="0" smtClean="0"/>
                        <a:t>as </a:t>
                      </a:r>
                      <a:r>
                        <a:rPr lang="en-US" sz="1600" dirty="0"/>
                        <a:t>used in human communication. If hours and minutes are specified, </a:t>
                      </a:r>
                      <a:r>
                        <a:rPr lang="en-US" sz="1600" b="1" dirty="0"/>
                        <a:t>a time zone must be populated.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uri</a:t>
            </a:r>
            <a:r>
              <a:rPr lang="nl-NL" dirty="0" smtClean="0"/>
              <a:t>(!):  OID </a:t>
            </a:r>
            <a:r>
              <a:rPr lang="nl-NL" dirty="0" err="1" smtClean="0"/>
              <a:t>and</a:t>
            </a:r>
            <a:r>
              <a:rPr lang="nl-NL" dirty="0" smtClean="0"/>
              <a:t> UUID</a:t>
            </a:r>
          </a:p>
          <a:p>
            <a:pPr lvl="1"/>
            <a:r>
              <a:rPr lang="nl-NL" dirty="0" smtClean="0"/>
              <a:t>urn:oid:1.2.3.4.5</a:t>
            </a:r>
          </a:p>
          <a:p>
            <a:pPr lvl="1"/>
            <a:r>
              <a:rPr lang="nl-NL" dirty="0" smtClean="0"/>
              <a:t>urn:uuid:a5afddf4-e880-459b-876e-e4591b0acc11</a:t>
            </a:r>
          </a:p>
          <a:p>
            <a:pPr lvl="1"/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string:</a:t>
            </a:r>
          </a:p>
          <a:p>
            <a:pPr lvl="1"/>
            <a:r>
              <a:rPr lang="nl-NL" dirty="0" smtClean="0"/>
              <a:t>code (string of </a:t>
            </a:r>
            <a:r>
              <a:rPr lang="nl-NL" dirty="0" err="1" smtClean="0"/>
              <a:t>characters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single </a:t>
            </a:r>
            <a:r>
              <a:rPr lang="nl-NL" dirty="0" err="1" smtClean="0"/>
              <a:t>spaces</a:t>
            </a:r>
            <a:r>
              <a:rPr lang="nl-NL" dirty="0" smtClean="0"/>
              <a:t>)  - “4548-4”, “</a:t>
            </a:r>
            <a:r>
              <a:rPr lang="nl-NL" dirty="0" err="1" smtClean="0"/>
              <a:t>active</a:t>
            </a:r>
            <a:r>
              <a:rPr lang="nl-NL" dirty="0" smtClean="0"/>
              <a:t>”, “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”  </a:t>
            </a:r>
          </a:p>
          <a:p>
            <a:pPr lvl="1"/>
            <a:r>
              <a:rPr lang="nl-NL" dirty="0" err="1" smtClean="0"/>
              <a:t>id</a:t>
            </a:r>
            <a:r>
              <a:rPr lang="nl-NL" dirty="0" smtClean="0"/>
              <a:t> </a:t>
            </a:r>
            <a:r>
              <a:rPr lang="nl-NL" dirty="0"/>
              <a:t>([a-z0-9\-\.]{1,36</a:t>
            </a:r>
            <a:r>
              <a:rPr lang="nl-NL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</a:t>
            </a:r>
            <a:br>
              <a:rPr lang="en-US" dirty="0" smtClean="0"/>
            </a:br>
            <a:r>
              <a:rPr lang="en-US" dirty="0" smtClean="0"/>
              <a:t>Composite </a:t>
            </a:r>
            <a:r>
              <a:rPr lang="en-US" dirty="0" err="1" smtClean="0"/>
              <a:t>Datatypes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/>
          <a:stretch/>
        </p:blipFill>
        <p:spPr bwMode="auto">
          <a:xfrm>
            <a:off x="1295400" y="1763753"/>
            <a:ext cx="2935604" cy="25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755857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990671"/>
            <a:ext cx="67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take a look at the “Data Types” </a:t>
            </a:r>
            <a:r>
              <a:rPr lang="nl-NL" dirty="0" err="1" smtClean="0"/>
              <a:t>section</a:t>
            </a:r>
            <a:r>
              <a:rPr lang="nl-NL" dirty="0" smtClean="0"/>
              <a:t> of the FHIR </a:t>
            </a:r>
            <a:r>
              <a:rPr lang="nl-NL" dirty="0" err="1" smtClean="0"/>
              <a:t>specification</a:t>
            </a:r>
            <a:r>
              <a:rPr lang="nl-NL" dirty="0"/>
              <a:t> at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://www.hl7.org/implement/standards/fhir/datatypes.htm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755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57" y="457200"/>
            <a:ext cx="2656443" cy="231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819400"/>
            <a:ext cx="3057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1828799" cy="17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2057400" y="838200"/>
            <a:ext cx="434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657600" y="2819400"/>
            <a:ext cx="2372757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4495800" y="5181600"/>
            <a:ext cx="220980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44"/>
          <a:stretch/>
        </p:blipFill>
        <p:spPr bwMode="auto">
          <a:xfrm>
            <a:off x="533400" y="1878842"/>
            <a:ext cx="8081398" cy="18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3307934" cy="183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48" y="4648200"/>
            <a:ext cx="43243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5943600" y="3276600"/>
            <a:ext cx="1447800" cy="1905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057400" y="3276600"/>
            <a:ext cx="3810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267200" cy="24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3733800"/>
            <a:ext cx="6503987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4419600" y="2573528"/>
            <a:ext cx="805379" cy="7792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3581400" y="3352800"/>
            <a:ext cx="1643579" cy="1981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847671"/>
            <a:ext cx="360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</a:t>
            </a:r>
            <a:r>
              <a:rPr lang="en-US" dirty="0" err="1"/>
              <a:t>uri’s</a:t>
            </a:r>
            <a:r>
              <a:rPr lang="en-US" dirty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external reference </a:t>
            </a:r>
            <a:r>
              <a:rPr lang="en-US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5800" y="1591270"/>
            <a:ext cx="748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/>
              <a:t> </a:t>
            </a:r>
            <a:r>
              <a:rPr lang="nl-NL" dirty="0" smtClean="0"/>
              <a:t>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r>
              <a:rPr lang="nl-NL" dirty="0" smtClean="0"/>
              <a:t>:</a:t>
            </a:r>
            <a:endParaRPr lang="nl-N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52046"/>
            <a:ext cx="8151813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3505200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Just a </a:t>
            </a:r>
            <a:r>
              <a:rPr lang="nl-NL" dirty="0" err="1" smtClean="0"/>
              <a:t>Key</a:t>
            </a:r>
            <a:r>
              <a:rPr lang="nl-NL" dirty="0" smtClean="0"/>
              <a:t>/Value pair</a:t>
            </a:r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324600" y="3874532"/>
            <a:ext cx="0" cy="545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191000" y="3874532"/>
            <a:ext cx="2133600" cy="8498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Complex </a:t>
            </a:r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33500"/>
            <a:ext cx="7913687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Narrative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dirty="0" err="1" smtClean="0"/>
              <a:t>datamodel</a:t>
            </a:r>
            <a:r>
              <a:rPr lang="en-US" dirty="0" smtClean="0"/>
              <a:t> (simplified!)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429000" cy="27336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085975" y="2405063"/>
            <a:ext cx="17240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455319"/>
            <a:ext cx="3276600" cy="13358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00800" y="4648200"/>
            <a:ext cx="14478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89060" y="1905000"/>
            <a:ext cx="348814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248400" y="21341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3" idx="2"/>
            <a:endCxn id="18" idx="0"/>
          </p:cNvCxnSpPr>
          <p:nvPr/>
        </p:nvCxnSpPr>
        <p:spPr bwMode="auto">
          <a:xfrm>
            <a:off x="6333130" y="3962400"/>
            <a:ext cx="18197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48400" y="30104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Reference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85975" y="3276600"/>
            <a:ext cx="1724025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218330" y="3849290"/>
            <a:ext cx="1439269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657599" y="3124201"/>
            <a:ext cx="931461" cy="37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733800" y="3649555"/>
            <a:ext cx="1143000" cy="998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888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477000" cy="4480520"/>
          </a:xfrm>
        </p:spPr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Ewout</a:t>
            </a:r>
            <a:r>
              <a:rPr lang="en-US" dirty="0" smtClean="0"/>
              <a:t> Kramer</a:t>
            </a:r>
            <a:endParaRPr lang="en-US" dirty="0" smtClean="0"/>
          </a:p>
          <a:p>
            <a:r>
              <a:rPr lang="en-US" b="1" dirty="0" smtClean="0"/>
              <a:t>Company:</a:t>
            </a:r>
            <a:r>
              <a:rPr lang="en-US" dirty="0" smtClean="0"/>
              <a:t> </a:t>
            </a:r>
            <a:r>
              <a:rPr lang="en-US" dirty="0" err="1" smtClean="0"/>
              <a:t>Furore</a:t>
            </a:r>
            <a:r>
              <a:rPr lang="en-US" dirty="0" smtClean="0"/>
              <a:t>, Amsterdam</a:t>
            </a:r>
            <a:endParaRPr lang="en-US" dirty="0" smtClean="0"/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FHIR </a:t>
            </a:r>
            <a:r>
              <a:rPr lang="en-US" dirty="0" smtClean="0"/>
              <a:t>core </a:t>
            </a:r>
            <a:r>
              <a:rPr lang="en-US" dirty="0" smtClean="0"/>
              <a:t>team, </a:t>
            </a:r>
            <a:r>
              <a:rPr lang="en-US" dirty="0" smtClean="0"/>
              <a:t>RIMBAA</a:t>
            </a:r>
          </a:p>
          <a:p>
            <a:pPr lvl="1"/>
            <a:r>
              <a:rPr lang="en-US" dirty="0" smtClean="0"/>
              <a:t>Software developer &amp; healthcare architect</a:t>
            </a:r>
            <a:endParaRPr lang="en-US" dirty="0"/>
          </a:p>
          <a:p>
            <a:r>
              <a:rPr lang="en-US" b="1" dirty="0"/>
              <a:t>Contact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>
                <a:hlinkClick r:id="rId2"/>
              </a:rPr>
              <a:t>e.kramer@furore.com</a:t>
            </a:r>
            <a:endParaRPr lang="en-US" b="1" dirty="0" smtClean="0"/>
          </a:p>
          <a:p>
            <a:pPr lvl="1"/>
            <a:r>
              <a:rPr lang="en-US" b="1" dirty="0" smtClean="0"/>
              <a:t>www.thefhirplace.com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5" name="Picture 2" descr="Foto van Ewout Kramer                                                   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835217" cy="332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Codes that provide reliability information about an observation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ObservationReliability 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Ok, Ongoing, …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Codes identifying interpretations of observations</a:t>
            </a:r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ObservationInterpretation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{N, A, L, H 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CodeableConcept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       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ObservationReferenceRangeComponent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ReferenceRange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ObservationReliability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Reliability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ResourceReference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Performer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/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a file-based reader for Xml</a:t>
            </a:r>
            <a:endParaRPr lang="nl-NL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</a:t>
            </a:r>
            <a:r>
              <a:rPr lang="nl-NL" sz="1600" noProof="1" smtClean="0">
                <a:solidFill>
                  <a:srgbClr val="A31515"/>
                </a:solidFill>
                <a:latin typeface="Consolas"/>
              </a:rPr>
              <a:t>publish\observation-example.xml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 file-based reader for Xml</a:t>
            </a:r>
            <a:endParaRPr lang="nl-NL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(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FhirParser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.ParseResource(xr, errors);</a:t>
            </a:r>
          </a:p>
          <a:p>
            <a:pPr marL="0" indent="0">
              <a:buNone/>
            </a:pPr>
            <a:endParaRPr lang="nl-NL" sz="16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Modify some fields of the observation</a:t>
            </a:r>
            <a:endParaRPr lang="nl-NL" sz="1600" b="1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obs.Status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.Amended;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obs.Value = </a:t>
            </a: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Value = 40, Units = </a:t>
            </a:r>
            <a:r>
              <a:rPr lang="nl-NL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"g"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Serialize the in-memory observation to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Json</a:t>
            </a:r>
            <a:endParaRPr lang="nl-NL" sz="1600" b="1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jsonText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.SerializeResourceAsJson();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Java, C#, Delphi, </a:t>
            </a:r>
            <a:r>
              <a:rPr lang="en-US" dirty="0" err="1" smtClean="0"/>
              <a:t>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04" y="1789101"/>
            <a:ext cx="5446096" cy="4535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http://fhir.furore.com/fhir/patient/@1/history/@1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Patient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nl-NL" sz="10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NL" sz="1000" dirty="0">
              <a:latin typeface="Courier New" pitchFamily="49" charset="0"/>
              <a:cs typeface="Courier New" pitchFamily="49" charset="0"/>
            </a:endParaRP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look at 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/>
              <a:t>Content-Type: text/</a:t>
            </a:r>
            <a:r>
              <a:rPr lang="en-US" sz="1800" dirty="0" err="1"/>
              <a:t>xml+fhir;charset</a:t>
            </a:r>
            <a:r>
              <a:rPr lang="en-US" sz="1800" dirty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2300" b="1" dirty="0" smtClean="0">
                <a:solidFill>
                  <a:schemeClr val="accent1"/>
                </a:solidFill>
              </a:rPr>
              <a:t>Content-Location:  http://fhir.furore.com/fhir/patient/@1/history/@12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patient/@1/history/@4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67302" y="3785900"/>
            <a:ext cx="380998" cy="13436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280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975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“representations”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/patient/@1?_format=xml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Content-Type: </a:t>
            </a:r>
            <a:r>
              <a:rPr lang="en-US" sz="2300" b="1" dirty="0" smtClean="0">
                <a:solidFill>
                  <a:schemeClr val="accent1"/>
                </a:solidFill>
              </a:rPr>
              <a:t>text/</a:t>
            </a:r>
            <a:r>
              <a:rPr lang="en-US" sz="2300" b="1" dirty="0" err="1" smtClean="0">
                <a:solidFill>
                  <a:schemeClr val="accent1"/>
                </a:solidFill>
              </a:rPr>
              <a:t>xml+fhir;charset</a:t>
            </a:r>
            <a:r>
              <a:rPr lang="en-US" sz="2300" b="1" dirty="0" smtClean="0">
                <a:solidFill>
                  <a:schemeClr val="accent1"/>
                </a:solidFill>
              </a:rPr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GET </a:t>
            </a:r>
            <a:r>
              <a:rPr lang="en-US" sz="1800" b="1" dirty="0"/>
              <a:t>/</a:t>
            </a:r>
            <a:r>
              <a:rPr lang="en-US" sz="1800" b="1" dirty="0" err="1"/>
              <a:t>fhir</a:t>
            </a:r>
            <a:r>
              <a:rPr lang="en-US" sz="1800" b="1" dirty="0"/>
              <a:t>/patient/@1?_</a:t>
            </a:r>
            <a:r>
              <a:rPr lang="en-US" sz="1800" b="1" dirty="0" smtClean="0"/>
              <a:t>format=</a:t>
            </a:r>
            <a:r>
              <a:rPr lang="en-US" sz="1800" b="1" dirty="0" err="1" smtClean="0"/>
              <a:t>json</a:t>
            </a:r>
            <a:r>
              <a:rPr lang="en-US" sz="1800" dirty="0" smtClean="0"/>
              <a:t> </a:t>
            </a:r>
            <a:r>
              <a:rPr lang="en-US" sz="1800" dirty="0"/>
              <a:t>HTTP/1.1</a:t>
            </a:r>
          </a:p>
          <a:p>
            <a:endParaRPr lang="en-US" sz="1800" dirty="0"/>
          </a:p>
          <a:p>
            <a:r>
              <a:rPr lang="en-US" sz="1800" dirty="0"/>
              <a:t>HTTP/1.1 200 OK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Content-Type: application/</a:t>
            </a:r>
            <a:r>
              <a:rPr lang="en-US" sz="2300" b="1" dirty="0" err="1">
                <a:solidFill>
                  <a:schemeClr val="accent1"/>
                </a:solidFill>
              </a:rPr>
              <a:t>json;charset</a:t>
            </a:r>
            <a:r>
              <a:rPr lang="en-US" sz="2300" b="1" dirty="0">
                <a:solidFill>
                  <a:schemeClr val="accent1"/>
                </a:solidFill>
              </a:rPr>
              <a:t>=utf-8</a:t>
            </a:r>
          </a:p>
          <a:p>
            <a:r>
              <a:rPr lang="en-US" sz="1800" dirty="0" smtClean="0"/>
              <a:t>Content-Length</a:t>
            </a:r>
            <a:r>
              <a:rPr lang="en-US" sz="1800" dirty="0"/>
              <a:t>: 787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by identity (“read”)</a:t>
            </a:r>
          </a:p>
          <a:p>
            <a:r>
              <a:rPr lang="en-US" dirty="0" smtClean="0"/>
              <a:t>Resource by version-specific id (“</a:t>
            </a:r>
            <a:r>
              <a:rPr lang="en-US" dirty="0" err="1" smtClean="0"/>
              <a:t>vread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Conformance resource (“conformance”)</a:t>
            </a:r>
          </a:p>
          <a:p>
            <a:endParaRPr lang="en-US" dirty="0" smtClean="0"/>
          </a:p>
          <a:p>
            <a:r>
              <a:rPr lang="en-US" dirty="0" smtClean="0"/>
              <a:t>Optionally provide preferred response format </a:t>
            </a:r>
            <a:r>
              <a:rPr lang="en-US" b="1" dirty="0" smtClean="0"/>
              <a:t>using an HTTP Accept header</a:t>
            </a:r>
            <a:r>
              <a:rPr lang="en-US" dirty="0" smtClean="0"/>
              <a:t>, (or _format parameter). XML is default.</a:t>
            </a:r>
          </a:p>
          <a:p>
            <a:r>
              <a:rPr lang="en-US" dirty="0" smtClean="0"/>
              <a:t>Use "text/</a:t>
            </a:r>
            <a:r>
              <a:rPr lang="en-US" dirty="0" err="1" smtClean="0"/>
              <a:t>xml+fhir</a:t>
            </a:r>
            <a:r>
              <a:rPr lang="en-US" dirty="0" smtClean="0"/>
              <a:t>“ and  "application/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01118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 smtClean="0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(review)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8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Conformance?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406070"/>
            <a:ext cx="8359775" cy="6147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http://server.org/fhir/patient</a:t>
            </a:r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body as stored (possibly altered!) with result </a:t>
            </a:r>
            <a:r>
              <a:rPr lang="en-US" b="1" dirty="0" smtClean="0"/>
              <a:t>201 (Created)</a:t>
            </a:r>
          </a:p>
          <a:p>
            <a:r>
              <a:rPr lang="en-US" dirty="0" smtClean="0"/>
              <a:t>Server returns newly assigned </a:t>
            </a:r>
            <a:r>
              <a:rPr lang="en-US" b="1" dirty="0" smtClean="0"/>
              <a:t>version 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on the resource’s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body as stored </a:t>
            </a:r>
            <a:r>
              <a:rPr lang="en-US" b="1" dirty="0" smtClean="0"/>
              <a:t>(possibly altered!)</a:t>
            </a:r>
          </a:p>
          <a:p>
            <a:r>
              <a:rPr lang="en-US" dirty="0" smtClean="0"/>
              <a:t>Server returns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an id that does not yet exist. </a:t>
            </a:r>
          </a:p>
          <a:p>
            <a:r>
              <a:rPr lang="en-US" dirty="0" smtClean="0"/>
              <a:t>If it does: Resource gets created at that location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Version-aware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it has been updated by someone else in the meantime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0042"/>
              </p:ext>
            </p:extLst>
          </p:nvPr>
        </p:nvGraphicFramePr>
        <p:xfrm>
          <a:off x="2202365" y="1752600"/>
          <a:ext cx="4579435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/[</a:t>
                      </a:r>
                      <a:r>
                        <a:rPr lang="nl-NL" sz="1400" u="none" strike="noStrike" dirty="0" smtClean="0">
                          <a:effectLst/>
                        </a:rPr>
                        <a:t>resource type]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</a:t>
                      </a:r>
                      <a:r>
                        <a:rPr lang="nl-NL" sz="1400" u="none" strike="noStrike" dirty="0" smtClean="0">
                          <a:effectLst/>
                        </a:rPr>
                        <a:t>412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</a:t>
                      </a:r>
                      <a:r>
                        <a:rPr lang="nl-NL" sz="1400" u="none" strike="noStrike" dirty="0" smtClean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 stead of 404 (Not Found)</a:t>
            </a:r>
          </a:p>
          <a:p>
            <a:r>
              <a:rPr lang="en-US" dirty="0" smtClean="0"/>
              <a:t>The resource will not be returned by the search operation.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569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88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8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49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88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(Gone) on </a:t>
            </a:r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BUNDLES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FHIR uses Atom to communicate sets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(meta)data </a:t>
            </a:r>
            <a:r>
              <a:rPr lang="nl-NL" dirty="0" err="1" smtClean="0"/>
              <a:t>to</a:t>
            </a:r>
            <a:r>
              <a:rPr lang="nl-NL" dirty="0" smtClean="0"/>
              <a:t> HTTP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Resource data</a:t>
            </a:r>
          </a:p>
          <a:p>
            <a:endParaRPr lang="nl-NL" dirty="0"/>
          </a:p>
          <a:p>
            <a:r>
              <a:rPr lang="nl-NL" dirty="0" smtClean="0"/>
              <a:t>Resource </a:t>
            </a:r>
            <a:r>
              <a:rPr lang="nl-NL" dirty="0" err="1" smtClean="0"/>
              <a:t>id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Resource </a:t>
            </a:r>
            <a:r>
              <a:rPr lang="nl-NL" dirty="0" err="1" smtClean="0"/>
              <a:t>version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Last update date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http body</a:t>
            </a:r>
          </a:p>
          <a:p>
            <a:endParaRPr lang="nl-NL" dirty="0"/>
          </a:p>
          <a:p>
            <a:r>
              <a:rPr lang="nl-NL" dirty="0" err="1" smtClean="0"/>
              <a:t>Url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Content-</a:t>
            </a:r>
            <a:r>
              <a:rPr lang="nl-NL" dirty="0" err="1" smtClean="0"/>
              <a:t>Location</a:t>
            </a:r>
            <a:r>
              <a:rPr lang="nl-NL" dirty="0" smtClean="0"/>
              <a:t> header</a:t>
            </a:r>
          </a:p>
          <a:p>
            <a:endParaRPr lang="nl-NL" dirty="0" smtClean="0"/>
          </a:p>
          <a:p>
            <a:r>
              <a:rPr lang="nl-NL" dirty="0" smtClean="0"/>
              <a:t>Last-</a:t>
            </a:r>
            <a:r>
              <a:rPr lang="nl-NL" dirty="0" err="1" smtClean="0"/>
              <a:t>Modified</a:t>
            </a:r>
            <a:r>
              <a:rPr lang="nl-NL" dirty="0" smtClean="0"/>
              <a:t> header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4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FHIR on the Wire</a:t>
            </a:r>
          </a:p>
          <a:p>
            <a:r>
              <a:rPr lang="en-US" dirty="0" smtClean="0"/>
              <a:t>Distribution for developers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Communicating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to communicate </a:t>
            </a:r>
            <a:r>
              <a:rPr lang="en-US" dirty="0" smtClean="0"/>
              <a:t>lists of Resources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result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Documents or messages</a:t>
            </a:r>
          </a:p>
          <a:p>
            <a:pPr lvl="1"/>
            <a:r>
              <a:rPr lang="en-US" dirty="0"/>
              <a:t>Multiple-resource inserts (“batches”)</a:t>
            </a:r>
          </a:p>
          <a:p>
            <a:r>
              <a:rPr lang="nl-NL" dirty="0" err="1" smtClean="0"/>
              <a:t>So</a:t>
            </a:r>
            <a:r>
              <a:rPr lang="nl-NL" dirty="0" smtClean="0"/>
              <a:t>,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industry</a:t>
            </a:r>
            <a:r>
              <a:rPr lang="nl-NL" dirty="0" smtClean="0"/>
              <a:t>-standard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represent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a </a:t>
            </a:r>
            <a:r>
              <a:rPr lang="nl-NL" dirty="0" err="1" smtClean="0"/>
              <a:t>place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put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4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 RFC 4287 + Tombstones RFC 6721</a:t>
            </a:r>
          </a:p>
          <a:p>
            <a:endParaRPr lang="en-US" dirty="0"/>
          </a:p>
          <a:p>
            <a:r>
              <a:rPr lang="en-US" dirty="0" smtClean="0"/>
              <a:t>Poll-based protocol for keeping up-to-date with newsfeeds (RSS and Atom)</a:t>
            </a:r>
          </a:p>
          <a:p>
            <a:endParaRPr lang="en-US" dirty="0"/>
          </a:p>
          <a:p>
            <a:r>
              <a:rPr lang="en-US" dirty="0" smtClean="0"/>
              <a:t>You can “subscribe” to a FHIR feed and get updates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1752600"/>
            <a:ext cx="7637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Bundle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533400" y="214526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85800" y="32004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85800" y="4191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85800" y="519326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5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[0..*]: page through the full results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totalResults</a:t>
            </a:r>
            <a:r>
              <a:rPr lang="en-US" dirty="0" smtClean="0"/>
              <a:t>” [0..1]: number of total 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21848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8"/>
          <a:stretch/>
        </p:blipFill>
        <p:spPr bwMode="auto">
          <a:xfrm>
            <a:off x="685800" y="1905000"/>
            <a:ext cx="786978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486400" y="2362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22098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4648200" y="2013466"/>
            <a:ext cx="1355271" cy="3604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1828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5181600" y="2971800"/>
            <a:ext cx="10287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 bwMode="auto">
          <a:xfrm>
            <a:off x="7737491" y="3950732"/>
            <a:ext cx="0" cy="164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3581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5486400" y="4615934"/>
            <a:ext cx="2280174" cy="1963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147" y="48122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0700" y="576339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771900" y="5599331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http://server.org/patient/search?</a:t>
            </a:r>
            <a:br>
              <a:rPr lang="en-US" dirty="0" smtClean="0"/>
            </a:br>
            <a:r>
              <a:rPr lang="en-US" dirty="0" smtClean="0"/>
              <a:t>name=</a:t>
            </a:r>
            <a:r>
              <a:rPr lang="en-US" dirty="0" err="1" smtClean="0"/>
              <a:t>kramer&amp;gender</a:t>
            </a:r>
            <a:r>
              <a:rPr lang="en-US" dirty="0" smtClean="0"/>
              <a:t>=M</a:t>
            </a:r>
          </a:p>
          <a:p>
            <a:r>
              <a:rPr lang="en-US" dirty="0" smtClean="0"/>
              <a:t>Returns result in a bundle (Atom feed)</a:t>
            </a:r>
          </a:p>
          <a:p>
            <a:r>
              <a:rPr lang="en-US" dirty="0" smtClean="0"/>
              <a:t>You can request (in Accept header):</a:t>
            </a:r>
          </a:p>
          <a:p>
            <a:pPr lvl="1"/>
            <a:r>
              <a:rPr lang="en-US" dirty="0" smtClean="0"/>
              <a:t>‘true’ Atom (Xml): </a:t>
            </a:r>
            <a:r>
              <a:rPr lang="nl-NL" dirty="0" err="1" smtClean="0"/>
              <a:t>application</a:t>
            </a:r>
            <a:r>
              <a:rPr lang="nl-NL" dirty="0" smtClean="0"/>
              <a:t>/</a:t>
            </a:r>
            <a:r>
              <a:rPr lang="nl-NL" dirty="0" err="1" smtClean="0"/>
              <a:t>atom+xml</a:t>
            </a:r>
            <a:endParaRPr lang="en-US" dirty="0" smtClean="0"/>
          </a:p>
          <a:p>
            <a:pPr lvl="1"/>
            <a:r>
              <a:rPr lang="en-US" dirty="0" smtClean="0"/>
              <a:t>proprietary </a:t>
            </a:r>
            <a:r>
              <a:rPr lang="en-US" dirty="0" err="1" smtClean="0"/>
              <a:t>Json</a:t>
            </a:r>
            <a:r>
              <a:rPr lang="en-US" dirty="0" smtClean="0"/>
              <a:t>-Atom: </a:t>
            </a:r>
            <a:r>
              <a:rPr lang="nl-NL" dirty="0" err="1" smtClean="0"/>
              <a:t>application</a:t>
            </a:r>
            <a:r>
              <a:rPr lang="nl-NL" dirty="0" smtClean="0"/>
              <a:t>/</a:t>
            </a:r>
            <a:r>
              <a:rPr lang="nl-NL" dirty="0" err="1" smtClean="0"/>
              <a:t>json</a:t>
            </a:r>
            <a:endParaRPr lang="nl-NL" dirty="0" smtClean="0"/>
          </a:p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paged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$page </a:t>
            </a:r>
            <a:r>
              <a:rPr lang="nl-NL" dirty="0" err="1" smtClean="0"/>
              <a:t>and</a:t>
            </a:r>
            <a:r>
              <a:rPr lang="nl-NL" dirty="0" smtClean="0"/>
              <a:t> $</a:t>
            </a:r>
            <a:r>
              <a:rPr lang="nl-NL" dirty="0" err="1" smtClean="0"/>
              <a:t>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0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.LoadFromJson(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bundl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eXml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= result.ToXml();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2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service interface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modeling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“</a:t>
            </a:r>
            <a:r>
              <a:rPr lang="nl-NL" dirty="0" err="1" smtClean="0"/>
              <a:t>all</a:t>
            </a:r>
            <a:r>
              <a:rPr lang="nl-NL" dirty="0" smtClean="0"/>
              <a:t>” </a:t>
            </a:r>
            <a:r>
              <a:rPr lang="nl-NL" dirty="0" err="1" smtClean="0"/>
              <a:t>patients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server.org/fhir/patient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Always returns a paged feed</a:t>
            </a:r>
          </a:p>
          <a:p>
            <a:endParaRPr lang="en-US" sz="2400" dirty="0"/>
          </a:p>
          <a:p>
            <a:r>
              <a:rPr lang="en-US" sz="2400" dirty="0" smtClean="0"/>
              <a:t>Use _count to indicate number of results per page</a:t>
            </a:r>
          </a:p>
          <a:p>
            <a:endParaRPr lang="en-US" sz="2400" dirty="0"/>
          </a:p>
          <a:p>
            <a:r>
              <a:rPr lang="en-US" sz="2400" dirty="0" smtClean="0"/>
              <a:t>Special “no criteria” case of the “search” operation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server.org/fhir/patient/search?name=Everyman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60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u="sng" dirty="0"/>
              <a:t>all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server.org/fhir/history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all patient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server.org/fhir/patient/history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specific patient</a:t>
            </a:r>
            <a:r>
              <a:rPr lang="en-US" dirty="0"/>
              <a:t> on </a:t>
            </a:r>
            <a:r>
              <a:rPr lang="en-US" dirty="0" smtClean="0"/>
              <a:t>server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685800"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http://server.org/fhir/patient/@1/history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dirty="0"/>
              <a:t>history of all </a:t>
            </a:r>
            <a:r>
              <a:rPr lang="en-US" dirty="0" smtClean="0"/>
              <a:t>changes: updates </a:t>
            </a:r>
            <a:r>
              <a:rPr lang="en-US" dirty="0"/>
              <a:t>and </a:t>
            </a:r>
            <a:r>
              <a:rPr lang="en-US" dirty="0" smtClean="0"/>
              <a:t>deletions, ordered by newest first</a:t>
            </a:r>
          </a:p>
          <a:p>
            <a:r>
              <a:rPr lang="en-US" dirty="0" smtClean="0"/>
              <a:t>Limit with _since and _count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7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40918"/>
              </p:ext>
            </p:extLst>
          </p:nvPr>
        </p:nvGraphicFramePr>
        <p:xfrm>
          <a:off x="2057400" y="1600200"/>
          <a:ext cx="5307495" cy="4797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history</a:t>
                      </a:r>
                      <a:endParaRPr lang="nl-NL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[type]/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history</a:t>
                      </a:r>
                      <a:endParaRPr lang="nl-NL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[resource</a:t>
                      </a:r>
                      <a:r>
                        <a:rPr lang="nl-N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nl-N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url</a:t>
                      </a:r>
                      <a:r>
                        <a:rPr lang="nl-N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nl-N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/[type]/</a:t>
                      </a:r>
                      <a:r>
                        <a:rPr lang="nl-NL" sz="1400" u="none" strike="noStrike" dirty="0" smtClean="0">
                          <a:effectLst/>
                        </a:rPr>
                        <a:t>search</a:t>
                      </a:r>
                    </a:p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/[type]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special /binary endpoint on which can store and retrieve binary data.</a:t>
            </a:r>
          </a:p>
          <a:p>
            <a:r>
              <a:rPr lang="en-US" dirty="0" smtClean="0"/>
              <a:t>The endpoint operates mostly like a normal end point for resources (read, </a:t>
            </a:r>
            <a:r>
              <a:rPr lang="en-US" dirty="0" err="1" smtClean="0"/>
              <a:t>vread</a:t>
            </a:r>
            <a:r>
              <a:rPr lang="en-US" dirty="0" smtClean="0"/>
              <a:t>, updates, </a:t>
            </a:r>
            <a:r>
              <a:rPr lang="en-US" dirty="0" err="1" smtClean="0"/>
              <a:t>etc</a:t>
            </a:r>
            <a:r>
              <a:rPr lang="en-US" dirty="0" smtClean="0"/>
              <a:t>), but there is no search.</a:t>
            </a:r>
          </a:p>
          <a:p>
            <a:r>
              <a:rPr lang="en-US" dirty="0" smtClean="0"/>
              <a:t>When you POST or PUT data specify the MIME type of the binary in the Content-Type header.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Binaries in Atom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416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505200" y="2857500"/>
            <a:ext cx="609600" cy="5715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962400" y="37338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11430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61722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Support in C# </a:t>
            </a:r>
            <a:r>
              <a:rPr lang="nl-NL" dirty="0" err="1" smtClean="0"/>
              <a:t>and</a:t>
            </a:r>
            <a:r>
              <a:rPr lang="nl-NL" dirty="0" smtClean="0"/>
              <a:t> Java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client = </a:t>
            </a:r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FhirClient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"http://fhir.com/svc/fhir"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ewout = client.Read&lt;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nl-NL" sz="24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ewout.Details.Name</a:t>
            </a:r>
            <a:b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.Add(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HumanName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.ForFamily(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"Kramer"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.WithGiven(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"Ewout"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client.Update&lt;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&gt;(ewout, 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2400" noProof="1"/>
          </a:p>
        </p:txBody>
      </p:sp>
    </p:spTree>
    <p:extLst>
      <p:ext uri="{BB962C8B-B14F-4D97-AF65-F5344CB8AC3E}">
        <p14:creationId xmlns:p14="http://schemas.microsoft.com/office/powerpoint/2010/main" val="195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23082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9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 (review!)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the last REST operation (for now):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(patient)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60952" r="51429" b="16667"/>
          <a:stretch/>
        </p:blipFill>
        <p:spPr bwMode="auto">
          <a:xfrm>
            <a:off x="620949" y="2971800"/>
            <a:ext cx="798965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949" y="1828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operations: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774371" y="4876800"/>
            <a:ext cx="51163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086600" y="4648200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538842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Repeat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behaviour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“AND”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nl&amp;language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same parameters may repeat:</a:t>
            </a:r>
          </a:p>
          <a:p>
            <a:pPr lvl="1"/>
            <a:r>
              <a:rPr lang="en-US" dirty="0"/>
              <a:t>union (“or”)</a:t>
            </a:r>
          </a:p>
          <a:p>
            <a:pPr lvl="1"/>
            <a:r>
              <a:rPr lang="en-US" dirty="0"/>
              <a:t>Intersection (“and”)</a:t>
            </a:r>
          </a:p>
          <a:p>
            <a:pPr lvl="1"/>
            <a:r>
              <a:rPr lang="en-US" dirty="0"/>
              <a:t>single (may appear only once)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Patient 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birthdate=1972-11-30 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</a:t>
            </a:r>
            <a:r>
              <a:rPr lang="en-US" u="sng" dirty="0" smtClean="0"/>
              <a:t>OR</a:t>
            </a:r>
            <a:r>
              <a:rPr lang="en-US" dirty="0" smtClean="0"/>
              <a:t>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would have been </a:t>
            </a:r>
            <a:r>
              <a:rPr lang="en-US" u="sng" dirty="0" err="1" smtClean="0"/>
              <a:t>AND</a:t>
            </a:r>
            <a:r>
              <a:rPr lang="en-US" dirty="0" err="1" smtClean="0"/>
              <a:t>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Date-based </a:t>
            </a:r>
            <a:r>
              <a:rPr lang="en-US" dirty="0"/>
              <a:t>searches always come in triplets (exact, -before, -after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birthdate-after=1972-11-30</a:t>
            </a:r>
            <a:endParaRPr lang="en-US" dirty="0" smtClean="0"/>
          </a:p>
          <a:p>
            <a:r>
              <a:rPr lang="en-US" dirty="0" smtClean="0"/>
              <a:t>All parameters have a –missing: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gender-missing=true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35954"/>
              </p:ext>
            </p:extLst>
          </p:nvPr>
        </p:nvGraphicFramePr>
        <p:xfrm>
          <a:off x="838200" y="1981200"/>
          <a:ext cx="7620000" cy="357334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</a:t>
                      </a:r>
                      <a:r>
                        <a:rPr lang="en-US" sz="1300" baseline="0" dirty="0" smtClean="0">
                          <a:effectLst/>
                        </a:rPr>
                        <a:t> for an exact match</a:t>
                      </a:r>
                      <a:r>
                        <a:rPr lang="en-US" sz="1300" dirty="0" smtClean="0">
                          <a:effectLst/>
                        </a:rPr>
                        <a:t> on a whole </a:t>
                      </a:r>
                      <a:r>
                        <a:rPr lang="en-US" sz="1300" dirty="0">
                          <a:effectLst/>
                        </a:rPr>
                        <a:t>number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text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on (longer) free text (may be sounds-like,</a:t>
                      </a:r>
                      <a:r>
                        <a:rPr lang="en-US" sz="1300" baseline="0" dirty="0" smtClean="0">
                          <a:effectLst/>
                        </a:rPr>
                        <a:t> conjugations, plural)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an exact match on a date.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P</a:t>
                      </a:r>
                      <a:r>
                        <a:rPr lang="en-US" sz="1300" baseline="0" dirty="0" smtClean="0">
                          <a:effectLst/>
                        </a:rPr>
                        <a:t>arameters look like 1956-05-27T12:34:12+04:00.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Related searches for ‘before’ and ‘after’ always automatically included.</a:t>
                      </a:r>
                      <a:endParaRPr lang="en-US" sz="1300" b="0" baseline="0" dirty="0" smtClean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for an </a:t>
                      </a:r>
                      <a:r>
                        <a:rPr lang="en-US" sz="1300" baseline="0" dirty="0" smtClean="0">
                          <a:effectLst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qtoken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dirty="0" smtClean="0">
                          <a:effectLst/>
                        </a:rPr>
                        <a:t>an </a:t>
                      </a:r>
                      <a:r>
                        <a:rPr lang="en-US" sz="1300" dirty="0" err="1" smtClean="0">
                          <a:effectLst/>
                        </a:rPr>
                        <a:t>uri</a:t>
                      </a:r>
                      <a:r>
                        <a:rPr lang="en-US" sz="1300" dirty="0">
                          <a:effectLst/>
                        </a:rPr>
                        <a:t>, such as one of the defined code systems and is optional when </a:t>
                      </a:r>
                      <a:r>
                        <a:rPr lang="en-US" sz="1300" dirty="0" smtClean="0">
                          <a:effectLst/>
                        </a:rPr>
                        <a:t>searching.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If specified namespace specified (</a:t>
                      </a:r>
                      <a:r>
                        <a:rPr lang="en-US" sz="1300" dirty="0" err="1" smtClean="0">
                          <a:effectLst/>
                        </a:rPr>
                        <a:t>system#value</a:t>
                      </a:r>
                      <a:r>
                        <a:rPr lang="en-US" sz="1300" dirty="0" smtClean="0">
                          <a:effectLst/>
                        </a:rPr>
                        <a:t>): find exact match on system</a:t>
                      </a:r>
                      <a:r>
                        <a:rPr lang="en-US" sz="1300" baseline="0" dirty="0" smtClean="0">
                          <a:effectLst/>
                        </a:rPr>
                        <a:t> + value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If empty namespace (just #value): must have no namespace and exact match on value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without namespace (just value), just search value.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on, 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Patient.name is a “string” (see search parameter) on a </a:t>
            </a:r>
            <a:r>
              <a:rPr lang="en-US" dirty="0" err="1" smtClean="0"/>
              <a:t>HumanName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any </a:t>
            </a:r>
            <a:r>
              <a:rPr lang="en-US" u="sng" dirty="0"/>
              <a:t>partial match</a:t>
            </a:r>
            <a:r>
              <a:rPr lang="en-US" dirty="0"/>
              <a:t> on </a:t>
            </a:r>
            <a:r>
              <a:rPr lang="en-US" u="sng" dirty="0" err="1" smtClean="0"/>
              <a:t>name.Text</a:t>
            </a:r>
            <a:r>
              <a:rPr lang="en-US" u="sng" dirty="0"/>
              <a:t> </a:t>
            </a:r>
            <a:r>
              <a:rPr lang="en-US" u="sng" dirty="0" smtClean="0"/>
              <a:t>&amp; </a:t>
            </a:r>
            <a:r>
              <a:rPr lang="en-US" u="sng" dirty="0" err="1" smtClean="0"/>
              <a:t>name.Family</a:t>
            </a:r>
            <a:r>
              <a:rPr lang="en-US" u="sng" dirty="0"/>
              <a:t> </a:t>
            </a:r>
            <a:r>
              <a:rPr lang="en-US" u="sng" dirty="0" smtClean="0"/>
              <a:t>&amp; </a:t>
            </a:r>
            <a:r>
              <a:rPr lang="en-US" u="sng" dirty="0" err="1" smtClean="0"/>
              <a:t>name.Given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has a search for “name”.</a:t>
            </a:r>
          </a:p>
          <a:p>
            <a:r>
              <a:rPr lang="en-US" dirty="0" smtClean="0"/>
              <a:t>Observation has a search for “subject” (the id of the Patient, Group or Device)</a:t>
            </a:r>
          </a:p>
          <a:p>
            <a:r>
              <a:rPr lang="en-US" dirty="0" smtClean="0"/>
              <a:t>How do I find Observations for a patient, searching using his name?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(as a client) don’t need to do separate operations, just one: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http://server.com/fhir/observation/search?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b="3722"/>
          <a:stretch/>
        </p:blipFill>
        <p:spPr bwMode="auto">
          <a:xfrm>
            <a:off x="304800" y="1707682"/>
            <a:ext cx="7629174" cy="484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438401" y="4408714"/>
            <a:ext cx="1828799" cy="2343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867400" y="3276600"/>
            <a:ext cx="53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3048000" y="4408714"/>
            <a:ext cx="1219200" cy="7728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5038725"/>
            <a:ext cx="1724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 bwMode="auto">
          <a:xfrm flipH="1">
            <a:off x="2821693" y="5698958"/>
            <a:ext cx="167410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yet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has a search for “subject” (the id of the Patient, Group or Device)</a:t>
            </a:r>
          </a:p>
          <a:p>
            <a:r>
              <a:rPr lang="en-US" dirty="0" smtClean="0"/>
              <a:t>So, what do you do when you search for:</a:t>
            </a:r>
          </a:p>
          <a:p>
            <a:pPr lvl="1"/>
            <a:r>
              <a:rPr lang="en-US" dirty="0" smtClean="0"/>
              <a:t>subject.name (Group.name != Patient.name)</a:t>
            </a:r>
          </a:p>
          <a:p>
            <a:pPr lvl="1"/>
            <a:r>
              <a:rPr lang="en-US" dirty="0" err="1" smtClean="0"/>
              <a:t>Subject.gender</a:t>
            </a:r>
            <a:r>
              <a:rPr lang="en-US" dirty="0" smtClean="0"/>
              <a:t> (Groups and Devices wont match)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&lt;Message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not necessary, but…</a:t>
            </a:r>
          </a:p>
          <a:p>
            <a:r>
              <a:rPr lang="en-US" dirty="0" smtClean="0"/>
              <a:t>There is an explicit REST endpoint:</a:t>
            </a:r>
          </a:p>
          <a:p>
            <a:pPr lvl="1"/>
            <a:r>
              <a:rPr lang="en-US" dirty="0" smtClean="0"/>
              <a:t>http://server.org/fhir/mailbox</a:t>
            </a:r>
          </a:p>
          <a:p>
            <a:r>
              <a:rPr lang="en-US" dirty="0" smtClean="0"/>
              <a:t>No 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“Country"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“name" : “the Netherlands",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“population" : 16696000,</a:t>
            </a:r>
          </a:p>
          <a:p>
            <a:pPr marL="719138" lvl="2" indent="0" defTabSz="8016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popDensity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: 447.9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7610</TotalTime>
  <Words>8293</Words>
  <Application>Microsoft Office PowerPoint</Application>
  <PresentationFormat>On-screen Show (4:3)</PresentationFormat>
  <Paragraphs>1500</Paragraphs>
  <Slides>123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1_Refined</vt:lpstr>
      <vt:lpstr>FHIR for Developers</vt:lpstr>
      <vt:lpstr>Introduction</vt:lpstr>
      <vt:lpstr>Who am I?</vt:lpstr>
      <vt:lpstr>Introduce ourselves</vt:lpstr>
      <vt:lpstr>What perspective?</vt:lpstr>
      <vt:lpstr>Contents of this tutorial</vt:lpstr>
      <vt:lpstr>Deconstructing FHIR</vt:lpstr>
      <vt:lpstr>Resources (review!)</vt:lpstr>
      <vt:lpstr>Composition of a Resource</vt:lpstr>
      <vt:lpstr>Composition versus reference</vt:lpstr>
      <vt:lpstr>Network</vt:lpstr>
      <vt:lpstr>Not a hierarchy!</vt:lpstr>
      <vt:lpstr>A Resource’s identity</vt:lpstr>
      <vt:lpstr>Resource Aggregate</vt:lpstr>
      <vt:lpstr>The FHIR Elements</vt:lpstr>
      <vt:lpstr>Start at the bottom: Primitives</vt:lpstr>
      <vt:lpstr>Derived primitives</vt:lpstr>
      <vt:lpstr>Not that simple in practice</vt:lpstr>
      <vt:lpstr>Level up:  Composite Datatypes</vt:lpstr>
      <vt:lpstr>Datatypes</vt:lpstr>
      <vt:lpstr>Level up: resources</vt:lpstr>
      <vt:lpstr>“Choice” properties</vt:lpstr>
      <vt:lpstr>References</vt:lpstr>
      <vt:lpstr>Extensions</vt:lpstr>
      <vt:lpstr>Complex extensions</vt:lpstr>
      <vt:lpstr>Narrative</vt:lpstr>
      <vt:lpstr>The FHIR datamodel (simplified!)</vt:lpstr>
      <vt:lpstr>Resources in code</vt:lpstr>
      <vt:lpstr>C# reference implementation</vt:lpstr>
      <vt:lpstr>A FHIR Resource in C#</vt:lpstr>
      <vt:lpstr>Parsing using C#</vt:lpstr>
      <vt:lpstr>Parsing using Java</vt:lpstr>
      <vt:lpstr>Serializing using Java</vt:lpstr>
      <vt:lpstr>Creating Java Resources</vt:lpstr>
      <vt:lpstr>Java, C#, Delphi, Xsd</vt:lpstr>
      <vt:lpstr>REST service interface</vt:lpstr>
      <vt:lpstr>REST?</vt:lpstr>
      <vt:lpstr>Just a quick GET</vt:lpstr>
      <vt:lpstr>A Resource’s REST identity</vt:lpstr>
      <vt:lpstr>One more look at the header</vt:lpstr>
      <vt:lpstr>For a specific version…</vt:lpstr>
      <vt:lpstr>Support for versions</vt:lpstr>
      <vt:lpstr>REST “representations”</vt:lpstr>
      <vt:lpstr>Reading operations</vt:lpstr>
      <vt:lpstr>Overview of read operations</vt:lpstr>
      <vt:lpstr>Conformance (review)</vt:lpstr>
      <vt:lpstr>Conformance?</vt:lpstr>
      <vt:lpstr>To create a resource</vt:lpstr>
      <vt:lpstr>To update a resource</vt:lpstr>
      <vt:lpstr>Using PUT to create</vt:lpstr>
      <vt:lpstr>Version-aware updates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Intermezzo: BUNDLES</vt:lpstr>
      <vt:lpstr>Mapping (meta)data to HTTP</vt:lpstr>
      <vt:lpstr>Communicating lists</vt:lpstr>
      <vt:lpstr>Bundles</vt:lpstr>
      <vt:lpstr>An example Bundle</vt:lpstr>
      <vt:lpstr>The feed header</vt:lpstr>
      <vt:lpstr>Resource entry</vt:lpstr>
      <vt:lpstr>Do a Search</vt:lpstr>
      <vt:lpstr>…what the result looks like</vt:lpstr>
      <vt:lpstr>Bundles</vt:lpstr>
      <vt:lpstr>Bundles in C#</vt:lpstr>
      <vt:lpstr>REST service interface (continued)</vt:lpstr>
      <vt:lpstr>Getting “all” patients</vt:lpstr>
      <vt:lpstr>Keeping in sync</vt:lpstr>
      <vt:lpstr>Multiple versions of entries</vt:lpstr>
      <vt:lpstr>Atom Tombstones - Deletions</vt:lpstr>
      <vt:lpstr>Operations returning bundles</vt:lpstr>
      <vt:lpstr>The Binary endpoint</vt:lpstr>
      <vt:lpstr>Binaries in Atom</vt:lpstr>
      <vt:lpstr>Support in C# and Java</vt:lpstr>
      <vt:lpstr>The Glory of REST</vt:lpstr>
      <vt:lpstr>PowerPoint Presentation</vt:lpstr>
      <vt:lpstr>SEARCH FUNCTIONALITY</vt:lpstr>
      <vt:lpstr>Search (patient)</vt:lpstr>
      <vt:lpstr>Ingredients of search</vt:lpstr>
      <vt:lpstr>Search example</vt:lpstr>
      <vt:lpstr>Ingredients of search</vt:lpstr>
      <vt:lpstr>Types of parameters</vt:lpstr>
      <vt:lpstr>Search: Type x Datatype</vt:lpstr>
      <vt:lpstr>Search: Type x Datatype</vt:lpstr>
      <vt:lpstr>Chained searches</vt:lpstr>
      <vt:lpstr>2 queries in 1</vt:lpstr>
      <vt:lpstr>As yet undefined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Briefest intro to JSON</vt:lpstr>
      <vt:lpstr>Xml and JSON are different</vt:lpstr>
      <vt:lpstr>Xml and Json match</vt:lpstr>
      <vt:lpstr>Atom in JSON</vt:lpstr>
      <vt:lpstr>Json Atom - Example</vt:lpstr>
      <vt:lpstr>INSIDE THE FHIR DISTRIBUTION</vt:lpstr>
      <vt:lpstr>“Source” of FHIR</vt:lpstr>
      <vt:lpstr>Publication process</vt:lpstr>
      <vt:lpstr>On the FHIR website</vt:lpstr>
      <vt:lpstr>In the FHIR SVN</vt:lpstr>
      <vt:lpstr>Building a fhir server</vt:lpstr>
      <vt:lpstr>Overview of a server</vt:lpstr>
      <vt:lpstr>From wire to store</vt:lpstr>
      <vt:lpstr>Document-oriented store</vt:lpstr>
      <vt:lpstr>No (sql) transactions</vt:lpstr>
      <vt:lpstr>Storing resources</vt:lpstr>
      <vt:lpstr>RDBMS: BLOB + Index</vt:lpstr>
      <vt:lpstr>2 queries in 1 (review)</vt:lpstr>
      <vt:lpstr>“Joining” documents</vt:lpstr>
      <vt:lpstr>Why a separate index?</vt:lpstr>
      <vt:lpstr>Search (in C#)</vt:lpstr>
      <vt:lpstr>Search (in C#)</vt:lpstr>
      <vt:lpstr>Search (in C#)</vt:lpstr>
      <vt:lpstr>Validation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468</cp:revision>
  <dcterms:created xsi:type="dcterms:W3CDTF">2008-01-21T06:12:12Z</dcterms:created>
  <dcterms:modified xsi:type="dcterms:W3CDTF">2013-05-23T16:51:15Z</dcterms:modified>
</cp:coreProperties>
</file>