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47"/>
  </p:notesMasterIdLst>
  <p:sldIdLst>
    <p:sldId id="270" r:id="rId3"/>
    <p:sldId id="271" r:id="rId4"/>
    <p:sldId id="272" r:id="rId5"/>
    <p:sldId id="274" r:id="rId6"/>
    <p:sldId id="286" r:id="rId7"/>
    <p:sldId id="275" r:id="rId8"/>
    <p:sldId id="287" r:id="rId9"/>
    <p:sldId id="288" r:id="rId10"/>
    <p:sldId id="289" r:id="rId11"/>
    <p:sldId id="290" r:id="rId12"/>
    <p:sldId id="291" r:id="rId13"/>
    <p:sldId id="316" r:id="rId14"/>
    <p:sldId id="317" r:id="rId15"/>
    <p:sldId id="318" r:id="rId16"/>
    <p:sldId id="320" r:id="rId17"/>
    <p:sldId id="319" r:id="rId18"/>
    <p:sldId id="293" r:id="rId19"/>
    <p:sldId id="294" r:id="rId20"/>
    <p:sldId id="305" r:id="rId21"/>
    <p:sldId id="321" r:id="rId22"/>
    <p:sldId id="306" r:id="rId23"/>
    <p:sldId id="322" r:id="rId24"/>
    <p:sldId id="324" r:id="rId25"/>
    <p:sldId id="323" r:id="rId26"/>
    <p:sldId id="307" r:id="rId27"/>
    <p:sldId id="297" r:id="rId28"/>
    <p:sldId id="295" r:id="rId29"/>
    <p:sldId id="296" r:id="rId30"/>
    <p:sldId id="311" r:id="rId31"/>
    <p:sldId id="309" r:id="rId32"/>
    <p:sldId id="310" r:id="rId33"/>
    <p:sldId id="312" r:id="rId34"/>
    <p:sldId id="313" r:id="rId35"/>
    <p:sldId id="314" r:id="rId36"/>
    <p:sldId id="325" r:id="rId37"/>
    <p:sldId id="299" r:id="rId38"/>
    <p:sldId id="300" r:id="rId39"/>
    <p:sldId id="303" r:id="rId40"/>
    <p:sldId id="302" r:id="rId41"/>
    <p:sldId id="301" r:id="rId42"/>
    <p:sldId id="326" r:id="rId43"/>
    <p:sldId id="327" r:id="rId44"/>
    <p:sldId id="328" r:id="rId45"/>
    <p:sldId id="32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30T08:16:14.366" idx="1">
    <p:pos x="4517" y="2361"/>
    <p:text>Not sure what this means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2FB1B-C78A-487A-8BCD-A881541F22C2}" type="datetime1">
              <a:rPr lang="en-US" smtClean="0"/>
              <a:t>5/22/2012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A21CDED8-F563-489F-88EF-1064F78DA1BE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0C353-CC25-4A0A-BB33-6D6BD2593260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75E8D-6B47-4E8D-91C9-35A37ADF04B9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93065-8A64-4F22-9915-FF4382408924}" type="datetime1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14365-E42C-4748-B650-E05E6796E814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4F72A-80B0-44A0-B9F0-C4EAF3918D0F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312CF5-3C3D-46C2-B622-B5133F51A02F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75F4-4FFA-4A1F-95BD-5803C6F2FE7C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C06AFE6-806B-4C7D-8B17-59A8EDC774EA}" type="datetime1">
              <a:rPr lang="en-US" smtClean="0"/>
              <a:t>5/22/2012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79C-BEF5-4C2E-8817-10BC4A2C2C57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Artifacts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SAIF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artifact files used to maintain a Resource definition</a:t>
            </a:r>
          </a:p>
          <a:p>
            <a:pPr lvl="1"/>
            <a:r>
              <a:rPr lang="en-US" sz="2400" dirty="0" smtClean="0"/>
              <a:t>[resourceName].xml</a:t>
            </a:r>
          </a:p>
          <a:p>
            <a:pPr lvl="2"/>
            <a:r>
              <a:rPr lang="en-US" sz="1800" dirty="0" smtClean="0"/>
              <a:t>Excel XML file defining each element in the resource</a:t>
            </a:r>
          </a:p>
          <a:p>
            <a:pPr lvl="1"/>
            <a:r>
              <a:rPr lang="en-US" sz="2400" dirty="0" smtClean="0"/>
              <a:t>[resourceName].htm</a:t>
            </a:r>
          </a:p>
          <a:p>
            <a:pPr lvl="2"/>
            <a:r>
              <a:rPr lang="en-US" sz="1800" dirty="0" smtClean="0"/>
              <a:t>Supplemental file defining guidance on use of resource (notes, search criteria, etc.)</a:t>
            </a:r>
          </a:p>
          <a:p>
            <a:pPr lvl="1"/>
            <a:r>
              <a:rPr lang="en-US" sz="2400" dirty="0" smtClean="0"/>
              <a:t>example.xml</a:t>
            </a:r>
          </a:p>
          <a:p>
            <a:pPr lvl="2"/>
            <a:r>
              <a:rPr lang="en-US" sz="1800" dirty="0" smtClean="0"/>
              <a:t>Instance example of the resource</a:t>
            </a:r>
          </a:p>
          <a:p>
            <a:pPr lvl="1"/>
            <a:r>
              <a:rPr lang="en-US" sz="2400" dirty="0" smtClean="0"/>
              <a:t>UML Diagram</a:t>
            </a:r>
            <a:endParaRPr lang="en-US" sz="2400" dirty="0"/>
          </a:p>
          <a:p>
            <a:pPr lvl="2"/>
            <a:r>
              <a:rPr lang="en-US" sz="1800" dirty="0" smtClean="0"/>
              <a:t>EA (using </a:t>
            </a:r>
            <a:r>
              <a:rPr lang="en-US" sz="1800" dirty="0" err="1" smtClean="0"/>
              <a:t>svn</a:t>
            </a:r>
            <a:r>
              <a:rPr lang="en-US" sz="1800" dirty="0" smtClean="0"/>
              <a:t>) in package “[</a:t>
            </a:r>
            <a:r>
              <a:rPr lang="en-US" sz="1800" dirty="0" err="1" smtClean="0"/>
              <a:t>ResourceName</a:t>
            </a:r>
            <a:r>
              <a:rPr lang="en-US" sz="1800" dirty="0" smtClean="0"/>
              <a:t>]”, export to /images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</a:t>
            </a:r>
            <a:r>
              <a:rPr lang="en-CA" sz="1600" dirty="0">
                <a:hlinkClick r:id="rId2"/>
              </a:rPr>
              <a:t>://</a:t>
            </a:r>
            <a:r>
              <a:rPr lang="en-CA" sz="1600" dirty="0" smtClean="0">
                <a:hlinkClick r:id="rId2"/>
              </a:rPr>
              <a:t>gforge.hl7.org/svn/fhir/trunk/source/[resourceName]</a:t>
            </a:r>
            <a:endParaRPr lang="en-CA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D1D-85F8-4CFE-BBB5-375A16973474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85475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406C-FB20-42D4-B706-F3127D5B1000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Notes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7707-729D-440B-BC27-179C1B85AC1C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4E5-DE63-4C00-85FD-10CB82A5D7D6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C76-06B7-4985-A9F6-62E707697014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8180-4C0B-49C8-8476-8B3ECBDE52D9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5BEE-5620-40BD-8D99-D59A2C29316C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for creating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Define the “scope” for your proposed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Request a resource name</a:t>
            </a:r>
          </a:p>
          <a:p>
            <a:pPr marL="870966" lvl="1" indent="-514350"/>
            <a:r>
              <a:rPr lang="en-US" dirty="0" smtClean="0"/>
              <a:t>And permission to create that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and edit resource content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Publish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Iterate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205E-D529-4DC9-898B-B9C0CF5CC588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</a:t>
            </a:r>
            <a:r>
              <a:rPr lang="en-US" dirty="0"/>
              <a:t>test</a:t>
            </a:r>
          </a:p>
          <a:p>
            <a:pPr lvl="1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AAB-895A-4DF1-80D3-83AB4B773BF5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Timelines</a:t>
            </a:r>
          </a:p>
          <a:p>
            <a:r>
              <a:rPr lang="en-US" dirty="0" smtClean="0"/>
              <a:t>FHIR Development Artifacts</a:t>
            </a:r>
          </a:p>
          <a:p>
            <a:r>
              <a:rPr lang="en-US" dirty="0" smtClean="0"/>
              <a:t>FHIR Development Process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Development Guidelines &amp; Considerations</a:t>
            </a:r>
          </a:p>
          <a:p>
            <a:r>
              <a:rPr lang="en-US" dirty="0" smtClean="0"/>
              <a:t>Next Steps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1215-C960-47E9-9E99-420AF4364BA8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status?</a:t>
            </a:r>
            <a:endParaRPr lang="en-CA" dirty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3A3-14A1-4992-93E1-7CDD71B5C9C9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Fill out request form &amp; submit</a:t>
            </a:r>
          </a:p>
          <a:p>
            <a:pPr lvl="1"/>
            <a:r>
              <a:rPr lang="en-US" dirty="0" smtClean="0"/>
              <a:t>Form yet to be developed</a:t>
            </a:r>
          </a:p>
          <a:p>
            <a:r>
              <a:rPr lang="en-US" dirty="0" smtClean="0"/>
              <a:t>Requests Approved by Governance Committee</a:t>
            </a:r>
          </a:p>
          <a:p>
            <a:pPr lvl="1"/>
            <a:r>
              <a:rPr lang="en-US" dirty="0" smtClean="0"/>
              <a:t>Likely to be chartered by TSC.</a:t>
            </a:r>
          </a:p>
          <a:p>
            <a:pPr lvl="1"/>
            <a:r>
              <a:rPr lang="en-US" dirty="0" smtClean="0"/>
              <a:t>Membership based on contributions and commitment</a:t>
            </a:r>
          </a:p>
          <a:p>
            <a:pPr lvl="1"/>
            <a:r>
              <a:rPr lang="en-US" dirty="0" smtClean="0"/>
              <a:t>Governance policies, processes TBD</a:t>
            </a:r>
          </a:p>
          <a:p>
            <a:pPr lvl="1"/>
            <a:r>
              <a:rPr lang="en-US" dirty="0" smtClean="0"/>
              <a:t>Need transparency, good records, public debate</a:t>
            </a:r>
            <a:endParaRPr lang="en-CA" dirty="0"/>
          </a:p>
          <a:p>
            <a:pPr lvl="1"/>
            <a:r>
              <a:rPr lang="en-CA" dirty="0" smtClean="0"/>
              <a:t>Looking for stability, reliability in resource maintenance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B4D8-CAA4-412F-8DE0-0D1A8C8CDF5B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resource is created, governance committee will:</a:t>
            </a:r>
          </a:p>
          <a:p>
            <a:pPr lvl="1"/>
            <a:r>
              <a:rPr lang="en-US" dirty="0"/>
              <a:t>Create empty files</a:t>
            </a:r>
          </a:p>
          <a:p>
            <a:pPr lvl="1"/>
            <a:r>
              <a:rPr lang="en-US" dirty="0"/>
              <a:t>Create empty diagram</a:t>
            </a:r>
          </a:p>
          <a:p>
            <a:pPr lvl="1"/>
            <a:r>
              <a:rPr lang="en-US" dirty="0"/>
              <a:t>Register new resource with publication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Check Resource is published ok</a:t>
            </a:r>
          </a:p>
          <a:p>
            <a:pPr lvl="1"/>
            <a:r>
              <a:rPr lang="en-US" dirty="0" smtClean="0"/>
              <a:t>Add desired committee members to </a:t>
            </a:r>
            <a:r>
              <a:rPr lang="en-US" dirty="0" err="1" smtClean="0"/>
              <a:t>svn</a:t>
            </a:r>
            <a:r>
              <a:rPr lang="en-US" dirty="0" smtClean="0"/>
              <a:t> permissions</a:t>
            </a:r>
            <a:endParaRPr lang="en-US" dirty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A3D-93FC-42A8-8A69-5E1F7A36C1CF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C96-518B-4A5A-8560-216D1D6EAED1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42B-D19C-45C7-8653-C304E5200561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FF1-551C-47F0-9691-F199F7524FD8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FC29-E506-4946-9938-050717E15B98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Guidelines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0040-F62E-4E77-8660-C1C1701533FB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9E2B-F109-482E-9F82-11EE4308BC53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C2E-C2AA-47F3-B532-86D18CE52FCE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sz="2400" dirty="0"/>
              <a:t>Grahame Grieve</a:t>
            </a:r>
          </a:p>
          <a:p>
            <a:pPr lvl="1"/>
            <a:r>
              <a:rPr lang="en-US" sz="2000" dirty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/>
              <a:t>Ewout Kramer</a:t>
            </a:r>
          </a:p>
          <a:p>
            <a:pPr lvl="1"/>
            <a:r>
              <a:rPr lang="en-CA" sz="2000" dirty="0"/>
              <a:t>Chief architect &amp; Manager R&amp;D Furore</a:t>
            </a:r>
          </a:p>
          <a:p>
            <a:pPr lvl="1"/>
            <a:r>
              <a:rPr lang="en-CA" sz="2000" dirty="0"/>
              <a:t>Dutch, architect in healthcare, messaging, data modeling, software development   http://www.furore.com</a:t>
            </a:r>
            <a:endParaRPr lang="en-US" sz="2000" dirty="0"/>
          </a:p>
          <a:p>
            <a:pPr lvl="0"/>
            <a:r>
              <a:rPr lang="en-US" sz="2400" dirty="0"/>
              <a:t>Lloyd McKenzie</a:t>
            </a:r>
          </a:p>
          <a:p>
            <a:pPr lvl="1"/>
            <a:r>
              <a:rPr lang="en-US" sz="2000" dirty="0"/>
              <a:t>Canadian, data modeling, terminology, tooling, conformance</a:t>
            </a:r>
          </a:p>
          <a:p>
            <a:pPr lvl="1"/>
            <a:r>
              <a:rPr lang="en-US" sz="2000" dirty="0"/>
              <a:t>http://www.gordonpointinformatics.com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677-AA23-4875-BE07-AA2BDC54FD2E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D6F2-DB9E-4732-BB63-E4DE9D9708C4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8B6-4921-4FE5-BE00-917950CE7704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ECA-499E-4EE4-AC15-46C73AA22FD5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476-F4A3-489D-8685-BF28EA022DF2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9DF-CC49-4A00-B87A-A6DD448079F9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CD0-7DBE-4D02-85DE-D3A9EA270134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E0EA-4D1D-43AB-B08A-B60C749D47CE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CE4A-0768-4C39-ABA3-B9B52F0F0513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pPr lvl="1"/>
            <a:r>
              <a:rPr lang="en-US" dirty="0" smtClean="0"/>
              <a:t>Form still in development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845-FF15-46C6-A943-689363CC0073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974-63EF-45DA-A80B-3BBA5465F0F9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A534-C63B-437B-95B4-C95CA7933EB1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E22-2DF7-41BE-ABFD-F84D3D930A32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7BAA-F63D-4381-9E5B-E28282E7AB39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slides were not part of the tutorial presentation, but summarize questions asked during or following the presentation.</a:t>
            </a:r>
          </a:p>
          <a:p>
            <a:pPr lvl="1"/>
            <a:r>
              <a:rPr lang="en-US" dirty="0" smtClean="0"/>
              <a:t>Note: Some comments were applied directly as updates to slides</a:t>
            </a:r>
            <a:r>
              <a:rPr lang="en-US" baseline="0" dirty="0" smtClean="0"/>
              <a:t> rather than included in this section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EA05-7F55-4AB8-B3DB-57A6BDD24DD1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 a resource definition a resource?</a:t>
            </a:r>
          </a:p>
          <a:p>
            <a:pPr lvl="1"/>
            <a:r>
              <a:rPr lang="en-US" dirty="0" smtClean="0"/>
              <a:t>It could be.  Will consider this</a:t>
            </a:r>
          </a:p>
          <a:p>
            <a:r>
              <a:rPr lang="en-US" dirty="0" smtClean="0"/>
              <a:t>Why do we require ‘id’, ‘extensions’ and ‘text’ columns in the definition.  Why not add them automatically during build?</a:t>
            </a:r>
          </a:p>
          <a:p>
            <a:pPr lvl="1"/>
            <a:r>
              <a:rPr lang="en-US" dirty="0" smtClean="0"/>
              <a:t>Want to allow committees to provide contextual information if appropriate</a:t>
            </a:r>
          </a:p>
          <a:p>
            <a:r>
              <a:rPr lang="en-US" dirty="0" smtClean="0"/>
              <a:t>What does “Must Understand” mean?</a:t>
            </a:r>
          </a:p>
          <a:p>
            <a:pPr lvl="1"/>
            <a:r>
              <a:rPr lang="en-US" dirty="0" smtClean="0"/>
              <a:t>Can’t ignore the element without full understanding of the element and how it impacts other semantics.</a:t>
            </a:r>
          </a:p>
          <a:p>
            <a:pPr lvl="1"/>
            <a:r>
              <a:rPr lang="en-US" dirty="0" smtClean="0"/>
              <a:t>Will provide </a:t>
            </a:r>
            <a:r>
              <a:rPr lang="en-US" smtClean="0"/>
              <a:t>better description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EF0-48D5-41D9-AEFC-73ACBBAE6D93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D629-440C-4771-A495-46076E79A9E7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As significant as leap from v2 to v3</a:t>
            </a:r>
          </a:p>
          <a:p>
            <a:pPr lvl="1"/>
            <a:r>
              <a:rPr lang="en-US" dirty="0" smtClean="0"/>
              <a:t>Still leverage v3 infrastructure &amp; knowledge</a:t>
            </a:r>
            <a:endParaRPr lang="en-US" dirty="0" smtClean="0"/>
          </a:p>
          <a:p>
            <a:pPr lvl="0"/>
            <a:r>
              <a:rPr lang="en-US" dirty="0" smtClean="0"/>
              <a:t>Pronounced “FIRE”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E8C-75C2-4E04-89AA-E3EFBB4742E9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gforge.hl7.org/svn/fhir/trunk/presentations/201205_WGM_Introduction_to_FHIR.pptx</a:t>
            </a:r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799-0D65-49C1-ACB6-7F78AE0DE8FA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628-35F9-49B1-88A9-61BF20E7638D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when do we need to do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is for Draft for Comment ballot of FHIR to go out in the September ballot</a:t>
            </a:r>
          </a:p>
          <a:p>
            <a:r>
              <a:rPr lang="en-US" dirty="0" smtClean="0"/>
              <a:t>First DSTU ballot of FHIR, including initial set of resources targeted for January 2013 ballot cycle</a:t>
            </a:r>
          </a:p>
          <a:p>
            <a:r>
              <a:rPr lang="en-US" dirty="0" smtClean="0"/>
              <a:t>Some resources more critical than others</a:t>
            </a:r>
          </a:p>
          <a:p>
            <a:pPr lvl="1"/>
            <a:r>
              <a:rPr lang="en-US" dirty="0" smtClean="0"/>
              <a:t>Person, Patient, basic observations, etc.</a:t>
            </a:r>
          </a:p>
          <a:p>
            <a:r>
              <a:rPr lang="en-US" dirty="0" smtClean="0"/>
              <a:t>TSC will help set priorities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1920-25E2-4FA8-8F10-A23D5E6FF52D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1863</Words>
  <Application>Microsoft Office PowerPoint</Application>
  <PresentationFormat>On-screen Show (4:3)</PresentationFormat>
  <Paragraphs>356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TrainingPresentation</vt:lpstr>
      <vt:lpstr>Building with HL7 FHIR</vt:lpstr>
      <vt:lpstr>Outline</vt:lpstr>
      <vt:lpstr>Who are we?</vt:lpstr>
      <vt:lpstr>Caveats !</vt:lpstr>
      <vt:lpstr>Quick Intro</vt:lpstr>
      <vt:lpstr>30 second “Intro to FHIR”</vt:lpstr>
      <vt:lpstr>More introduction to FHIR</vt:lpstr>
      <vt:lpstr>Timelines</vt:lpstr>
      <vt:lpstr>So when do we need to do this?</vt:lpstr>
      <vt:lpstr>Development Artifacts</vt:lpstr>
      <vt:lpstr>SAIF Artifacts</vt:lpstr>
      <vt:lpstr>Master Definition: Spreadsheet</vt:lpstr>
      <vt:lpstr>Additional Notes</vt:lpstr>
      <vt:lpstr>Example</vt:lpstr>
      <vt:lpstr>UML Diagram</vt:lpstr>
      <vt:lpstr>Resource Definitions</vt:lpstr>
      <vt:lpstr>Development Process</vt:lpstr>
      <vt:lpstr>Process for creating resources</vt:lpstr>
      <vt:lpstr>Resource Scope</vt:lpstr>
      <vt:lpstr>Resource Scope</vt:lpstr>
      <vt:lpstr>Requesting a Resource</vt:lpstr>
      <vt:lpstr>Creating a Resource</vt:lpstr>
      <vt:lpstr>Build Process</vt:lpstr>
      <vt:lpstr>Version Control</vt:lpstr>
      <vt:lpstr>Creating and editing content</vt:lpstr>
      <vt:lpstr>Example</vt:lpstr>
      <vt:lpstr>Development Guidelines</vt:lpstr>
      <vt:lpstr>What are the rules?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Next Steps</vt:lpstr>
      <vt:lpstr>Individual “to do” list</vt:lpstr>
      <vt:lpstr>Work Group “to do” list</vt:lpstr>
      <vt:lpstr>FHIR this week</vt:lpstr>
      <vt:lpstr>Contacts</vt:lpstr>
      <vt:lpstr>Questions &amp; Answers</vt:lpstr>
      <vt:lpstr>Q&amp;A</vt:lpstr>
      <vt:lpstr>Q&amp;A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2012-05-22T15:44:30Z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