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4" r:id="rId2"/>
  </p:sldMasterIdLst>
  <p:notesMasterIdLst>
    <p:notesMasterId r:id="rId87"/>
  </p:notesMasterIdLst>
  <p:handoutMasterIdLst>
    <p:handoutMasterId r:id="rId88"/>
  </p:handoutMasterIdLst>
  <p:sldIdLst>
    <p:sldId id="270" r:id="rId3"/>
    <p:sldId id="365" r:id="rId4"/>
    <p:sldId id="271" r:id="rId5"/>
    <p:sldId id="272" r:id="rId6"/>
    <p:sldId id="274" r:id="rId7"/>
    <p:sldId id="286" r:id="rId8"/>
    <p:sldId id="275" r:id="rId9"/>
    <p:sldId id="278" r:id="rId10"/>
    <p:sldId id="279" r:id="rId11"/>
    <p:sldId id="281" r:id="rId12"/>
    <p:sldId id="366" r:id="rId13"/>
    <p:sldId id="280" r:id="rId14"/>
    <p:sldId id="282" r:id="rId15"/>
    <p:sldId id="283" r:id="rId16"/>
    <p:sldId id="284" r:id="rId17"/>
    <p:sldId id="285" r:id="rId18"/>
    <p:sldId id="287" r:id="rId19"/>
    <p:sldId id="288" r:id="rId20"/>
    <p:sldId id="290" r:id="rId21"/>
    <p:sldId id="292" r:id="rId22"/>
    <p:sldId id="293" r:id="rId23"/>
    <p:sldId id="349" r:id="rId24"/>
    <p:sldId id="324" r:id="rId25"/>
    <p:sldId id="294" r:id="rId26"/>
    <p:sldId id="276" r:id="rId27"/>
    <p:sldId id="295" r:id="rId28"/>
    <p:sldId id="321" r:id="rId29"/>
    <p:sldId id="297" r:id="rId30"/>
    <p:sldId id="320" r:id="rId31"/>
    <p:sldId id="299" r:id="rId32"/>
    <p:sldId id="325" r:id="rId33"/>
    <p:sldId id="300" r:id="rId34"/>
    <p:sldId id="301" r:id="rId35"/>
    <p:sldId id="302" r:id="rId36"/>
    <p:sldId id="303" r:id="rId37"/>
    <p:sldId id="304" r:id="rId38"/>
    <p:sldId id="305" r:id="rId39"/>
    <p:sldId id="327" r:id="rId40"/>
    <p:sldId id="328" r:id="rId41"/>
    <p:sldId id="329" r:id="rId42"/>
    <p:sldId id="330" r:id="rId43"/>
    <p:sldId id="331" r:id="rId44"/>
    <p:sldId id="306" r:id="rId45"/>
    <p:sldId id="307" r:id="rId46"/>
    <p:sldId id="333" r:id="rId47"/>
    <p:sldId id="332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08" r:id="rId57"/>
    <p:sldId id="309" r:id="rId58"/>
    <p:sldId id="310" r:id="rId59"/>
    <p:sldId id="311" r:id="rId60"/>
    <p:sldId id="312" r:id="rId61"/>
    <p:sldId id="343" r:id="rId62"/>
    <p:sldId id="344" r:id="rId63"/>
    <p:sldId id="345" r:id="rId64"/>
    <p:sldId id="346" r:id="rId65"/>
    <p:sldId id="342" r:id="rId66"/>
    <p:sldId id="313" r:id="rId67"/>
    <p:sldId id="314" r:id="rId68"/>
    <p:sldId id="315" r:id="rId69"/>
    <p:sldId id="347" r:id="rId70"/>
    <p:sldId id="348" r:id="rId71"/>
    <p:sldId id="350" r:id="rId72"/>
    <p:sldId id="351" r:id="rId73"/>
    <p:sldId id="352" r:id="rId74"/>
    <p:sldId id="354" r:id="rId75"/>
    <p:sldId id="353" r:id="rId76"/>
    <p:sldId id="357" r:id="rId77"/>
    <p:sldId id="359" r:id="rId78"/>
    <p:sldId id="355" r:id="rId79"/>
    <p:sldId id="356" r:id="rId80"/>
    <p:sldId id="360" r:id="rId81"/>
    <p:sldId id="361" r:id="rId82"/>
    <p:sldId id="362" r:id="rId83"/>
    <p:sldId id="363" r:id="rId84"/>
    <p:sldId id="364" r:id="rId85"/>
    <p:sldId id="367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>
        <p:scale>
          <a:sx n="100" d="100"/>
          <a:sy n="100" d="100"/>
        </p:scale>
        <p:origin x="-193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1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20"/>
    </p:cViewPr>
  </p:sorterViewPr>
  <p:notesViewPr>
    <p:cSldViewPr>
      <p:cViewPr varScale="1">
        <p:scale>
          <a:sx n="92" d="100"/>
          <a:sy n="92" d="100"/>
        </p:scale>
        <p:origin x="-376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19:53:20.866" idx="1">
    <p:pos x="3360" y="2364"/>
    <p:text>Are we going to offend by being this blunt?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1:47:45.059" idx="1">
    <p:pos x="5520" y="1260"/>
    <p:text>Do we want to soften this a bit for the HL7 audience?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97750-079F-45B4-BB47-368EA6580D24}" type="datetimeFigureOut">
              <a:rPr lang="en-CA" smtClean="0"/>
              <a:t>2012-05-22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81C7-F7B2-41EA-9CEC-DD429A6460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092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5/22/2012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7597E-798E-4D31-869B-471DBB42EC06}" type="datetime1">
              <a:rPr lang="en-US" smtClean="0"/>
              <a:t>5/22/2012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F84B94F-DB33-49C4-A805-0DC57DE8D716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EF436-7F4F-4FAE-AC06-41C4E247508E}" type="datetime1">
              <a:rPr lang="en-US" smtClean="0"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037E6F-6275-485F-9A2D-1CEB2575ACCE}" type="datetime1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FFEFF8-0AEC-4BE5-9CD2-F9B81A8A2DD4}" type="datetime1">
              <a:rPr lang="en-US" smtClean="0"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0A491-C3A6-4228-AFC7-90EDE3F05C70}" type="datetime1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0B0A9-92CB-4566-91C7-4806322026EC}" type="datetime1">
              <a:rPr lang="en-US" smtClean="0"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B12736-250B-4FCB-8D4E-616407C482F8}" type="datetime1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386DBF-F895-4A65-877D-2A3D96613DA8}" type="datetime1">
              <a:rPr lang="en-US" smtClean="0"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D09DFD0-14B4-44F6-ADDE-F7357BC74DDC}" type="datetime1">
              <a:rPr lang="en-US" smtClean="0"/>
              <a:t>5/22/2012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gf/project/fhir/docman/?subdir=40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May, 2012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8F9D-C241-454F-8739-117ED62883F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 - result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Development process is slow</a:t>
            </a:r>
          </a:p>
          <a:p>
            <a:pPr lvl="1"/>
            <a:r>
              <a:rPr lang="en-US" dirty="0" smtClean="0"/>
              <a:t>3-7+ years for a domain to become normative</a:t>
            </a:r>
          </a:p>
          <a:p>
            <a:pPr lvl="0"/>
            <a:r>
              <a:rPr lang="en-US" dirty="0" smtClean="0"/>
              <a:t>Poor market penetration</a:t>
            </a:r>
          </a:p>
          <a:p>
            <a:pPr lvl="1"/>
            <a:r>
              <a:rPr lang="en-US" dirty="0" smtClean="0"/>
              <a:t>Very little up-take without major sponsorship (and investment) by large projects</a:t>
            </a:r>
          </a:p>
          <a:p>
            <a:pPr lvl="1"/>
            <a:r>
              <a:rPr lang="en-US" dirty="0" smtClean="0"/>
              <a:t>V3 messaging is non-starter in the US, despite</a:t>
            </a:r>
            <a:r>
              <a:rPr lang="en-US" baseline="0" dirty="0" smtClean="0"/>
              <a:t> massive activity &amp; investment in healthcare interoperability</a:t>
            </a:r>
            <a:endParaRPr lang="en-US" dirty="0" smtClean="0"/>
          </a:p>
          <a:p>
            <a:pPr lvl="0"/>
            <a:r>
              <a:rPr lang="en-US" dirty="0" smtClean="0"/>
              <a:t>With exception of CDA and one or two other specs, </a:t>
            </a:r>
            <a:r>
              <a:rPr lang="en-US" b="1" dirty="0" smtClean="0"/>
              <a:t>zero</a:t>
            </a:r>
            <a:r>
              <a:rPr lang="en-US" b="0" dirty="0" smtClean="0"/>
              <a:t> direct (wire-format compatible) implementation of HL7</a:t>
            </a:r>
            <a:r>
              <a:rPr lang="en-US" b="0" baseline="0" dirty="0" smtClean="0"/>
              <a:t> v3 specs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D47-1647-4FC5-AC50-9CE94743DCC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– I should throw away v3?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No!</a:t>
            </a:r>
          </a:p>
          <a:p>
            <a:pPr lvl="1"/>
            <a:r>
              <a:rPr lang="en-US" dirty="0" smtClean="0"/>
              <a:t>V3 is still useful</a:t>
            </a:r>
          </a:p>
          <a:p>
            <a:pPr lvl="1"/>
            <a:r>
              <a:rPr lang="en-US" dirty="0" smtClean="0"/>
              <a:t>Foundation for FHIR under the covers</a:t>
            </a:r>
          </a:p>
          <a:p>
            <a:pPr lvl="2"/>
            <a:r>
              <a:rPr lang="en-US" dirty="0" smtClean="0"/>
              <a:t>Couldn’t do FHIR if we hadn’t done v3 first</a:t>
            </a:r>
          </a:p>
          <a:p>
            <a:pPr lvl="1"/>
            <a:r>
              <a:rPr lang="en-US" dirty="0" smtClean="0"/>
              <a:t>V3 has been used successfully in environments where needed implementer support resources can be provided</a:t>
            </a:r>
          </a:p>
          <a:p>
            <a:pPr lvl="1"/>
            <a:r>
              <a:rPr lang="en-US" dirty="0" smtClean="0"/>
              <a:t>V3 and CDA will continue to be supported for as long as the implementation community wishes, just like v2</a:t>
            </a:r>
          </a:p>
          <a:p>
            <a:pPr lvl="1"/>
            <a:r>
              <a:rPr lang="en-US" dirty="0" smtClean="0"/>
              <a:t>FHIR is “bleeding edge”, so many projects may wish to stick with current directions for at least the next few years.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F505-B396-493A-9F2C-D130B0B372F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Documents</a:t>
            </a:r>
            <a:r>
              <a:rPr lang="en-US" baseline="0" dirty="0" smtClean="0"/>
              <a:t>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what about CDA?”</a:t>
            </a:r>
          </a:p>
          <a:p>
            <a:pPr lvl="1"/>
            <a:r>
              <a:rPr lang="en-US" dirty="0" smtClean="0"/>
              <a:t>CDA has many lessons to teach us:</a:t>
            </a:r>
          </a:p>
          <a:p>
            <a:pPr lvl="2"/>
            <a:r>
              <a:rPr lang="en-US" dirty="0" smtClean="0"/>
              <a:t>Wire format stability is essential</a:t>
            </a:r>
          </a:p>
          <a:p>
            <a:pPr lvl="2"/>
            <a:r>
              <a:rPr lang="en-US" dirty="0" smtClean="0"/>
              <a:t>Provide an extension mechanism</a:t>
            </a:r>
          </a:p>
          <a:p>
            <a:pPr lvl="3"/>
            <a:r>
              <a:rPr lang="en-US" dirty="0" smtClean="0"/>
              <a:t>Though CDA extension is quite problematic</a:t>
            </a:r>
          </a:p>
          <a:p>
            <a:pPr lvl="2"/>
            <a:r>
              <a:rPr lang="en-US" dirty="0" smtClean="0"/>
              <a:t>Text (human-to-human) interoperability is critical stepping stone</a:t>
            </a:r>
          </a:p>
          <a:p>
            <a:pPr lvl="2"/>
            <a:r>
              <a:rPr lang="en-US" dirty="0" smtClean="0"/>
              <a:t>Breaking data into “chunks” is helpful</a:t>
            </a:r>
          </a:p>
          <a:p>
            <a:pPr lvl="1"/>
            <a:r>
              <a:rPr lang="en-US" dirty="0" smtClean="0"/>
              <a:t>That said:</a:t>
            </a:r>
          </a:p>
          <a:p>
            <a:pPr lvl="2"/>
            <a:r>
              <a:rPr lang="en-US" dirty="0" smtClean="0"/>
              <a:t>CDA </a:t>
            </a:r>
            <a:r>
              <a:rPr lang="en-US" dirty="0"/>
              <a:t>is successful, but in many cases in spite of rather than because of </a:t>
            </a:r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E06E-BFF6-4236-9141-353A0E97D38C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not enough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Good semantic representation still requires a good knowledge of the RIM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Lots of templates with poor or non-existent semantics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Wire format</a:t>
            </a:r>
            <a:r>
              <a:rPr lang="en-US" baseline="0" dirty="0" smtClean="0"/>
              <a:t> overly cluttered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Implementers tolerate it because there’s nothing better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Strong push for things like Green CDA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Interoperability dependent on consistent templates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Roll-your-own CDA instance non-interoperable except</a:t>
            </a:r>
            <a:r>
              <a:rPr lang="en-US" baseline="0" dirty="0" smtClean="0"/>
              <a:t> as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While extensibility exists, its use is highly frowned upon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Extensions require pre-processing and break schemas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3D7B-0109-48CC-853C-B679FEABE481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needs a transition path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V2 implementations will be around for another 20+ years</a:t>
            </a:r>
          </a:p>
          <a:p>
            <a:pPr lvl="1"/>
            <a:r>
              <a:rPr lang="en-US" dirty="0" smtClean="0"/>
              <a:t>Many of them 2.3 and 2.3.1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dirty="0" smtClean="0"/>
              <a:t>However, v2 does</a:t>
            </a:r>
            <a:r>
              <a:rPr lang="en-US" baseline="0" dirty="0" smtClean="0"/>
              <a:t> not provide a modern platform for internal processing and manipulation of healthcare data</a:t>
            </a:r>
          </a:p>
          <a:p>
            <a:pPr lvl="1"/>
            <a:r>
              <a:rPr lang="en-US" dirty="0" smtClean="0"/>
              <a:t>And in the eyes of most implementers, nor does v3</a:t>
            </a:r>
          </a:p>
          <a:p>
            <a:pPr lvl="0"/>
            <a:r>
              <a:rPr lang="en-US" dirty="0" smtClean="0"/>
              <a:t>We need something the v2 implementers can start using internally, and possibly eventually migrate to using for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2F88-FD54-451F-B2EA-6C065A8160BD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Markets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someone is building a new </a:t>
            </a:r>
            <a:r>
              <a:rPr lang="en-US" dirty="0" err="1" smtClean="0"/>
              <a:t>iOS</a:t>
            </a:r>
            <a:r>
              <a:rPr lang="en-US" dirty="0" smtClean="0"/>
              <a:t> healthcare app (and thousands are), what standard do we point them at?</a:t>
            </a:r>
          </a:p>
          <a:p>
            <a:r>
              <a:rPr lang="en-US" dirty="0" smtClean="0"/>
              <a:t>If someone wants to provide a cloud based health app that integrates with social networks, what standard should they use?</a:t>
            </a:r>
          </a:p>
          <a:p>
            <a:r>
              <a:rPr lang="en-US" dirty="0" smtClean="0"/>
              <a:t>If a vendor wants to provide a simple to use standards based API to cloud based health integration services, what standard should they extend?</a:t>
            </a:r>
          </a:p>
          <a:p>
            <a:r>
              <a:rPr lang="en-US" dirty="0" smtClean="0"/>
              <a:t>If a government wants to implement a national EHR, who should they talk to?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5354-2DB9-4793-AEB6-4BC2B3F8C0D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2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has evolved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HL7 needs to too . . .</a:t>
            </a:r>
          </a:p>
          <a:p>
            <a:endParaRPr lang="en-US" dirty="0" smtClean="0"/>
          </a:p>
          <a:p>
            <a:r>
              <a:rPr lang="en-US" dirty="0" smtClean="0"/>
              <a:t>V3 was first conceived</a:t>
            </a:r>
            <a:r>
              <a:rPr lang="en-US" baseline="0" dirty="0" smtClean="0"/>
              <a:t> almost 15 years ago, and leveraged approaches older than that</a:t>
            </a:r>
          </a:p>
          <a:p>
            <a:pPr lvl="1"/>
            <a:r>
              <a:rPr lang="en-US" baseline="0" dirty="0" smtClean="0"/>
              <a:t>XML was new</a:t>
            </a:r>
          </a:p>
          <a:p>
            <a:pPr lvl="1"/>
            <a:r>
              <a:rPr lang="en-US" baseline="0" dirty="0" smtClean="0"/>
              <a:t>Schema didn’t even exist</a:t>
            </a:r>
          </a:p>
          <a:p>
            <a:r>
              <a:rPr lang="en-US" baseline="0" dirty="0" smtClean="0"/>
              <a:t>The technology and approach of interoperability has changed since then</a:t>
            </a:r>
          </a:p>
          <a:p>
            <a:pPr lvl="1"/>
            <a:r>
              <a:rPr lang="en-US" dirty="0" smtClean="0"/>
              <a:t>We need to get current or risk becoming irrelevant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C286-F8BA-4A21-84FC-114197C8D5C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Background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988-EB47-499D-BA23-938C92979124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Look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In January</a:t>
            </a:r>
            <a:r>
              <a:rPr lang="en-US" sz="2800" baseline="0" dirty="0" smtClean="0"/>
              <a:t> 2011, the HL7 Board initiated a project called “Fresh Look”</a:t>
            </a:r>
          </a:p>
          <a:p>
            <a:pPr lvl="1"/>
            <a:r>
              <a:rPr lang="en-US" sz="2400" dirty="0" smtClean="0"/>
              <a:t>Mandate</a:t>
            </a:r>
            <a:r>
              <a:rPr lang="en-US" sz="2400" baseline="0" dirty="0" smtClean="0"/>
              <a:t> was to identify “what would we do if we were to revisit the healthcare interoperability space from scratch?”</a:t>
            </a:r>
          </a:p>
          <a:p>
            <a:pPr lvl="0"/>
            <a:r>
              <a:rPr lang="en-US" sz="2800" dirty="0" smtClean="0"/>
              <a:t>At the May 2011 WGM, there was an “official” meeting</a:t>
            </a:r>
            <a:r>
              <a:rPr lang="en-US" sz="2800" baseline="0" dirty="0" smtClean="0"/>
              <a:t> of the Fresh Look taskforce</a:t>
            </a:r>
          </a:p>
          <a:p>
            <a:pPr lvl="1"/>
            <a:r>
              <a:rPr lang="en-US" sz="2400" dirty="0" smtClean="0"/>
              <a:t>Didn’t accomplish a whole lot</a:t>
            </a:r>
          </a:p>
          <a:p>
            <a:pPr lvl="0"/>
            <a:r>
              <a:rPr lang="en-US" sz="2800" dirty="0" smtClean="0"/>
              <a:t>There was also an “unofficial” meeting that took over an evening RIMBAA session and was broadly attended</a:t>
            </a:r>
          </a:p>
          <a:p>
            <a:pPr lvl="1"/>
            <a:r>
              <a:rPr lang="en-US" sz="2400" dirty="0" smtClean="0"/>
              <a:t>Much of the discussion was focused on HL7 v3 pain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D19E-933A-4EAA-AC36-80E174A6C19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HL7 v3 has failed?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controversial</a:t>
            </a:r>
            <a:r>
              <a:rPr lang="en-US" baseline="0" dirty="0" smtClean="0"/>
              <a:t> things stated at the session was</a:t>
            </a:r>
            <a:r>
              <a:rPr lang="en-US" dirty="0" smtClean="0"/>
              <a:t> “HL7 v3 has failed”</a:t>
            </a:r>
          </a:p>
          <a:p>
            <a:pPr lvl="1"/>
            <a:r>
              <a:rPr lang="en-US" dirty="0" smtClean="0"/>
              <a:t>Rationale is mostly covered above in the “Why FHIR” section above</a:t>
            </a:r>
          </a:p>
          <a:p>
            <a:pPr lvl="1"/>
            <a:r>
              <a:rPr lang="en-US" dirty="0" smtClean="0"/>
              <a:t>(and note the caveats about not abandoning v3)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19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A3E1-A882-48B3-97B7-9686A4B4E784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version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will be updated as FHIR evolves</a:t>
            </a:r>
          </a:p>
          <a:p>
            <a:r>
              <a:rPr lang="en-US" dirty="0" smtClean="0"/>
              <a:t>The current version of the presentation can be found here:</a:t>
            </a:r>
          </a:p>
          <a:p>
            <a:pPr lvl="1"/>
            <a:r>
              <a:rPr lang="en-CA" dirty="0">
                <a:hlinkClick r:id="rId2"/>
              </a:rPr>
              <a:t>http://gforge.hl7.org/gf/project/fhir/docman/?subdir=404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729-9C8D-45A6-89B4-85822647E13E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should</a:t>
            </a:r>
            <a:r>
              <a:rPr lang="en-US" baseline="0" dirty="0" smtClean="0"/>
              <a:t> HL7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unofficial</a:t>
            </a:r>
            <a:r>
              <a:rPr lang="en-US" baseline="0" dirty="0" smtClean="0"/>
              <a:t> meeting didn’t really get to the point of addressing solutions</a:t>
            </a:r>
          </a:p>
          <a:p>
            <a:pPr lvl="1"/>
            <a:r>
              <a:rPr lang="en-US" dirty="0" smtClean="0"/>
              <a:t>No obvious ones in</a:t>
            </a:r>
            <a:r>
              <a:rPr lang="en-US" baseline="0" dirty="0" smtClean="0"/>
              <a:t> the room at the time</a:t>
            </a:r>
          </a:p>
          <a:p>
            <a:pPr lvl="1"/>
            <a:r>
              <a:rPr lang="en-US" baseline="0" dirty="0" smtClean="0"/>
              <a:t>Strong feeling that “v3 has lots of good stuff in it”</a:t>
            </a:r>
          </a:p>
          <a:p>
            <a:pPr lvl="1"/>
            <a:r>
              <a:rPr lang="en-US" baseline="0" dirty="0" smtClean="0"/>
              <a:t>No desire to abandon the good work that has been done</a:t>
            </a:r>
          </a:p>
          <a:p>
            <a:pPr lvl="1"/>
            <a:r>
              <a:rPr lang="en-US" baseline="0" dirty="0" smtClean="0"/>
              <a:t>Definitely a need to do things better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From</a:t>
            </a:r>
            <a:r>
              <a:rPr lang="en-US" baseline="0" dirty="0" smtClean="0"/>
              <a:t> this meeting the seeds were planted for RFH/FHIR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519B-DEDB-48B4-BD2B-30D63376BD9C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0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RFH/FHIR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Prior to Sept. 2011</a:t>
            </a:r>
            <a:r>
              <a:rPr lang="en-US" baseline="0" dirty="0" smtClean="0"/>
              <a:t> meeting, Grahame Grieve posted a number of articles on his blog discussing some of the challenges (and successes) of HL7 v3</a:t>
            </a:r>
          </a:p>
          <a:p>
            <a:r>
              <a:rPr lang="en-US" dirty="0" smtClean="0"/>
              <a:t>Culmination was release of first draft of RFH – Resources for Healthcare</a:t>
            </a:r>
          </a:p>
          <a:p>
            <a:pPr lvl="1"/>
            <a:r>
              <a:rPr lang="en-US" dirty="0" smtClean="0"/>
              <a:t>Not a complete specification</a:t>
            </a:r>
          </a:p>
          <a:p>
            <a:pPr lvl="1"/>
            <a:r>
              <a:rPr lang="en-US" dirty="0" smtClean="0"/>
              <a:t>Based on extremely well-regarded CRM interface by a company called </a:t>
            </a:r>
            <a:r>
              <a:rPr lang="en-US" dirty="0" err="1" smtClean="0"/>
              <a:t>Highrise</a:t>
            </a:r>
            <a:endParaRPr lang="en-US" dirty="0" smtClean="0"/>
          </a:p>
          <a:p>
            <a:pPr lvl="1"/>
            <a:r>
              <a:rPr lang="en-US" dirty="0" smtClean="0"/>
              <a:t>But complete enough to show roughly how it would work, including example instances and model design</a:t>
            </a:r>
          </a:p>
          <a:p>
            <a:r>
              <a:rPr lang="en-US" dirty="0" smtClean="0"/>
              <a:t>Reviewed at the Sept. 2011 WGM and met with a very positive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B0F6-1469-4290-976F-664B995B17CA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1491615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ast</a:t>
            </a:r>
            <a:endParaRPr lang="en-CA" sz="5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278092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ealthcare</a:t>
            </a:r>
            <a:endParaRPr lang="en-CA" sz="5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4149080"/>
            <a:ext cx="5355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nteroperability</a:t>
            </a:r>
            <a:endParaRPr lang="en-CA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51723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esources</a:t>
            </a:r>
            <a:endParaRPr lang="en-CA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175365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(to design &amp; implement)</a:t>
            </a:r>
            <a:endParaRPr lang="en-CA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29A0-FEA7-42FB-BEA1-1F1B1640793D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Highrise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66" y="1057070"/>
            <a:ext cx="5160334" cy="577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61653"/>
            <a:ext cx="3701703" cy="456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rogrammable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39398"/>
            <a:ext cx="2708036" cy="1368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1EF0-E6BB-489B-9F4E-76B86922B987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8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RFH or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name on</a:t>
            </a:r>
            <a:r>
              <a:rPr lang="en-US" sz="2800" baseline="0" dirty="0" smtClean="0"/>
              <a:t> the original proposal was RFH</a:t>
            </a:r>
          </a:p>
          <a:p>
            <a:pPr lvl="1"/>
            <a:r>
              <a:rPr lang="en-US" sz="2400" dirty="0" smtClean="0"/>
              <a:t>Duplicate of a name of a WHO project</a:t>
            </a:r>
          </a:p>
          <a:p>
            <a:pPr lvl="1"/>
            <a:r>
              <a:rPr lang="en-US" sz="2400" dirty="0" smtClean="0"/>
              <a:t>Web domains already taken</a:t>
            </a:r>
          </a:p>
          <a:p>
            <a:pPr lvl="0"/>
            <a:r>
              <a:rPr lang="en-US" sz="2800" dirty="0" smtClean="0"/>
              <a:t>Effort by HL7 marketing to come up with a new name</a:t>
            </a:r>
          </a:p>
          <a:p>
            <a:pPr lvl="1"/>
            <a:r>
              <a:rPr lang="en-US" sz="2400" dirty="0" smtClean="0"/>
              <a:t>With v3, by the time marketing looked at the name, it was already too engrained</a:t>
            </a:r>
          </a:p>
          <a:p>
            <a:pPr lvl="0"/>
            <a:r>
              <a:rPr lang="en-US" sz="2800" dirty="0" smtClean="0"/>
              <a:t>Selected name: FHIR – Fast</a:t>
            </a:r>
            <a:r>
              <a:rPr lang="en-US" sz="2800" baseline="0" dirty="0" smtClean="0"/>
              <a:t> Healthcare Interoperability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2277-E805-4602-BFEB-A226AE909D6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7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HL7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March 2012, HL7 Board of Directors</a:t>
            </a:r>
            <a:r>
              <a:rPr lang="en-US" baseline="0" dirty="0" smtClean="0"/>
              <a:t> agreed to a transfer of FHIR IP to HL7</a:t>
            </a:r>
          </a:p>
          <a:p>
            <a:pPr lvl="1"/>
            <a:r>
              <a:rPr lang="en-US" baseline="0" dirty="0" smtClean="0"/>
              <a:t>Condition is that first normative edition of FHIR be made available for free to all implementers</a:t>
            </a:r>
          </a:p>
          <a:p>
            <a:pPr lvl="0"/>
            <a:r>
              <a:rPr lang="en-US" baseline="0" dirty="0" smtClean="0"/>
              <a:t>Content now hosted on HL7 SVN under its own g-Forge project</a:t>
            </a:r>
          </a:p>
          <a:p>
            <a:pPr lvl="0"/>
            <a:r>
              <a:rPr lang="en-US" baseline="0" dirty="0" smtClean="0"/>
              <a:t>Publication under HL7 URL is in progress</a:t>
            </a:r>
          </a:p>
          <a:p>
            <a:pPr lvl="1"/>
            <a:r>
              <a:rPr lang="en-US" dirty="0" smtClean="0"/>
              <a:t>http://www.hl7.org/fhir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25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64A9-1A68-4A55-99C0-D9DB73DC1296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6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00FC4-1DE1-4737-8D8A-65683480242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</a:t>
            </a:r>
            <a:r>
              <a:rPr lang="en-US" dirty="0" smtClean="0"/>
              <a:t>ast </a:t>
            </a:r>
            <a:r>
              <a:rPr lang="en-US" b="1" dirty="0" smtClean="0"/>
              <a:t>H</a:t>
            </a:r>
            <a:r>
              <a:rPr lang="en-US" dirty="0" smtClean="0"/>
              <a:t>ealthcare </a:t>
            </a:r>
            <a:r>
              <a:rPr lang="en-US" b="1" dirty="0" smtClean="0"/>
              <a:t>I</a:t>
            </a:r>
            <a:r>
              <a:rPr lang="en-US" dirty="0" smtClean="0"/>
              <a:t>nteroperability</a:t>
            </a:r>
            <a:r>
              <a:rPr lang="en-US" baseline="0" dirty="0" smtClean="0"/>
              <a:t> </a:t>
            </a:r>
            <a:r>
              <a:rPr lang="en-US" b="1" baseline="0" dirty="0" smtClean="0"/>
              <a:t>R</a:t>
            </a:r>
            <a:r>
              <a:rPr lang="en-US" baseline="0" dirty="0" smtClean="0"/>
              <a:t>esources</a:t>
            </a:r>
          </a:p>
          <a:p>
            <a:r>
              <a:rPr lang="en-US" dirty="0" smtClean="0"/>
              <a:t>Pronounced “FIRE”</a:t>
            </a:r>
          </a:p>
          <a:p>
            <a:r>
              <a:rPr lang="en-US" dirty="0" smtClean="0"/>
              <a:t>As significant as change from v2 to v3</a:t>
            </a:r>
          </a:p>
          <a:p>
            <a:pPr lvl="1"/>
            <a:r>
              <a:rPr lang="en-US" dirty="0" smtClean="0"/>
              <a:t>Won’t be marketed as “v4” though</a:t>
            </a:r>
            <a:endParaRPr lang="en-US" baseline="0" dirty="0" smtClean="0"/>
          </a:p>
          <a:p>
            <a:pPr lvl="1"/>
            <a:r>
              <a:rPr lang="en-US" dirty="0" smtClean="0"/>
              <a:t>New artifacts</a:t>
            </a:r>
          </a:p>
          <a:p>
            <a:pPr lvl="1"/>
            <a:r>
              <a:rPr lang="en-US" dirty="0" smtClean="0"/>
              <a:t>N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ew methodology</a:t>
            </a:r>
            <a:endParaRPr lang="en-CA" sz="2800" dirty="0" smtClean="0">
              <a:effectLst/>
            </a:endParaRPr>
          </a:p>
          <a:p>
            <a:pPr lvl="1"/>
            <a:r>
              <a:rPr lang="en-US" dirty="0" smtClean="0"/>
              <a:t>New tools</a:t>
            </a:r>
          </a:p>
          <a:p>
            <a:pPr lvl="1"/>
            <a:r>
              <a:rPr lang="en-US" dirty="0" smtClean="0"/>
              <a:t>New publishing approach</a:t>
            </a:r>
          </a:p>
          <a:p>
            <a:pPr lvl="1"/>
            <a:r>
              <a:rPr lang="en-US" dirty="0" smtClean="0"/>
              <a:t>Still built</a:t>
            </a:r>
            <a:r>
              <a:rPr lang="en-US" baseline="0" dirty="0" smtClean="0"/>
              <a:t> on RIM, vocab &amp; datatypes, but more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F309-1C2A-46F6-97C2-D1209EBC91B3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</a:t>
            </a:r>
            <a:r>
              <a:rPr lang="en-US" baseline="0" dirty="0" smtClean="0"/>
              <a:t> premises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for the 80%, not 100%</a:t>
            </a:r>
          </a:p>
          <a:p>
            <a:pPr lvl="1"/>
            <a:r>
              <a:rPr lang="en-US" dirty="0" smtClean="0"/>
              <a:t>Only</a:t>
            </a:r>
            <a:r>
              <a:rPr lang="en-US" baseline="0" dirty="0" smtClean="0"/>
              <a:t> include data elements in the artifacts if 80% of all implementers of that artifact will use the data element</a:t>
            </a:r>
          </a:p>
          <a:p>
            <a:pPr lvl="0"/>
            <a:r>
              <a:rPr lang="en-US" dirty="0" smtClean="0"/>
              <a:t>Allow easy extension for the remaining 20% of elements</a:t>
            </a:r>
          </a:p>
          <a:p>
            <a:pPr lvl="1"/>
            <a:r>
              <a:rPr lang="en-US" dirty="0" smtClean="0"/>
              <a:t>which often make up 80% of current specs</a:t>
            </a:r>
          </a:p>
          <a:p>
            <a:pPr lvl="1"/>
            <a:r>
              <a:rPr lang="en-US" dirty="0" smtClean="0"/>
              <a:t>Vocabulary approach to extension definition</a:t>
            </a:r>
          </a:p>
          <a:p>
            <a:r>
              <a:rPr lang="en-US" dirty="0" smtClean="0"/>
              <a:t>Focus publication</a:t>
            </a:r>
            <a:r>
              <a:rPr lang="en-US" baseline="0" dirty="0" smtClean="0"/>
              <a:t> on documenting what the implementer needs, not what the modelers thought or designers need to remember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521A-5C8A-4933-9234-1A0DD0C7D7AC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premises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marR="0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concise – every word written is a word that must be read 1000s of times</a:t>
            </a:r>
            <a:endParaRPr lang="en-CA" sz="3200" dirty="0" smtClean="0">
              <a:effectLst/>
            </a:endParaRPr>
          </a:p>
          <a:p>
            <a:r>
              <a:rPr lang="en-US" dirty="0" smtClean="0"/>
              <a:t>Wire format (XML) rules – no ITSs – we design</a:t>
            </a:r>
            <a:r>
              <a:rPr lang="en-US" baseline="0" dirty="0" smtClean="0"/>
              <a:t> the physical, not the abstract</a:t>
            </a:r>
          </a:p>
          <a:p>
            <a:r>
              <a:rPr lang="en-US" dirty="0" smtClean="0"/>
              <a:t>Wire format stability</a:t>
            </a:r>
          </a:p>
          <a:p>
            <a:pPr lvl="1"/>
            <a:r>
              <a:rPr lang="en-US" dirty="0" smtClean="0"/>
              <a:t>Names &amp; paths are the same – likely forever</a:t>
            </a:r>
          </a:p>
          <a:p>
            <a:r>
              <a:rPr lang="en-US" dirty="0" smtClean="0"/>
              <a:t>Retain rigor of HL7 v3, but don’t force implementers to look at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868F-69E7-4819-B02B-6E24EF62759E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9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</a:p>
          <a:p>
            <a:r>
              <a:rPr lang="en-US" dirty="0" smtClean="0"/>
              <a:t>FHIR Background</a:t>
            </a:r>
          </a:p>
          <a:p>
            <a:r>
              <a:rPr lang="en-US" dirty="0" smtClean="0"/>
              <a:t>What is FHIR?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Tooling &amp; Migration</a:t>
            </a:r>
          </a:p>
          <a:p>
            <a:r>
              <a:rPr lang="en-US" dirty="0" smtClean="0"/>
              <a:t>Next Steps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1013-9EE4-447C-972A-5552B6A6AB0F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around the concept of “resources”</a:t>
            </a:r>
          </a:p>
          <a:p>
            <a:pPr lvl="1"/>
            <a:r>
              <a:rPr lang="en-US" dirty="0" smtClean="0"/>
              <a:t>Small, discrete concepts that can be maintained independently</a:t>
            </a:r>
          </a:p>
          <a:p>
            <a:pPr lvl="1"/>
            <a:r>
              <a:rPr lang="en-US" dirty="0" smtClean="0"/>
              <a:t>Aligns with RESTful design philosophy</a:t>
            </a:r>
          </a:p>
          <a:p>
            <a:pPr lvl="1"/>
            <a:r>
              <a:rPr lang="en-US" dirty="0" smtClean="0"/>
              <a:t>Similar</a:t>
            </a:r>
            <a:r>
              <a:rPr lang="en-US" baseline="0" dirty="0" smtClean="0"/>
              <a:t> to the concept of CMETs, but there’s only *one* model per resource</a:t>
            </a:r>
          </a:p>
          <a:p>
            <a:pPr lvl="1"/>
            <a:r>
              <a:rPr lang="en-US" baseline="0" dirty="0" smtClean="0"/>
              <a:t>Each resource has a unique id</a:t>
            </a:r>
          </a:p>
          <a:p>
            <a:pPr lvl="1"/>
            <a:r>
              <a:rPr lang="en-US" dirty="0" smtClean="0"/>
              <a:t>Resources are smallest units of transaction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A16E-21ED-4230-B786-4526169535C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1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RESTful</a:t>
            </a:r>
            <a:r>
              <a:rPr lang="en-AU" dirty="0" smtClean="0"/>
              <a:t>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/>
            <a:r>
              <a:rPr lang="en-AU" dirty="0" smtClean="0"/>
              <a:t>Resources can be used with a simple </a:t>
            </a:r>
            <a:r>
              <a:rPr lang="en-AU" dirty="0" err="1" smtClean="0"/>
              <a:t>RESTful</a:t>
            </a:r>
            <a:r>
              <a:rPr lang="en-AU" dirty="0" smtClean="0"/>
              <a:t> interface</a:t>
            </a:r>
          </a:p>
          <a:p>
            <a:pPr lvl="1" eaLnBrk="0" fontAlgn="base" hangingPunct="0"/>
            <a:r>
              <a:rPr lang="en-AU" dirty="0" smtClean="0"/>
              <a:t>Predictable URL</a:t>
            </a:r>
          </a:p>
          <a:p>
            <a:pPr lvl="1" eaLnBrk="0" fontAlgn="base" hangingPunct="0"/>
            <a:r>
              <a:rPr lang="en-AU" dirty="0" smtClean="0"/>
              <a:t>HTTP based atomic transactions for CRUD Operations</a:t>
            </a:r>
          </a:p>
          <a:p>
            <a:pPr lvl="2"/>
            <a:r>
              <a:rPr lang="en-US" sz="1800" b="1" dirty="0" smtClean="0"/>
              <a:t>D</a:t>
            </a:r>
            <a:r>
              <a:rPr lang="en-US" sz="1800" dirty="0" smtClean="0"/>
              <a:t>elete </a:t>
            </a:r>
            <a:r>
              <a:rPr lang="en-US" sz="1800" dirty="0"/>
              <a:t>may not be </a:t>
            </a:r>
            <a:r>
              <a:rPr lang="en-US" sz="1800" dirty="0" smtClean="0"/>
              <a:t>honored </a:t>
            </a:r>
            <a:r>
              <a:rPr lang="en-US" sz="1800" dirty="0"/>
              <a:t>and is not a true delete</a:t>
            </a:r>
            <a:endParaRPr lang="en-CA" dirty="0"/>
          </a:p>
          <a:p>
            <a:pPr eaLnBrk="0" fontAlgn="base" hangingPunct="0"/>
            <a:r>
              <a:rPr lang="en-US" sz="2800" dirty="0" smtClean="0"/>
              <a:t>Use with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framework is not required</a:t>
            </a:r>
          </a:p>
          <a:p>
            <a:pPr lvl="1" eaLnBrk="0" fontAlgn="base" hangingPunct="0"/>
            <a:r>
              <a:rPr lang="en-US" sz="2000" dirty="0" smtClean="0"/>
              <a:t>Can aggregate resources into documents and send as a group</a:t>
            </a:r>
          </a:p>
          <a:p>
            <a:pPr lvl="1" eaLnBrk="0" fontAlgn="base" hangingPunct="0"/>
            <a:r>
              <a:rPr lang="en-US" sz="2000" dirty="0" smtClean="0"/>
              <a:t>FHIR provides a classic event based messaging framework</a:t>
            </a:r>
          </a:p>
          <a:p>
            <a:pPr lvl="1" eaLnBrk="0" fontAlgn="base" hangingPunct="0"/>
            <a:r>
              <a:rPr lang="en-US" sz="2000" dirty="0" smtClean="0"/>
              <a:t>Can use resources in custom services / SOA as desired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4023-73DC-4D34-9FD4-C83AD58E1511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22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Basics</a:t>
            </a:r>
            <a:r>
              <a:rPr lang="en-US" baseline="0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sophisticated flows (than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CRUD) can be defined called “transactions”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Adds additional metadata to track who made changes, etc.</a:t>
            </a:r>
          </a:p>
          <a:p>
            <a:pPr lvl="1"/>
            <a:r>
              <a:rPr lang="en-US" sz="2200" dirty="0" smtClean="0"/>
              <a:t>Or can use messaging/services</a:t>
            </a:r>
            <a:endParaRPr lang="en-US" sz="2200" dirty="0" smtClean="0">
              <a:ea typeface="+mn-ea"/>
              <a:cs typeface="+mn-cs"/>
            </a:endParaRP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</a:rPr>
              <a:t>Formally defined conformance profiles</a:t>
            </a:r>
          </a:p>
          <a:p>
            <a:pPr lvl="1"/>
            <a:r>
              <a:rPr lang="en-US" sz="2200" dirty="0" smtClean="0">
                <a:ea typeface="+mn-ea"/>
                <a:cs typeface="+mn-cs"/>
              </a:rPr>
              <a:t>Mandatory for </a:t>
            </a:r>
            <a:r>
              <a:rPr lang="en-US" sz="2200" dirty="0" err="1" smtClean="0">
                <a:ea typeface="+mn-ea"/>
                <a:cs typeface="+mn-cs"/>
              </a:rPr>
              <a:t>RESTful</a:t>
            </a:r>
            <a:r>
              <a:rPr lang="en-US" sz="2200" dirty="0" smtClean="0">
                <a:ea typeface="+mn-ea"/>
                <a:cs typeface="+mn-cs"/>
              </a:rPr>
              <a:t> interface</a:t>
            </a:r>
          </a:p>
          <a:p>
            <a:pPr lvl="1"/>
            <a:r>
              <a:rPr lang="en-US" sz="2200" dirty="0" smtClean="0"/>
              <a:t>Defines what resources are supported, what elements, what extensions, what transactions</a:t>
            </a:r>
            <a:endParaRPr lang="en-US" sz="2200" dirty="0" smtClean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D27C-F221-4C63-9288-694B435E504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61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0" fontAlgn="base" hangingPunct="0"/>
            <a:r>
              <a:rPr 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resource</a:t>
            </a:r>
            <a:r>
              <a:rPr lang="en-US" sz="24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modeled using developer friendly XML</a:t>
            </a:r>
            <a:endParaRPr lang="en-CA" sz="2400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does </a:t>
            </a:r>
            <a:r>
              <a:rPr lang="en-US" sz="22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reflect RIM-based modeling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classCodes, moodCodes, etc. visible</a:t>
            </a:r>
            <a:endParaRPr lang="en-CA" dirty="0" smtClean="0">
              <a:effectLst/>
            </a:endParaRPr>
          </a:p>
          <a:p>
            <a:pPr lvl="1" rtl="0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ontology behind the scenes that does link to RIM and vocabulary</a:t>
            </a:r>
          </a:p>
          <a:p>
            <a:pPr eaLnBrk="0" fontAlgn="base" hangingPunct="0"/>
            <a:r>
              <a:rPr lang="en-US" sz="2600" dirty="0" smtClean="0"/>
              <a:t>Uses a variant of the ISO datatypes</a:t>
            </a:r>
          </a:p>
          <a:p>
            <a:pPr lvl="1" eaLnBrk="0" fontAlgn="base" hangingPunct="0"/>
            <a:r>
              <a:rPr lang="en-US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Simplifies some things (by moving them out of datatypes)</a:t>
            </a:r>
          </a:p>
          <a:p>
            <a:pPr lvl="1" eaLnBrk="0" fontAlgn="base" hangingPunct="0"/>
            <a:r>
              <a:rPr lang="en-US" sz="2200" dirty="0" smtClean="0"/>
              <a:t>Adds support for simplifications such as human-readable dates, human-readable ids</a:t>
            </a:r>
            <a:endParaRPr lang="en-US" sz="2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5F92-3AA2-4801-B798-FB311C149E5A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9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Built-in extension mechanism</a:t>
            </a:r>
          </a:p>
          <a:p>
            <a:pPr lvl="1"/>
            <a:r>
              <a:rPr lang="en-US" dirty="0" smtClean="0"/>
              <a:t>Extensions are defined using name, value, link-point</a:t>
            </a:r>
          </a:p>
          <a:p>
            <a:pPr lvl="2"/>
            <a:r>
              <a:rPr lang="en-US" dirty="0" smtClean="0"/>
              <a:t>Name is tied to robust terminology with full RIM modeling</a:t>
            </a:r>
          </a:p>
          <a:p>
            <a:pPr lvl="2"/>
            <a:r>
              <a:rPr lang="en-US" dirty="0" smtClean="0"/>
              <a:t>Link point identifies what element of the base resource or other extension the extension “attaches” to</a:t>
            </a:r>
          </a:p>
          <a:p>
            <a:pPr lvl="1"/>
            <a:r>
              <a:rPr lang="en-US" dirty="0" smtClean="0"/>
              <a:t>Idea is the elements used by 80% of implementers (in code of 80% of implementation solutions) are part of the base resource.</a:t>
            </a:r>
          </a:p>
          <a:p>
            <a:pPr lvl="2"/>
            <a:r>
              <a:rPr lang="en-US" dirty="0" smtClean="0"/>
              <a:t>All other elements are handled as extensions</a:t>
            </a:r>
          </a:p>
          <a:p>
            <a:pPr lvl="2"/>
            <a:r>
              <a:rPr lang="en-US" dirty="0" smtClean="0"/>
              <a:t>Extension is </a:t>
            </a:r>
            <a:r>
              <a:rPr lang="en-US" b="1" dirty="0" smtClean="0"/>
              <a:t>not</a:t>
            </a:r>
            <a:r>
              <a:rPr lang="en-US" dirty="0" smtClean="0"/>
              <a:t> a “dirty word” in FHIR</a:t>
            </a:r>
          </a:p>
          <a:p>
            <a:pPr lvl="1"/>
            <a:r>
              <a:rPr lang="en-US" dirty="0" smtClean="0"/>
              <a:t>Wire format remains stable, even as extensions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4638-5A67-4263-BA93-3B972EE7FBC6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69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38" dist="29972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FHIR Basics</a:t>
            </a:r>
            <a:r>
              <a:rPr lang="en-US" dirty="0" smtClean="0"/>
              <a:t>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support for textual mark-up</a:t>
            </a:r>
          </a:p>
          <a:p>
            <a:pPr lvl="1"/>
            <a:r>
              <a:rPr lang="en-US" dirty="0" smtClean="0"/>
              <a:t>In v3, only CDA provides for free-text mark-up for all elements.  Messaging focuses on discrete data.</a:t>
            </a:r>
          </a:p>
          <a:p>
            <a:pPr lvl="1"/>
            <a:r>
              <a:rPr lang="en-US" dirty="0" smtClean="0"/>
              <a:t>With FHIR, all resources, as well as all resource attributes have a free-text expression, an encoded expression or both</a:t>
            </a:r>
          </a:p>
          <a:p>
            <a:pPr lvl="1"/>
            <a:r>
              <a:rPr lang="en-US" dirty="0" smtClean="0"/>
              <a:t>Conformance controls whether discrete data is required or not</a:t>
            </a:r>
          </a:p>
          <a:p>
            <a:pPr lvl="1"/>
            <a:r>
              <a:rPr lang="en-US" dirty="0" smtClean="0"/>
              <a:t>Ensures that FHIR can support the human-readable interoperability delivered by CDA</a:t>
            </a:r>
          </a:p>
          <a:p>
            <a:pPr lvl="1"/>
            <a:r>
              <a:rPr lang="en-US" dirty="0" smtClean="0"/>
              <a:t>Mark up is </a:t>
            </a:r>
            <a:r>
              <a:rPr lang="en-US" dirty="0" err="1" smtClean="0"/>
              <a:t>xhtml</a:t>
            </a:r>
            <a:r>
              <a:rPr lang="en-US" dirty="0" smtClean="0"/>
              <a:t> directly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35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D42B-5CDC-4A04-BF03-5B6E1E9780C8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3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aseline="0" dirty="0" smtClean="0"/>
              <a:t>New datatypes model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baseline="0" dirty="0" smtClean="0"/>
              <a:t>Conformance profiles</a:t>
            </a:r>
          </a:p>
          <a:p>
            <a:pPr lvl="2" rtl="0" eaLnBrk="1" latinLnBrk="0" hangingPunct="1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</a:t>
            </a:r>
            <a:endParaRPr lang="en-CA" sz="2400" dirty="0" smtClean="0">
              <a:effectLst/>
            </a:endParaRPr>
          </a:p>
          <a:p>
            <a:pPr lvl="2" rtl="0" eaLnBrk="1" latinLnBrk="0" hangingPunct="1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</a:t>
            </a:r>
            <a:endParaRPr lang="en-CA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3B6-AC53-4747-A4DC-F5C53C1DBC4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New datatypes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Simplified</a:t>
            </a:r>
          </a:p>
          <a:p>
            <a:r>
              <a:rPr lang="en-US" baseline="0" dirty="0" smtClean="0"/>
              <a:t>Much complexity moved into extensions</a:t>
            </a:r>
          </a:p>
          <a:p>
            <a:r>
              <a:rPr lang="en-US" dirty="0" smtClean="0"/>
              <a:t>Content is still traceable to ISO datatypes</a:t>
            </a:r>
          </a:p>
          <a:p>
            <a:r>
              <a:rPr lang="en-US" baseline="0" dirty="0" smtClean="0"/>
              <a:t>Significant</a:t>
            </a:r>
            <a:r>
              <a:rPr lang="en-US" dirty="0" smtClean="0"/>
              <a:t> interest by OpenEHR in harmonizing with their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err="1" smtClean="0"/>
              <a:t>openEHR</a:t>
            </a:r>
            <a:r>
              <a:rPr lang="en-US" dirty="0" smtClean="0"/>
              <a:t> can’t adopt the same data types, but mapping will be very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C03E-A391-4D9C-965F-D80F8EEC9576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datatypes model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56" y="1196975"/>
            <a:ext cx="5876826" cy="525621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A5EC-4FA8-4F15-B059-6B2A45B909F4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9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 primitives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31" y="2667794"/>
            <a:ext cx="5629275" cy="2314575"/>
          </a:xfrm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Based on xml schema</a:t>
            </a:r>
            <a:r>
              <a:rPr lang="en-US" baseline="0" dirty="0" smtClean="0"/>
              <a:t> primitives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2444-7864-4482-BA34-6C69EFC80C78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Autofit/>
          </a:bodyPr>
          <a:lstStyle/>
          <a:p>
            <a:r>
              <a:rPr lang="en-US" sz="2400" dirty="0" smtClean="0"/>
              <a:t>Grahame Grieve</a:t>
            </a:r>
          </a:p>
          <a:p>
            <a:pPr lvl="1"/>
            <a:r>
              <a:rPr lang="en-US" sz="2000" b="0" dirty="0" smtClean="0"/>
              <a:t>Australian, health interoperability – v2, v3, CDA, etc. tools, products, specifications, governance… http://www.healthintersections.com.au</a:t>
            </a:r>
          </a:p>
          <a:p>
            <a:pPr lvl="0"/>
            <a:r>
              <a:rPr lang="en-US" sz="2400" dirty="0" smtClean="0"/>
              <a:t>Ewout Kramer</a:t>
            </a:r>
          </a:p>
          <a:p>
            <a:pPr lvl="1"/>
            <a:r>
              <a:rPr lang="en-CA" sz="2000" dirty="0" smtClean="0"/>
              <a:t>Chief architect &amp; Manager R&amp;D Furore</a:t>
            </a:r>
            <a:endParaRPr lang="en-CA" sz="2000" dirty="0"/>
          </a:p>
          <a:p>
            <a:pPr lvl="1"/>
            <a:r>
              <a:rPr lang="en-CA" sz="2000" dirty="0" smtClean="0"/>
              <a:t>Dutch</a:t>
            </a:r>
            <a:r>
              <a:rPr lang="en-CA" sz="2000" dirty="0"/>
              <a:t>, architect </a:t>
            </a:r>
            <a:r>
              <a:rPr lang="en-CA" sz="2000" dirty="0" smtClean="0"/>
              <a:t>in healthcare, messaging, data modeling, software development</a:t>
            </a:r>
            <a:r>
              <a:rPr lang="en-CA" sz="2000" dirty="0"/>
              <a:t> </a:t>
            </a:r>
            <a:r>
              <a:rPr lang="en-CA" sz="2000" dirty="0" smtClean="0"/>
              <a:t>  http</a:t>
            </a:r>
            <a:r>
              <a:rPr lang="en-CA" sz="2000" dirty="0"/>
              <a:t>://www.furore.com</a:t>
            </a:r>
            <a:endParaRPr lang="en-US" sz="2000" dirty="0" smtClean="0"/>
          </a:p>
          <a:p>
            <a:pPr lvl="0"/>
            <a:r>
              <a:rPr lang="en-US" sz="2400" dirty="0" smtClean="0"/>
              <a:t>Lloyd McKenzie</a:t>
            </a:r>
          </a:p>
          <a:p>
            <a:pPr lvl="1"/>
            <a:r>
              <a:rPr lang="en-US" sz="2000" dirty="0" smtClean="0"/>
              <a:t>Canadian, data modeling, terminology, tooling, conformance</a:t>
            </a:r>
          </a:p>
          <a:p>
            <a:pPr lvl="1"/>
            <a:r>
              <a:rPr lang="en-US" sz="2000" dirty="0" smtClean="0"/>
              <a:t>http://www.gordonpointinformatics.com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2B13-1D7B-490A-9113-8C036725D69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</a:t>
            </a:r>
            <a:r>
              <a:rPr lang="en-US" dirty="0" err="1" smtClean="0"/>
              <a:t>flavorId</a:t>
            </a:r>
            <a:r>
              <a:rPr lang="en-US" dirty="0" smtClean="0"/>
              <a:t>, </a:t>
            </a:r>
            <a:r>
              <a:rPr lang="en-US" dirty="0" err="1" smtClean="0"/>
              <a:t>nullFlavor</a:t>
            </a:r>
            <a:r>
              <a:rPr lang="en-US" dirty="0" smtClean="0"/>
              <a:t>, </a:t>
            </a:r>
            <a:r>
              <a:rPr lang="en-US" dirty="0" err="1" smtClean="0"/>
              <a:t>controlAct</a:t>
            </a:r>
            <a:r>
              <a:rPr lang="en-US" dirty="0" smtClean="0"/>
              <a:t> root &amp; extension, </a:t>
            </a:r>
            <a:r>
              <a:rPr lang="en-US" dirty="0" err="1" smtClean="0"/>
              <a:t>validTime</a:t>
            </a:r>
            <a:r>
              <a:rPr lang="en-US" dirty="0" smtClean="0"/>
              <a:t> low and high</a:t>
            </a:r>
          </a:p>
          <a:p>
            <a:pPr lvl="1"/>
            <a:r>
              <a:rPr lang="en-US" dirty="0" err="1" smtClean="0"/>
              <a:t>displayName</a:t>
            </a:r>
            <a:r>
              <a:rPr lang="en-US" dirty="0" smtClean="0"/>
              <a:t> with language and translations</a:t>
            </a:r>
          </a:p>
          <a:p>
            <a:pPr lvl="1"/>
            <a:r>
              <a:rPr lang="en-US" dirty="0" smtClean="0"/>
              <a:t>originalText with </a:t>
            </a:r>
            <a:r>
              <a:rPr lang="en-US" dirty="0" err="1" smtClean="0"/>
              <a:t>mediaType</a:t>
            </a:r>
            <a:r>
              <a:rPr lang="en-US" dirty="0" smtClean="0"/>
              <a:t>, language, compression, </a:t>
            </a:r>
            <a:r>
              <a:rPr lang="en-US" dirty="0" err="1" smtClean="0"/>
              <a:t>integrityCheck</a:t>
            </a:r>
            <a:r>
              <a:rPr lang="en-US" dirty="0" smtClean="0"/>
              <a:t>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869D-3965-4B77-A75D-E2B1E603863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37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</a:t>
            </a:r>
            <a:r>
              <a:rPr lang="en-US" strike="sngStrike" dirty="0" err="1" smtClean="0">
                <a:solidFill>
                  <a:srgbClr val="FF0000"/>
                </a:solidFill>
              </a:rPr>
              <a:t>flavorId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/>
              <a:t>nullFlavor</a:t>
            </a:r>
            <a:r>
              <a:rPr lang="en-US" strike="sngStrike" dirty="0" smtClean="0">
                <a:solidFill>
                  <a:srgbClr val="FF0000"/>
                </a:solidFill>
              </a:rPr>
              <a:t>, </a:t>
            </a:r>
            <a:r>
              <a:rPr lang="en-US" strike="sngStrike" dirty="0" err="1" smtClean="0">
                <a:solidFill>
                  <a:srgbClr val="FF0000"/>
                </a:solidFill>
              </a:rPr>
              <a:t>controlAct</a:t>
            </a:r>
            <a:r>
              <a:rPr lang="en-US" strike="sngStrike" dirty="0" smtClean="0">
                <a:solidFill>
                  <a:srgbClr val="FF0000"/>
                </a:solidFill>
              </a:rPr>
              <a:t> root &amp; extension,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validTime</a:t>
            </a:r>
            <a:r>
              <a:rPr lang="en-US" strike="sngStrike" dirty="0" smtClean="0">
                <a:solidFill>
                  <a:srgbClr val="FF0000"/>
                </a:solidFill>
              </a:rPr>
              <a:t> low and high</a:t>
            </a:r>
          </a:p>
          <a:p>
            <a:pPr lvl="1"/>
            <a:r>
              <a:rPr lang="en-US" b="1" dirty="0" err="1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</a:t>
            </a:r>
            <a:r>
              <a:rPr lang="en-US" strike="sngStrike" dirty="0" err="1" smtClean="0">
                <a:solidFill>
                  <a:srgbClr val="FF0000"/>
                </a:solidFill>
              </a:rPr>
              <a:t>mediaType</a:t>
            </a:r>
            <a:r>
              <a:rPr lang="en-US" strike="sngStrike" dirty="0" smtClean="0">
                <a:solidFill>
                  <a:srgbClr val="FF0000"/>
                </a:solidFill>
              </a:rPr>
              <a:t>, language, compression, </a:t>
            </a:r>
            <a:r>
              <a:rPr lang="en-US" strike="sngStrike" dirty="0" err="1" smtClean="0">
                <a:solidFill>
                  <a:srgbClr val="FF0000"/>
                </a:solidFill>
              </a:rPr>
              <a:t>integrityCheck</a:t>
            </a:r>
            <a:r>
              <a:rPr lang="en-US" strike="sngStrike" dirty="0" smtClean="0">
                <a:solidFill>
                  <a:srgbClr val="FF0000"/>
                </a:solidFill>
              </a:rPr>
              <a:t>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3217-06AE-4D6D-9489-F2E5C5100FE0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62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“But wait, I need property x, what do I do?”</a:t>
            </a:r>
          </a:p>
          <a:p>
            <a:r>
              <a:rPr lang="en-US" dirty="0" smtClean="0"/>
              <a:t>Answer: Use extensions.</a:t>
            </a:r>
          </a:p>
          <a:p>
            <a:endParaRPr lang="en-US" dirty="0"/>
          </a:p>
          <a:p>
            <a:r>
              <a:rPr lang="en-US" dirty="0" smtClean="0"/>
              <a:t>You can send as much information with FHIR as you can with the ISO datatype.  </a:t>
            </a:r>
          </a:p>
          <a:p>
            <a:pPr lvl="1"/>
            <a:r>
              <a:rPr lang="en-US" dirty="0" smtClean="0"/>
              <a:t>All of the uncommon stuff – those things most implementers don’t need – is handled as extensions.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0FFA-408A-4351-ACAB-B1B8ECBC90E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4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Primary artifact</a:t>
            </a:r>
          </a:p>
          <a:p>
            <a:pPr lvl="1"/>
            <a:r>
              <a:rPr lang="en-US" dirty="0" smtClean="0"/>
              <a:t>Based on REST concept of resources</a:t>
            </a:r>
          </a:p>
          <a:p>
            <a:pPr lvl="1"/>
            <a:r>
              <a:rPr lang="en-US" baseline="0" dirty="0" smtClean="0"/>
              <a:t>Like CMETs, but only one for each concept</a:t>
            </a:r>
          </a:p>
          <a:p>
            <a:pPr lvl="2"/>
            <a:r>
              <a:rPr lang="en-US" baseline="0" dirty="0" smtClean="0"/>
              <a:t>no ‘flavors’ like contactable, universal</a:t>
            </a:r>
          </a:p>
          <a:p>
            <a:pPr lvl="1"/>
            <a:r>
              <a:rPr lang="en-US" baseline="0" dirty="0" smtClean="0"/>
              <a:t>All defined by HL7</a:t>
            </a:r>
          </a:p>
          <a:p>
            <a:pPr lvl="1"/>
            <a:r>
              <a:rPr lang="en-US" dirty="0" smtClean="0"/>
              <a:t>100-150 total for all of healthcare.  </a:t>
            </a:r>
            <a:r>
              <a:rPr lang="en-US" b="1" dirty="0" smtClean="0"/>
              <a:t>Ever</a:t>
            </a:r>
          </a:p>
          <a:p>
            <a:pPr lvl="1"/>
            <a:r>
              <a:rPr lang="en-US" dirty="0" smtClean="0"/>
              <a:t>Can be maintained separately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Person, Patient, Prescription,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B306-CA87-4AB8-B828-03CA9FDB704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err="1" smtClean="0"/>
              <a:t>Heirarchy</a:t>
            </a:r>
            <a:r>
              <a:rPr lang="en-US" dirty="0" smtClean="0"/>
              <a:t>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a name</a:t>
            </a:r>
          </a:p>
          <a:p>
            <a:pPr lvl="2"/>
            <a:r>
              <a:rPr lang="en-US" dirty="0" smtClean="0"/>
              <a:t>either a datatype or nested elements</a:t>
            </a:r>
          </a:p>
          <a:p>
            <a:pPr lvl="2"/>
            <a:r>
              <a:rPr lang="en-US" dirty="0" smtClean="0"/>
              <a:t>optionality</a:t>
            </a:r>
          </a:p>
          <a:p>
            <a:pPr lvl="2"/>
            <a:r>
              <a:rPr lang="en-US" dirty="0" smtClean="0"/>
              <a:t>cardinality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10E-DF4C-4DC1-B4E6-943D4531BC47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 is published with several views covering different aspects</a:t>
            </a:r>
          </a:p>
          <a:p>
            <a:pPr lvl="1"/>
            <a:r>
              <a:rPr lang="en-US" dirty="0" smtClean="0"/>
              <a:t>UML diagram</a:t>
            </a:r>
          </a:p>
          <a:p>
            <a:pPr lvl="1"/>
            <a:r>
              <a:rPr lang="en-US" dirty="0" smtClean="0"/>
              <a:t>Simple pseudo-XML syntax</a:t>
            </a:r>
          </a:p>
          <a:p>
            <a:pPr lvl="1"/>
            <a:r>
              <a:rPr lang="en-US" dirty="0" smtClean="0"/>
              <a:t>Vocabulary bindings</a:t>
            </a:r>
          </a:p>
          <a:p>
            <a:pPr lvl="1"/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Search Criteria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Example instance</a:t>
            </a:r>
          </a:p>
          <a:p>
            <a:pPr lvl="1"/>
            <a:r>
              <a:rPr lang="en-US" dirty="0" smtClean="0"/>
              <a:t>Schema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183A-4051-46FB-A549-B4B0FC1748C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6" y="1700808"/>
            <a:ext cx="7997123" cy="424847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C6C7-C157-4F3D-9072-9D09897FD73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9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9"/>
          <a:stretch/>
        </p:blipFill>
        <p:spPr bwMode="auto">
          <a:xfrm>
            <a:off x="1404448" y="1052736"/>
            <a:ext cx="7200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6CCF-E95C-4C07-B999-91E8F040F471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7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79553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C4F4-A33C-4971-B28F-8974487BA97D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7" y="1196752"/>
            <a:ext cx="8004423" cy="326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5E7-B1F1-4417-9C84-45EF0D06B26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E875-CB16-4200-BAA8-F2E28618530F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78049"/>
            <a:ext cx="8001228" cy="289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068B-9512-478F-9822-E6A80E81D1FE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33264"/>
            <a:ext cx="7962900" cy="536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566F-3E6B-4C19-A1D0-9E118390C5B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21" y="1166961"/>
            <a:ext cx="699928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711F-7B32-4E6D-8EBE-3763A0A48E6D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2" t="6136" r="43669" b="34795"/>
          <a:stretch/>
        </p:blipFill>
        <p:spPr bwMode="auto">
          <a:xfrm>
            <a:off x="1187624" y="1052736"/>
            <a:ext cx="78180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BF5-5104-47B1-A0EF-08C3E141E666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9D47-42A0-4F47-B978-318D887A0FA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Collection of resources sent as</a:t>
            </a:r>
            <a:r>
              <a:rPr lang="en-US" baseline="0" dirty="0" smtClean="0"/>
              <a:t> a result of some real-world event </a:t>
            </a:r>
            <a:r>
              <a:rPr lang="en-US" dirty="0" smtClean="0"/>
              <a:t>intended to accomplish a particular purpose</a:t>
            </a:r>
          </a:p>
          <a:p>
            <a:r>
              <a:rPr lang="en-US" dirty="0" smtClean="0"/>
              <a:t>Event Codes &amp; Definitions, like HL7 v2</a:t>
            </a:r>
          </a:p>
          <a:p>
            <a:r>
              <a:rPr lang="en-US" dirty="0" smtClean="0"/>
              <a:t>Some message profiles will be defined by HL7, others by projects or implementers</a:t>
            </a:r>
          </a:p>
          <a:p>
            <a:r>
              <a:rPr lang="en-US" dirty="0" smtClean="0"/>
              <a:t>Includes a “Message” resource, similar in purpose to Message wrapper and MSH segment</a:t>
            </a:r>
          </a:p>
          <a:p>
            <a:r>
              <a:rPr lang="en-US" dirty="0" smtClean="0"/>
              <a:t>May have associated behavior</a:t>
            </a:r>
          </a:p>
          <a:p>
            <a:r>
              <a:rPr lang="en-US" dirty="0" smtClean="0"/>
              <a:t>Can be conveyed via MLLP, SOAP or other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FD0B-6B6B-4160-B012-76C7FC073A1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resources grouped for persistence</a:t>
            </a:r>
            <a:r>
              <a:rPr lang="en-US" baseline="0" dirty="0" smtClean="0"/>
              <a:t> and attestation</a:t>
            </a:r>
          </a:p>
          <a:p>
            <a:r>
              <a:rPr lang="en-US" baseline="0" dirty="0" smtClean="0"/>
              <a:t>Some document profiles will be defined by HL7, others by projects or implementers</a:t>
            </a:r>
          </a:p>
          <a:p>
            <a:r>
              <a:rPr lang="en-US" baseline="0" dirty="0" smtClean="0"/>
              <a:t>Includes a “Document” resource, similar in purpose to CDA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316B-6A6B-4A0F-BBA4-B7BE12FD7CC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Initial focus will be on creating resources</a:t>
            </a:r>
          </a:p>
          <a:p>
            <a:pPr lvl="1"/>
            <a:r>
              <a:rPr lang="en-US" dirty="0" smtClean="0"/>
              <a:t>Challenge will be determining</a:t>
            </a:r>
            <a:r>
              <a:rPr lang="en-US" baseline="0" dirty="0" smtClean="0"/>
              <a:t> what fits in the 80%</a:t>
            </a:r>
          </a:p>
          <a:p>
            <a:pPr lvl="0"/>
            <a:r>
              <a:rPr lang="en-US" baseline="0" dirty="0" smtClean="0"/>
              <a:t>After that, vetting extensions and helping define profiles on resources to meet specific use-cases in different paradigms (messaging, documents, services)</a:t>
            </a:r>
          </a:p>
          <a:p>
            <a:pPr lvl="0"/>
            <a:r>
              <a:rPr lang="en-US" baseline="0" dirty="0" smtClean="0"/>
              <a:t>DAMs may still exist, but will be less essential</a:t>
            </a:r>
          </a:p>
          <a:p>
            <a:pPr lvl="1"/>
            <a:r>
              <a:rPr lang="en-US" baseline="0" dirty="0" smtClean="0"/>
              <a:t>Resources are already in user terms &amp; carry synonyms</a:t>
            </a:r>
          </a:p>
          <a:p>
            <a:pPr lvl="0"/>
            <a:r>
              <a:rPr lang="en-US" baseline="0" dirty="0" smtClean="0"/>
              <a:t>Balloting done like v2 – all resources balloted at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EE45-FA06-4386-BB2C-810099622087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 more design by constraint</a:t>
            </a:r>
          </a:p>
          <a:p>
            <a:r>
              <a:rPr lang="en-US" dirty="0" smtClean="0"/>
              <a:t>Extensions will be essential.  Most</a:t>
            </a:r>
            <a:r>
              <a:rPr lang="en-US" baseline="0" dirty="0" smtClean="0"/>
              <a:t> implementations will use them</a:t>
            </a:r>
          </a:p>
          <a:p>
            <a:r>
              <a:rPr lang="en-US" baseline="0" dirty="0" smtClean="0"/>
              <a:t>Possibility HL7 will get involved in vetting extensions through voluntary submission process</a:t>
            </a:r>
          </a:p>
          <a:p>
            <a:r>
              <a:rPr lang="en-US" baseline="0" dirty="0" smtClean="0"/>
              <a:t>Dynamic model:</a:t>
            </a:r>
          </a:p>
          <a:p>
            <a:pPr lvl="1"/>
            <a:r>
              <a:rPr lang="en-US" dirty="0" smtClean="0"/>
              <a:t>Lightweight general model – event codes a la v2</a:t>
            </a:r>
          </a:p>
          <a:p>
            <a:pPr lvl="1"/>
            <a:r>
              <a:rPr lang="en-US" baseline="0" dirty="0" smtClean="0"/>
              <a:t>Committees free to define services that use Resources</a:t>
            </a:r>
          </a:p>
          <a:p>
            <a:r>
              <a:rPr lang="en-US" baseline="0" dirty="0" smtClean="0"/>
              <a:t>Ideal base for templates – consistent wire format, lots of re-use</a:t>
            </a:r>
          </a:p>
          <a:p>
            <a:pPr lvl="1"/>
            <a:r>
              <a:rPr lang="en-US" dirty="0" smtClean="0"/>
              <a:t>Some of the CIMI trials will be using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4470-1996-4F1F-9086-2714173FE693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MIF: there is a formal object model for FHIR definitions</a:t>
            </a:r>
            <a:endParaRPr lang="en-US" baseline="0" dirty="0" smtClean="0"/>
          </a:p>
          <a:p>
            <a:pPr lvl="1"/>
            <a:r>
              <a:rPr lang="en-US" dirty="0" smtClean="0"/>
              <a:t> Much simpler, private to tooling</a:t>
            </a:r>
          </a:p>
          <a:p>
            <a:pPr lvl="0"/>
            <a:r>
              <a:rPr lang="en-US" dirty="0" smtClean="0"/>
              <a:t>All localizations handled as extensions</a:t>
            </a:r>
          </a:p>
          <a:p>
            <a:pPr lvl="1"/>
            <a:r>
              <a:rPr lang="en-US" dirty="0" smtClean="0"/>
              <a:t>If you customize the XML, you’re non-conformant.  Period.</a:t>
            </a:r>
          </a:p>
          <a:p>
            <a:pPr lvl="0"/>
            <a:r>
              <a:rPr lang="en-US" dirty="0" smtClean="0"/>
              <a:t>HL7-defined/approved extensions will not migrate to “core” XML</a:t>
            </a:r>
            <a:endParaRPr lang="en-US" baseline="0" dirty="0" smtClean="0"/>
          </a:p>
          <a:p>
            <a:pPr lvl="1"/>
            <a:r>
              <a:rPr lang="en-US" dirty="0" smtClean="0"/>
              <a:t>Other extensions could migrate, though it would be rare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4C2E-18DF-40BC-937E-52FBC78ED75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FHIR?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64958-7FB5-4F10-8A96-D6EF4565F4F6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RIM mapping is important but not central to design</a:t>
            </a:r>
          </a:p>
          <a:p>
            <a:pPr lvl="1"/>
            <a:r>
              <a:rPr lang="en-US" dirty="0" smtClean="0"/>
              <a:t>Should still be iterative feedback based on ramifications of RIM modeling to ensure clear definition, appropriate selection of elements, etc.</a:t>
            </a:r>
          </a:p>
          <a:p>
            <a:pPr lvl="0"/>
            <a:r>
              <a:rPr lang="en-US" dirty="0" smtClean="0"/>
              <a:t>Much greater pressure</a:t>
            </a:r>
            <a:r>
              <a:rPr lang="en-US" baseline="0" dirty="0" smtClean="0"/>
              <a:t> to </a:t>
            </a:r>
            <a:r>
              <a:rPr lang="en-US" b="1" baseline="0" dirty="0" smtClean="0"/>
              <a:t>exclude</a:t>
            </a:r>
            <a:r>
              <a:rPr lang="en-US" b="0" baseline="0" dirty="0" smtClean="0"/>
              <a:t> requirements, rather than building to support anything and everything.</a:t>
            </a:r>
          </a:p>
          <a:p>
            <a:pPr lvl="0"/>
            <a:r>
              <a:rPr lang="en-US" b="0" baseline="0" dirty="0" smtClean="0"/>
              <a:t>No proliferation of models (resources)</a:t>
            </a:r>
          </a:p>
          <a:p>
            <a:pPr lvl="1"/>
            <a:r>
              <a:rPr lang="en-US" b="0" baseline="0" dirty="0" smtClean="0"/>
              <a:t>On the order of 100 total, and 20-30 of those will be edge cases like claims, clinical trials. </a:t>
            </a:r>
          </a:p>
          <a:p>
            <a:pPr lvl="1"/>
            <a:r>
              <a:rPr lang="en-US" b="0" baseline="0" dirty="0" smtClean="0"/>
              <a:t>Most general clinical systems will deal with ~50</a:t>
            </a:r>
            <a:r>
              <a:rPr lang="en-CA" b="0" baseline="0" dirty="0" smtClean="0"/>
              <a:t> max</a:t>
            </a:r>
          </a:p>
          <a:p>
            <a:pPr lvl="1"/>
            <a:r>
              <a:rPr lang="en-AU" dirty="0" smtClean="0"/>
              <a:t>Profiles may proliferate</a:t>
            </a:r>
            <a:endParaRPr lang="en-CA" b="0" baseline="0" dirty="0" smtClean="0"/>
          </a:p>
          <a:p>
            <a:pPr lvl="0"/>
            <a:r>
              <a:rPr lang="en-US" b="0" baseline="0" dirty="0" smtClean="0"/>
              <a:t>Everything driven by business names, not RIM names</a:t>
            </a:r>
            <a:endParaRPr lang="en-CA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1E1C-1055-42A8-A224-9872406D01C4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Terminology </a:t>
            </a:r>
          </a:p>
          <a:p>
            <a:pPr lvl="1"/>
            <a:r>
              <a:rPr lang="en-US" dirty="0" smtClean="0"/>
              <a:t>Simpler façade over core principles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till complex</a:t>
            </a:r>
            <a:r>
              <a:rPr lang="en-US" baseline="0" dirty="0" smtClean="0"/>
              <a:t> &amp; hard</a:t>
            </a:r>
          </a:p>
          <a:p>
            <a:r>
              <a:rPr lang="en-US" baseline="0" dirty="0" smtClean="0"/>
              <a:t>RIM mapping still required, though possibly more centralized and with better QA</a:t>
            </a:r>
          </a:p>
          <a:p>
            <a:r>
              <a:rPr lang="en-US" baseline="0" dirty="0" smtClean="0"/>
              <a:t>Still challenges finding good definitions</a:t>
            </a:r>
          </a:p>
          <a:p>
            <a:pPr lvl="1"/>
            <a:r>
              <a:rPr lang="en-US" dirty="0" smtClean="0"/>
              <a:t>Maybe greater, due to focus on minimal word count</a:t>
            </a:r>
          </a:p>
          <a:p>
            <a:pPr lvl="0"/>
            <a:r>
              <a:rPr lang="en-US" dirty="0" smtClean="0"/>
              <a:t>Documents, messages &amp; services still exist</a:t>
            </a:r>
          </a:p>
          <a:p>
            <a:pPr lvl="1"/>
            <a:r>
              <a:rPr lang="en-US" dirty="0" smtClean="0"/>
              <a:t>Much better chance for consistency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C14-E8B0-46A6-B164-33B441EBEC5A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Can’t change cardinality.  If you need to, you define a new element,</a:t>
            </a:r>
            <a:r>
              <a:rPr lang="en-US" baseline="0" dirty="0" smtClean="0"/>
              <a:t> not change the old one</a:t>
            </a:r>
          </a:p>
          <a:p>
            <a:pPr lvl="1"/>
            <a:r>
              <a:rPr lang="en-US" dirty="0" smtClean="0"/>
              <a:t>Any singular elements that could repeat in the RIM must clearly define which repetition is selected</a:t>
            </a:r>
          </a:p>
          <a:p>
            <a:pPr lvl="0"/>
            <a:r>
              <a:rPr lang="en-US" dirty="0" smtClean="0"/>
              <a:t>REST is really popular,</a:t>
            </a:r>
            <a:r>
              <a:rPr lang="en-US" baseline="0" dirty="0" smtClean="0"/>
              <a:t> but, depending on technology stack may not scale in any sort of non-trusted environment</a:t>
            </a:r>
          </a:p>
          <a:p>
            <a:pPr lvl="1"/>
            <a:r>
              <a:rPr lang="en-US" dirty="0" smtClean="0"/>
              <a:t>Whether REST makes sense will depend on implementation environment</a:t>
            </a:r>
          </a:p>
          <a:p>
            <a:pPr lvl="1"/>
            <a:r>
              <a:rPr lang="en-US" dirty="0" smtClean="0"/>
              <a:t>Don’t need REST to use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7FC6-8A6C-4113-9699-15A46FF6910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r>
              <a:rPr lang="en-US" baseline="0" dirty="0" smtClean="0"/>
              <a:t>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Who owns what resource?</a:t>
            </a:r>
          </a:p>
          <a:p>
            <a:r>
              <a:rPr lang="en-US" dirty="0" smtClean="0"/>
              <a:t>When do</a:t>
            </a:r>
            <a:r>
              <a:rPr lang="en-US" baseline="0" dirty="0" smtClean="0"/>
              <a:t> we create a new resource?</a:t>
            </a:r>
          </a:p>
          <a:p>
            <a:pPr lvl="1"/>
            <a:r>
              <a:rPr lang="en-US" dirty="0" smtClean="0"/>
              <a:t>Need to avoid overlap</a:t>
            </a:r>
          </a:p>
          <a:p>
            <a:pPr lvl="1"/>
            <a:r>
              <a:rPr lang="en-US" dirty="0" smtClean="0"/>
              <a:t>Existing problem becomes more important</a:t>
            </a:r>
          </a:p>
          <a:p>
            <a:pPr lvl="0"/>
            <a:r>
              <a:rPr lang="en-US" dirty="0" smtClean="0"/>
              <a:t>What fits in the 80%?</a:t>
            </a:r>
          </a:p>
          <a:p>
            <a:pPr lvl="0"/>
            <a:r>
              <a:rPr lang="en-US" dirty="0" smtClean="0"/>
              <a:t>How much time to we give to FHIR vs. traditional v3?</a:t>
            </a:r>
          </a:p>
          <a:p>
            <a:pPr lvl="0"/>
            <a:r>
              <a:rPr lang="en-US" dirty="0" smtClean="0"/>
              <a:t>When faced with a use-case, do we use documents, messages, services or REST?</a:t>
            </a:r>
          </a:p>
          <a:p>
            <a:pPr lvl="1"/>
            <a:r>
              <a:rPr lang="en-US" dirty="0" smtClean="0"/>
              <a:t>Can do all of the above, but multiple solutions could have interoperability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F343-906C-4585-9C40-2B4DCAB65E7E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 and Migration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15A8-DFF2-4495-B8CE-13D1DE5689F4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4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need for v3-generator</a:t>
            </a:r>
          </a:p>
          <a:p>
            <a:r>
              <a:rPr lang="en-US" dirty="0" smtClean="0"/>
              <a:t>No need for RMIM designer</a:t>
            </a:r>
          </a:p>
          <a:p>
            <a:r>
              <a:rPr lang="en-US" dirty="0" smtClean="0"/>
              <a:t>Unlikely to need new Instance Editor as most rules will be Schema or Schematron enforced.</a:t>
            </a:r>
          </a:p>
          <a:p>
            <a:r>
              <a:rPr lang="en-US" dirty="0" smtClean="0"/>
              <a:t>Internal tooling:</a:t>
            </a:r>
          </a:p>
          <a:p>
            <a:pPr lvl="1"/>
            <a:r>
              <a:rPr lang="en-US" dirty="0" smtClean="0"/>
              <a:t>Some v3 tooling still needed</a:t>
            </a:r>
          </a:p>
          <a:p>
            <a:pPr lvl="1"/>
            <a:r>
              <a:rPr lang="en-US" dirty="0" err="1" smtClean="0"/>
              <a:t>Rosetree</a:t>
            </a:r>
            <a:r>
              <a:rPr lang="en-US" dirty="0" smtClean="0"/>
              <a:t> (or some other RIM &amp; Vocab browser still needed)</a:t>
            </a:r>
          </a:p>
          <a:p>
            <a:pPr lvl="1"/>
            <a:r>
              <a:rPr lang="en-US" dirty="0" smtClean="0"/>
              <a:t>Pub-DB will likely go away, though exact evolution depends on dynamic model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D9EB-B872-4E93-9ED8-FA6B4D5657E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Generation tool built</a:t>
            </a:r>
            <a:r>
              <a:rPr lang="en-US" baseline="0" dirty="0" smtClean="0"/>
              <a:t> in Java.  Anyone can build the publication at will</a:t>
            </a:r>
          </a:p>
          <a:p>
            <a:r>
              <a:rPr lang="en-US" baseline="0" dirty="0" smtClean="0"/>
              <a:t>Source files maintained as xml spreadsheets</a:t>
            </a:r>
          </a:p>
          <a:p>
            <a:pPr lvl="1"/>
            <a:r>
              <a:rPr lang="en-US" dirty="0" smtClean="0"/>
              <a:t>Easy Editing</a:t>
            </a:r>
          </a:p>
          <a:p>
            <a:pPr lvl="1"/>
            <a:r>
              <a:rPr lang="en-US" dirty="0" smtClean="0"/>
              <a:t>Easy source control &amp; Easy merging</a:t>
            </a:r>
          </a:p>
          <a:p>
            <a:pPr lvl="1"/>
            <a:r>
              <a:rPr lang="en-US" dirty="0" smtClean="0"/>
              <a:t>Easy importing into whatever</a:t>
            </a:r>
          </a:p>
          <a:p>
            <a:pPr lvl="0"/>
            <a:r>
              <a:rPr lang="en-US" dirty="0" smtClean="0"/>
              <a:t>May get more sophisticated tooling over time (e.g. vocab support)</a:t>
            </a:r>
          </a:p>
          <a:p>
            <a:pPr lvl="0"/>
            <a:r>
              <a:rPr lang="en-US" dirty="0" smtClean="0"/>
              <a:t>Will likely</a:t>
            </a:r>
            <a:r>
              <a:rPr lang="en-US" baseline="0" dirty="0" smtClean="0"/>
              <a:t> need tooling to help with mapping and particularly with defining conformance profiles</a:t>
            </a:r>
          </a:p>
          <a:p>
            <a:pPr lvl="0"/>
            <a:r>
              <a:rPr lang="en-US" baseline="0" dirty="0" smtClean="0"/>
              <a:t>Need registry tool to manage registered extensions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997F-2FB5-48B3-BBA7-B0674797108F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Current version at </a:t>
            </a:r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pPr lvl="1"/>
            <a:r>
              <a:rPr lang="en-US" dirty="0" smtClean="0"/>
              <a:t>Implies a new &amp; different ballot publication process</a:t>
            </a:r>
          </a:p>
          <a:p>
            <a:pPr lvl="1"/>
            <a:r>
              <a:rPr lang="en-US" dirty="0" smtClean="0"/>
              <a:t>FHIR is balloted as a single spec like v2</a:t>
            </a:r>
          </a:p>
          <a:p>
            <a:r>
              <a:rPr lang="en-US" dirty="0" smtClean="0"/>
              <a:t>Instance example mandatory</a:t>
            </a:r>
          </a:p>
          <a:p>
            <a:pPr lvl="0"/>
            <a:r>
              <a:rPr lang="en-US" dirty="0" smtClean="0"/>
              <a:t>Publication automatically generated from source files – by anyone</a:t>
            </a:r>
          </a:p>
          <a:p>
            <a:pPr lvl="1"/>
            <a:r>
              <a:rPr lang="en-US" dirty="0" smtClean="0"/>
              <a:t>Schemas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Validation of instance example</a:t>
            </a:r>
          </a:p>
          <a:p>
            <a:pPr lvl="1"/>
            <a:r>
              <a:rPr lang="en-US" dirty="0"/>
              <a:t>reference implementations: Java, C#, others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F27E-3E10-45FC-9CF6-BD1C9CD67BE1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18EA-E46E-40E8-AD32-D7107EEFF887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00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34E-2CA6-4ADE-9B6B-D427C804D83C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is necessary because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is too hard</a:t>
            </a:r>
          </a:p>
          <a:p>
            <a:pPr lvl="0"/>
            <a:r>
              <a:rPr lang="en-US" dirty="0" smtClean="0"/>
              <a:t>Documents aren’t enough</a:t>
            </a:r>
          </a:p>
          <a:p>
            <a:pPr lvl="0"/>
            <a:r>
              <a:rPr lang="en-US" dirty="0" smtClean="0"/>
              <a:t>V2 needs a transition path</a:t>
            </a:r>
          </a:p>
          <a:p>
            <a:pPr lvl="0"/>
            <a:r>
              <a:rPr lang="en-US" dirty="0" smtClean="0"/>
              <a:t>There are new markets and HL7 needs something to offer</a:t>
            </a:r>
          </a:p>
          <a:p>
            <a:pPr lvl="0"/>
            <a:r>
              <a:rPr lang="en-US" dirty="0" smtClean="0"/>
              <a:t>The world has evolved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5E1-3CBC-463C-81F8-7A3715EB26C8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need to happen based on templates and realm constraints rather than international specs in most cases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43C3-0A09-449F-81C2-9AF69105DB62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6147-77AB-46B5-B00F-D53A8EB3A63B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content on the FHIR site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 on the wiki</a:t>
            </a:r>
          </a:p>
          <a:p>
            <a:r>
              <a:rPr lang="en-US" dirty="0" smtClean="0"/>
              <a:t>Numerous FHIR-related sessions during the week</a:t>
            </a:r>
          </a:p>
          <a:p>
            <a:r>
              <a:rPr lang="en-US" dirty="0" smtClean="0"/>
              <a:t>Attend the Q4 tutorial (or e-mail for a copy of the slides)</a:t>
            </a:r>
          </a:p>
          <a:p>
            <a:r>
              <a:rPr lang="en-US" dirty="0" smtClean="0"/>
              <a:t>Consider drafting a PSS for your committee to start creating FHIR resources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657-C229-430B-B8F0-0881AD1247C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quarters scheduled for FHIR-related topics, including:</a:t>
            </a:r>
          </a:p>
          <a:p>
            <a:pPr lvl="1"/>
            <a:r>
              <a:rPr lang="en-US" dirty="0" smtClean="0"/>
              <a:t>ITS: XML, JSON, REST -  Wed Q1-Q2</a:t>
            </a:r>
          </a:p>
          <a:p>
            <a:pPr lvl="1"/>
            <a:r>
              <a:rPr lang="en-US" dirty="0" smtClean="0"/>
              <a:t>RIMBAA: - Architecture of resources, example implementations  Thurs Q1</a:t>
            </a:r>
          </a:p>
          <a:p>
            <a:pPr lvl="1"/>
            <a:r>
              <a:rPr lang="en-CA" dirty="0" smtClean="0"/>
              <a:t>Others TBA</a:t>
            </a:r>
          </a:p>
          <a:p>
            <a:pPr lvl="2"/>
            <a:r>
              <a:rPr lang="en-US" dirty="0" smtClean="0"/>
              <a:t>Refer to Grahame’s blog:</a:t>
            </a:r>
          </a:p>
          <a:p>
            <a:pPr lvl="2"/>
            <a:r>
              <a:rPr lang="en-CA" dirty="0"/>
              <a:t>http://</a:t>
            </a:r>
            <a:r>
              <a:rPr lang="en-CA" dirty="0" smtClean="0"/>
              <a:t>www.healthintersections.com.au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9E75-84B0-4C26-94D4-C68EEBCE430C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493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5D0E-79B6-4617-834B-197D2AD255BE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09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A0A-64BC-4B47-AC82-22F0FD5082E1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following slides were not part of the tutorial presentation, but summarize questions asked during or following the presentation.</a:t>
            </a:r>
          </a:p>
          <a:p>
            <a:pPr lvl="1"/>
            <a:r>
              <a:rPr lang="en-US" dirty="0" smtClean="0"/>
              <a:t>Note: Some comments were applied directly as updates to slides</a:t>
            </a:r>
            <a:r>
              <a:rPr lang="en-US" baseline="0" dirty="0" smtClean="0"/>
              <a:t> rather than included in this section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3C69-B2FC-4580-A839-85CE580B51D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204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an automatable conversion from v3 to FHIR?</a:t>
            </a:r>
          </a:p>
          <a:p>
            <a:pPr lvl="1"/>
            <a:r>
              <a:rPr lang="en-US" dirty="0" smtClean="0"/>
              <a:t>No.  Design process &amp; though process is different and requires human intervention</a:t>
            </a:r>
          </a:p>
          <a:p>
            <a:pPr lvl="1"/>
            <a:r>
              <a:rPr lang="en-US" dirty="0" smtClean="0"/>
              <a:t>Once FHIR resource design is complete, possible to transform between FHIR and RMIMs if desired</a:t>
            </a:r>
          </a:p>
          <a:p>
            <a:r>
              <a:rPr lang="en-US" dirty="0" smtClean="0"/>
              <a:t>Will you create a template PSS for committees looking at doing FHIR resources?</a:t>
            </a:r>
          </a:p>
          <a:p>
            <a:pPr lvl="1"/>
            <a:r>
              <a:rPr lang="en-US" dirty="0" smtClean="0"/>
              <a:t>Yes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3351-5770-4EC4-83EF-DAF8263460AD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250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timeline?</a:t>
            </a:r>
          </a:p>
          <a:p>
            <a:pPr lvl="1"/>
            <a:r>
              <a:rPr lang="en-US" dirty="0" smtClean="0"/>
              <a:t>Initial methodology ballot this summer</a:t>
            </a:r>
          </a:p>
          <a:p>
            <a:pPr lvl="1"/>
            <a:r>
              <a:rPr lang="en-US" dirty="0" smtClean="0"/>
              <a:t>DSTU first ballot of initial set of resources this fall</a:t>
            </a:r>
          </a:p>
          <a:p>
            <a:pPr lvl="1"/>
            <a:r>
              <a:rPr lang="en-US" dirty="0" smtClean="0"/>
              <a:t>In theory could be done DSTU of implementable chunk of FHIR in 2 years</a:t>
            </a:r>
          </a:p>
          <a:p>
            <a:pPr lvl="1"/>
            <a:r>
              <a:rPr lang="en-US" dirty="0" smtClean="0"/>
              <a:t>In practice, dependent on work of committees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47DA-7C65-46E0-AD5A-2C8660B890AF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94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What’s the overlap between FHIR and CIMI?</a:t>
            </a:r>
          </a:p>
          <a:p>
            <a:pPr lvl="1"/>
            <a:r>
              <a:rPr lang="en-CA" dirty="0" smtClean="0"/>
              <a:t>Solving different problems, with different scopes, intents and organisational priorities</a:t>
            </a:r>
          </a:p>
          <a:p>
            <a:pPr lvl="1"/>
            <a:r>
              <a:rPr lang="en-CA" dirty="0" smtClean="0"/>
              <a:t>They overlap. Many people, including the leads for CIMI and FHIR would like them to be consistent</a:t>
            </a:r>
          </a:p>
          <a:p>
            <a:pPr lvl="1"/>
            <a:r>
              <a:rPr lang="en-CA" dirty="0" smtClean="0"/>
              <a:t>Don't know at this time what that would actually mean, and neither project is willing to wait for the other</a:t>
            </a:r>
          </a:p>
          <a:p>
            <a:pPr lvl="1"/>
            <a:r>
              <a:rPr lang="en-CA" dirty="0" smtClean="0"/>
              <a:t>Will continue to have interaction and cross-pollination in the hope that this prevents the projects from becoming inconsistent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517C-4EB9-40E9-A665-27A220936D03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V3 puts needs of the modeler</a:t>
            </a:r>
            <a:r>
              <a:rPr lang="en-US" baseline="0" dirty="0" smtClean="0"/>
              <a:t> before the needs of the implementer</a:t>
            </a:r>
          </a:p>
          <a:p>
            <a:pPr lvl="1"/>
            <a:r>
              <a:rPr lang="en-US" baseline="0" dirty="0" smtClean="0"/>
              <a:t>How we publish – targeted to reviewer</a:t>
            </a:r>
          </a:p>
          <a:p>
            <a:pPr lvl="1"/>
            <a:r>
              <a:rPr lang="en-US" baseline="0" dirty="0" smtClean="0"/>
              <a:t>What we publish – rationale, derivations, abstractions</a:t>
            </a:r>
          </a:p>
          <a:p>
            <a:pPr lvl="1"/>
            <a:r>
              <a:rPr lang="en-US" baseline="0" dirty="0" smtClean="0"/>
              <a:t>Content of instances – cluttered with semantic structures</a:t>
            </a:r>
          </a:p>
          <a:p>
            <a:pPr lvl="0"/>
            <a:r>
              <a:rPr lang="en-US" baseline="0" dirty="0" smtClean="0"/>
              <a:t>Learning curve is too steep</a:t>
            </a:r>
          </a:p>
          <a:p>
            <a:pPr lvl="1"/>
            <a:r>
              <a:rPr lang="en-US" dirty="0" smtClean="0"/>
              <a:t>Have you looked at a normative edition lately?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D9D8-C1CD-4171-8BD6-7AFE4952DC34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58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relationship between FHIR and CDA?</a:t>
            </a:r>
          </a:p>
          <a:p>
            <a:pPr lvl="1"/>
            <a:r>
              <a:rPr lang="en-US" dirty="0" smtClean="0"/>
              <a:t>CDA can be expressed in FHIR</a:t>
            </a:r>
          </a:p>
          <a:p>
            <a:pPr lvl="1"/>
            <a:r>
              <a:rPr lang="en-US" dirty="0" smtClean="0"/>
              <a:t>When/if that migration will happen will be</a:t>
            </a:r>
            <a:r>
              <a:rPr lang="en-US" baseline="0" dirty="0" smtClean="0"/>
              <a:t> up to Structured Docs (and possibly influenced by TSC)</a:t>
            </a:r>
          </a:p>
          <a:p>
            <a:pPr lvl="1"/>
            <a:r>
              <a:rPr lang="en-US" baseline="0" dirty="0" smtClean="0"/>
              <a:t>For now, need to see how quickly FHIR moves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CDA R3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5EBF-6642-42A9-AC4B-E1B0AAE0A73F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530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implementers start doing FHIR before it’s “official”?</a:t>
            </a:r>
          </a:p>
          <a:p>
            <a:pPr lvl="1"/>
            <a:r>
              <a:rPr lang="en-US" dirty="0" smtClean="0"/>
              <a:t>Yes.</a:t>
            </a:r>
            <a:r>
              <a:rPr lang="en-US" baseline="0" dirty="0" smtClean="0"/>
              <a:t>  And some already are</a:t>
            </a:r>
          </a:p>
          <a:p>
            <a:pPr lvl="1"/>
            <a:r>
              <a:rPr lang="en-US" baseline="0" dirty="0" smtClean="0"/>
              <a:t>Take the idea and run with it.  Try things.  But be aware that you can’t claim it’s “standard” and that retrofitting to become standard may be necessary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43F5-4C81-4783-A183-4EEB61C98B79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48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really going to never move extensions into core?</a:t>
            </a:r>
          </a:p>
          <a:p>
            <a:pPr lvl="1"/>
            <a:r>
              <a:rPr lang="en-US" dirty="0" smtClean="0"/>
              <a:t>Point</a:t>
            </a:r>
            <a:r>
              <a:rPr lang="en-US" baseline="0" dirty="0" smtClean="0"/>
              <a:t> of contention</a:t>
            </a:r>
          </a:p>
          <a:p>
            <a:pPr lvl="1"/>
            <a:r>
              <a:rPr lang="en-US" baseline="0" dirty="0" smtClean="0"/>
              <a:t>Costs to doing so and not doing so</a:t>
            </a:r>
          </a:p>
          <a:p>
            <a:pPr lvl="1"/>
            <a:r>
              <a:rPr lang="en-US" baseline="0" dirty="0" smtClean="0"/>
              <a:t>Even if we choose not to, creating a new replacement resource (e.g. Person2) is possible</a:t>
            </a:r>
          </a:p>
          <a:p>
            <a:pPr lvl="1"/>
            <a:r>
              <a:rPr lang="en-US" baseline="0" dirty="0" smtClean="0"/>
              <a:t>Will revisit as we get closer to normative and have more implementer opinion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7D07-9A73-4298-84D7-C536A81731E3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1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FHIR compatible with the NIEM?</a:t>
            </a:r>
          </a:p>
          <a:p>
            <a:pPr lvl="1"/>
            <a:r>
              <a:rPr lang="en-US" dirty="0" smtClean="0"/>
              <a:t>That will be one of the source models resources will be designed</a:t>
            </a:r>
            <a:r>
              <a:rPr lang="en-US" baseline="0" dirty="0" smtClean="0"/>
              <a:t> taking into consideration.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DA15-02B7-4DF4-A86E-31EBC6BDECD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792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and Attribution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copyright to HL7 International</a:t>
            </a:r>
          </a:p>
          <a:p>
            <a:r>
              <a:rPr lang="en-US" smtClean="0"/>
              <a:t>It is licensed </a:t>
            </a:r>
            <a:r>
              <a:rPr lang="en-US" dirty="0" smtClean="0"/>
              <a:t>under the </a:t>
            </a:r>
            <a:r>
              <a:rPr lang="en-US" dirty="0" smtClean="0">
                <a:solidFill>
                  <a:srgbClr val="0070C0"/>
                </a:solidFill>
              </a:rPr>
              <a:t>Creative Commons Attribution Non-commercial Share Alike 3.0</a:t>
            </a:r>
            <a:r>
              <a:rPr lang="en-US" dirty="0" smtClean="0"/>
              <a:t> license</a:t>
            </a:r>
          </a:p>
          <a:p>
            <a:pPr lvl="1"/>
            <a:r>
              <a:rPr lang="en-US" dirty="0" smtClean="0"/>
              <a:t>Details can be found here:</a:t>
            </a:r>
          </a:p>
          <a:p>
            <a:pPr lvl="2"/>
            <a:r>
              <a:rPr lang="en-US" dirty="0">
                <a:hlinkClick r:id="rId2"/>
              </a:rPr>
              <a:t>http://creativecommons.org/licenses/by-nc-sa/3.0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background image is sourced from quality3dmodels.net under the same license terms.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911F-C29B-46BC-A997-389E14454876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1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is too hard?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 specs are too abstract, too big or both</a:t>
            </a:r>
            <a:endParaRPr lang="en-CA" sz="3200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Implementers/projects must significantly constrain to allow implementation</a:t>
            </a:r>
            <a:endParaRPr lang="en-CA" dirty="0" smtClean="0">
              <a:effectLst/>
            </a:endParaRP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 to adoption &amp; interoperability</a:t>
            </a:r>
            <a:endParaRPr lang="en-CA" dirty="0" smtClean="0">
              <a:effectLst/>
            </a:endParaRPr>
          </a:p>
          <a:p>
            <a:r>
              <a:rPr lang="en-US" dirty="0" smtClean="0"/>
              <a:t>Tools to develop,</a:t>
            </a:r>
            <a:r>
              <a:rPr lang="en-US" baseline="0" dirty="0" smtClean="0"/>
              <a:t> maintain &amp; constrain are all custom</a:t>
            </a:r>
          </a:p>
          <a:p>
            <a:pPr lvl="1"/>
            <a:r>
              <a:rPr lang="en-US" dirty="0" smtClean="0"/>
              <a:t>Even newer tools build on top of “off-the-shelf” UML are heavily</a:t>
            </a:r>
            <a:r>
              <a:rPr lang="en-US" baseline="0" dirty="0" smtClean="0"/>
              <a:t> customized</a:t>
            </a:r>
          </a:p>
          <a:p>
            <a:pPr lvl="0"/>
            <a:r>
              <a:rPr lang="en-US" baseline="0" dirty="0" smtClean="0"/>
              <a:t>Wire format is unstable</a:t>
            </a:r>
          </a:p>
          <a:p>
            <a:pPr lvl="1"/>
            <a:r>
              <a:rPr lang="en-US" baseline="0" dirty="0" smtClean="0"/>
              <a:t>In addition to changes between jurisdictions, wire format can change between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7D42-1F98-4FF2-AC7E-30159563EF45}" type="datetime1">
              <a:rPr lang="en-US" smtClean="0"/>
              <a:t>5/22/2012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27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4434</Words>
  <Application>Microsoft Office PowerPoint</Application>
  <PresentationFormat>On-screen Show (4:3)</PresentationFormat>
  <Paragraphs>728</Paragraphs>
  <Slides>84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TrainingPresentation</vt:lpstr>
      <vt:lpstr>Introduction to HL7 FHIR</vt:lpstr>
      <vt:lpstr>Current version</vt:lpstr>
      <vt:lpstr>Outline</vt:lpstr>
      <vt:lpstr>Who are we?</vt:lpstr>
      <vt:lpstr>Caveats !</vt:lpstr>
      <vt:lpstr>Why FHIR?</vt:lpstr>
      <vt:lpstr>FHIR is necessary because</vt:lpstr>
      <vt:lpstr>V3 is too hard?</vt:lpstr>
      <vt:lpstr>V3 is too hard? (cont’d)</vt:lpstr>
      <vt:lpstr>V3 is too hard - result</vt:lpstr>
      <vt:lpstr>So – I should throw away v3?</vt:lpstr>
      <vt:lpstr>Documents are not enough</vt:lpstr>
      <vt:lpstr>Documents are not enough</vt:lpstr>
      <vt:lpstr>V2 needs a transition path</vt:lpstr>
      <vt:lpstr>New Markets</vt:lpstr>
      <vt:lpstr>The world has evolved</vt:lpstr>
      <vt:lpstr>Fhir Background</vt:lpstr>
      <vt:lpstr>Fresh Look</vt:lpstr>
      <vt:lpstr>HL7 v3 has failed?</vt:lpstr>
      <vt:lpstr>So what should HL7 do?</vt:lpstr>
      <vt:lpstr>RFH/FHIR</vt:lpstr>
      <vt:lpstr>PowerPoint Presentation</vt:lpstr>
      <vt:lpstr>Highrise</vt:lpstr>
      <vt:lpstr>RFH or FHIR?</vt:lpstr>
      <vt:lpstr>Transition to HL7</vt:lpstr>
      <vt:lpstr>What is FHIR?</vt:lpstr>
      <vt:lpstr>What is FHIR?</vt:lpstr>
      <vt:lpstr>FHIR premises</vt:lpstr>
      <vt:lpstr>FHIR premises (cont’d)</vt:lpstr>
      <vt:lpstr>FHIR Basics</vt:lpstr>
      <vt:lpstr>RESTful Interfaces</vt:lpstr>
      <vt:lpstr>FHIR Basics (cont’d)</vt:lpstr>
      <vt:lpstr>FHIR Basics (cont’d)</vt:lpstr>
      <vt:lpstr>FHIR Basics (cont’d)</vt:lpstr>
      <vt:lpstr>FHIR Basics (cont’d)</vt:lpstr>
      <vt:lpstr>New artifacts</vt:lpstr>
      <vt:lpstr>New datatypes model</vt:lpstr>
      <vt:lpstr>New datatypes model</vt:lpstr>
      <vt:lpstr>Datatypes primitives</vt:lpstr>
      <vt:lpstr>Example – CD datatype</vt:lpstr>
      <vt:lpstr>Example – CD datatype</vt:lpstr>
      <vt:lpstr>Example – CD datatype</vt:lpstr>
      <vt:lpstr>Resource</vt:lpstr>
      <vt:lpstr>Resource elements</vt:lpstr>
      <vt:lpstr>Resource representations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Example - Person</vt:lpstr>
      <vt:lpstr>Methodology</vt:lpstr>
      <vt:lpstr>Messages</vt:lpstr>
      <vt:lpstr>Documents</vt:lpstr>
      <vt:lpstr>Methodology</vt:lpstr>
      <vt:lpstr>Methodology (cont’d)</vt:lpstr>
      <vt:lpstr>Methodology (cont’d)</vt:lpstr>
      <vt:lpstr>Key differences</vt:lpstr>
      <vt:lpstr>Similarities</vt:lpstr>
      <vt:lpstr>Points of interest</vt:lpstr>
      <vt:lpstr>Governance challenges</vt:lpstr>
      <vt:lpstr>Tooling and Migration</vt:lpstr>
      <vt:lpstr>Tools</vt:lpstr>
      <vt:lpstr>Tools (cont’d)</vt:lpstr>
      <vt:lpstr>Publishing</vt:lpstr>
      <vt:lpstr>Migration</vt:lpstr>
      <vt:lpstr>Migration – v2</vt:lpstr>
      <vt:lpstr>Migration – v3</vt:lpstr>
      <vt:lpstr>What next?</vt:lpstr>
      <vt:lpstr>Follow-up</vt:lpstr>
      <vt:lpstr>FHIR this week</vt:lpstr>
      <vt:lpstr>Contacts</vt:lpstr>
      <vt:lpstr>Questions &amp; Answers</vt:lpstr>
      <vt:lpstr>Q&amp;A</vt:lpstr>
      <vt:lpstr>Q&amp;A</vt:lpstr>
      <vt:lpstr>Q&amp;A</vt:lpstr>
      <vt:lpstr>Q&amp;A</vt:lpstr>
      <vt:lpstr>Q&amp;A</vt:lpstr>
      <vt:lpstr>Q&amp;A</vt:lpstr>
      <vt:lpstr>Q&amp;A</vt:lpstr>
      <vt:lpstr>Q&amp;A</vt:lpstr>
      <vt:lpstr>Licensing and Attribution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2012-05-22T15:39:42Z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