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40"/>
  </p:notesMasterIdLst>
  <p:sldIdLst>
    <p:sldId id="257" r:id="rId5"/>
    <p:sldId id="296" r:id="rId6"/>
    <p:sldId id="256" r:id="rId7"/>
    <p:sldId id="258" r:id="rId8"/>
    <p:sldId id="284" r:id="rId9"/>
    <p:sldId id="298" r:id="rId10"/>
    <p:sldId id="288" r:id="rId11"/>
    <p:sldId id="259" r:id="rId12"/>
    <p:sldId id="301" r:id="rId13"/>
    <p:sldId id="292" r:id="rId14"/>
    <p:sldId id="262" r:id="rId15"/>
    <p:sldId id="290" r:id="rId16"/>
    <p:sldId id="272" r:id="rId17"/>
    <p:sldId id="279" r:id="rId18"/>
    <p:sldId id="264" r:id="rId19"/>
    <p:sldId id="297" r:id="rId20"/>
    <p:sldId id="269" r:id="rId21"/>
    <p:sldId id="260" r:id="rId22"/>
    <p:sldId id="263" r:id="rId23"/>
    <p:sldId id="307" r:id="rId24"/>
    <p:sldId id="274" r:id="rId25"/>
    <p:sldId id="303" r:id="rId26"/>
    <p:sldId id="273" r:id="rId27"/>
    <p:sldId id="304" r:id="rId28"/>
    <p:sldId id="299" r:id="rId29"/>
    <p:sldId id="306" r:id="rId30"/>
    <p:sldId id="305" r:id="rId31"/>
    <p:sldId id="287" r:id="rId32"/>
    <p:sldId id="309" r:id="rId33"/>
    <p:sldId id="311" r:id="rId34"/>
    <p:sldId id="310" r:id="rId35"/>
    <p:sldId id="313" r:id="rId36"/>
    <p:sldId id="314" r:id="rId37"/>
    <p:sldId id="312" r:id="rId38"/>
    <p:sldId id="326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4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emphasize that under development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purpose of document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relationship to CDA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History of FHIR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Why it came about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What it is trying to do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openEHR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IHE</a:t>
            </a:r>
          </a:p>
          <a:p>
            <a:pPr eaLnBrk="1" hangingPunct="1">
              <a:defRPr/>
            </a:pPr>
            <a:endParaRPr lang="en-US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What is a resource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How are they shown in FHIR - representation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Use in different places (rest, message, atom)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what makes up a resource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referring to other resources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the narrative 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examples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What are datatypes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Where a re thy used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The image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combining a collection of resources into a single  XML document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Purpose of profile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- extensions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- slicing</a:t>
            </a:r>
          </a:p>
          <a:p>
            <a:pPr eaLnBrk="1" hangingPunct="1">
              <a:defRPr/>
            </a:pPr>
            <a:endParaRPr lang="en-US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eaLnBrk="1" hangingPunct="1">
              <a:defRPr/>
            </a:pPr>
            <a:endParaRPr lang="en-US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define what REST is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HTTP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verbs</a:t>
            </a:r>
          </a:p>
          <a:p>
            <a:pPr eaLnBrk="1" hangingPunct="1">
              <a:defRPr/>
            </a:pPr>
            <a:endParaRPr lang="en-US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URL</a:t>
            </a:r>
            <a:r>
              <a:rPr lang="ja-JP" altLang="en-US" smtClean="0">
                <a:solidFill>
                  <a:srgbClr val="000000"/>
                </a:solidFill>
                <a:latin typeface="Arial"/>
                <a:cs typeface="Calibri" charset="0"/>
                <a:sym typeface="Calibri" charset="0"/>
              </a:rPr>
              <a:t>’</a:t>
            </a: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s,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Use of codes and terminologies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code, coding, codeableConcept</a:t>
            </a:r>
          </a:p>
          <a:p>
            <a:pPr eaLnBrk="1" hangingPunct="1">
              <a:defRPr/>
            </a:pPr>
            <a:r>
              <a:rPr lang="en-US" smtClean="0">
                <a:latin typeface="Helvetica" charset="0"/>
                <a:cs typeface="Helvetica" charset="0"/>
                <a:sym typeface="Helvetica" charset="0"/>
              </a:rPr>
              <a:t>bindings to terminologies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878A-C6D6-3240-A44A-4A8654781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944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8E3B-FAD0-1741-9493-66BD03DAE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247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1538288"/>
            <a:ext cx="1447800" cy="2867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513" y="1538288"/>
            <a:ext cx="4191000" cy="2867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03854-E3F4-C049-B0B7-8798D05BD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76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66928-1B58-784A-AC84-BB2EBC408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05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B21D-B566-4945-A0C0-166277DC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712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D456-1657-504A-AF43-61772246D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4460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601788"/>
            <a:ext cx="31496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7200" y="1601788"/>
            <a:ext cx="31496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4E5F-5DEA-DE4B-B171-E0D303F6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95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B5-A067-F944-99D7-7AE09BF5C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611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E9F5E-1677-8241-ADA3-509F901D2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41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8731-2E0F-F64C-9C78-97766ACD0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770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3252C-914A-8B4E-8BC9-A76332D6B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90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C2017-BEDA-D84D-A0D3-8020E66A2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109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E4877-24D7-2E47-A91D-5C827E185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955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A68A7-71C0-BC48-81C4-7A62890B9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438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900" y="274638"/>
            <a:ext cx="16129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274638"/>
            <a:ext cx="46863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23C00-66A1-0C42-97B5-A917B5CAE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8946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7945-6795-F443-916B-D1B9828D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405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B995-3B57-C84B-8E50-A9E5AA9AA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131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6A30-49D2-0A46-A17E-527DF238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972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667D1-490E-8547-AF60-9540C38F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225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1916-9D1D-3B4F-BE59-943C4B533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9005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F8D16-D7B7-6245-8D67-495F415CC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55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5F2A-AB69-6643-A37A-CADCC08B4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589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18986-3F78-5746-A1DE-51CC49BC0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1202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27005-193B-D64F-BCC6-B3D2C06C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697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630B-3268-8545-AD5C-A04037B5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262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ADD-BC8D-7F48-B748-3E2FD6692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115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3100" cy="350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7F9DE-94F3-6443-995C-3D138625A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707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35F51-0331-E643-A8A0-100C9DC9B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007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5C340-4AB1-0548-B842-76923116D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13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1B98C-441E-2F49-91A0-00FA14371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90151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13" y="2906713"/>
            <a:ext cx="29210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3713" y="2906713"/>
            <a:ext cx="29210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3EDD3-C87B-FD4C-8C01-E2923F30D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423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74DC-7EA3-4246-9D90-09EE7FCCF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8357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22F03-E55C-F34B-AE71-9478389C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11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513" y="2906713"/>
            <a:ext cx="28194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5313" y="2906713"/>
            <a:ext cx="28194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0E98B-5688-2942-827D-8E3D919B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257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85F75-F06E-2B4B-BEB4-6580F8610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8707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48254-6DD9-644E-B6EC-DD143A83A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280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B0DC1-4D79-C149-908D-C6A0E46F2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345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871B-FCD4-324B-836C-8DE308A33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119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1538288"/>
            <a:ext cx="1498600" cy="2867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3" y="1538288"/>
            <a:ext cx="4343400" cy="2867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152BD-764D-994C-A33A-F8AE968D0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626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BD00-EEF7-044D-A056-C914FCB70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748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B941-B6EF-8B44-9C51-74EE1A4FC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509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78D73-5828-DF42-98FD-50A4BF29B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699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0803-AA85-E14D-92A4-EB1993CF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5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9971-D6AC-474A-AF5C-27286A4A4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385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03513" y="1538288"/>
            <a:ext cx="57912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3513" y="2906713"/>
            <a:ext cx="57912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78787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9CB52B8C-9C9D-4A4E-9E7F-596C8F39B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l" rtl="0" eaLnBrk="0" fontAlgn="base" hangingPunct="0">
        <a:spcBef>
          <a:spcPts val="400"/>
        </a:spcBef>
        <a:spcAft>
          <a:spcPct val="0"/>
        </a:spcAft>
        <a:defRPr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l" rtl="0" eaLnBrk="0" fontAlgn="base" hangingPunct="0">
        <a:spcBef>
          <a:spcPts val="400"/>
        </a:spcBef>
        <a:spcAft>
          <a:spcPct val="0"/>
        </a:spcAft>
        <a:defRPr sz="1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l" rtl="0" eaLnBrk="0" fontAlgn="base" hangingPunct="0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l" rtl="0" eaLnBrk="0" fontAlgn="base" hangingPunct="0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274638"/>
            <a:ext cx="645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1601788"/>
            <a:ext cx="645160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78787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25932583-78D3-E644-8B26-49A8B263F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307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78787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6AB027E7-C106-8B4C-8F22-CF892CD5E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800"/>
        </a:spcBef>
        <a:spcAft>
          <a:spcPct val="0"/>
        </a:spcAft>
        <a:defRPr sz="32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ctr" rtl="0" eaLnBrk="0" fontAlgn="base" hangingPunct="0">
        <a:spcBef>
          <a:spcPts val="700"/>
        </a:spcBef>
        <a:spcAft>
          <a:spcPct val="0"/>
        </a:spcAft>
        <a:defRPr sz="2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ctr" rtl="0" eaLnBrk="0" fontAlgn="base" hangingPunct="0">
        <a:spcBef>
          <a:spcPts val="600"/>
        </a:spcBef>
        <a:spcAft>
          <a:spcPct val="0"/>
        </a:spcAft>
        <a:defRPr sz="2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13" y="1538288"/>
            <a:ext cx="59944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3" y="2906713"/>
            <a:ext cx="59944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09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78787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A6433B22-7117-E940-B1EE-8CB072816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3810000" y="863600"/>
            <a:ext cx="8778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ＭＳ Ｐゴシック" charset="0"/>
                <a:sym typeface="Calibri" charset="0"/>
              </a:rPr>
              <a:t>Example</a:t>
            </a: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l" rtl="0" eaLnBrk="0" fontAlgn="base" hangingPunct="0">
        <a:spcBef>
          <a:spcPts val="400"/>
        </a:spcBef>
        <a:spcAft>
          <a:spcPct val="0"/>
        </a:spcAft>
        <a:defRPr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l" rtl="0" eaLnBrk="0" fontAlgn="base" hangingPunct="0">
        <a:spcBef>
          <a:spcPts val="400"/>
        </a:spcBef>
        <a:spcAft>
          <a:spcPct val="0"/>
        </a:spcAft>
        <a:defRPr sz="16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l" rtl="0" eaLnBrk="0" fontAlgn="base" hangingPunct="0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l" rtl="0" eaLnBrk="0" fontAlgn="base" hangingPunct="0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://hl7.org/implement/standards/fhir/document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://hl7.org/implement/standards/fhir/document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://hl7.org/implement/standards/fhir/xml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Calibri" charset="0"/>
                <a:sym typeface="Calibri" charset="0"/>
              </a:rPr>
              <a:t>An introduction to hl7 FHIR</a:t>
            </a:r>
            <a:endParaRPr lang="en-US" dirty="0" smtClean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5085184"/>
            <a:ext cx="4032448" cy="1498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dirty="0" err="1" smtClean="0"/>
              <a:t>Dr</a:t>
            </a:r>
            <a:r>
              <a:rPr lang="en-US" dirty="0" smtClean="0"/>
              <a:t> David Hay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dirty="0" smtClean="0"/>
              <a:t>Chair HL7 New Zealand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dirty="0" smtClean="0"/>
              <a:t>FHIR Management Group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dirty="0" smtClean="0"/>
              <a:t>Product Strategist Orion Healthcare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11960" y="2204864"/>
            <a:ext cx="4223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License: freely available</a:t>
            </a:r>
          </a:p>
          <a:p>
            <a:pPr algn="l"/>
            <a:r>
              <a:rPr lang="en-US" sz="1800" dirty="0" smtClean="0"/>
              <a:t>Attribution appreciated but not required…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AC6B4-609F-7840-8172-053A0F24A0F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469900"/>
            <a:ext cx="94615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95775D-B23D-6D4A-9A52-3D37934298C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79400"/>
            <a:ext cx="7942262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Datatypes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206500"/>
            <a:ext cx="57912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Bundling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spcBef>
                <a:spcPct val="0"/>
              </a:spcBef>
              <a:defRPr/>
            </a:pPr>
            <a:r>
              <a:rPr lang="en-US" smtClean="0"/>
              <a:t>Combining multiple resource</a:t>
            </a:r>
          </a:p>
          <a:p>
            <a:pPr lvl="1" eaLnBrk="1" hangingPunct="1">
              <a:defRPr/>
            </a:pPr>
            <a:r>
              <a:rPr lang="en-US" smtClean="0"/>
              <a:t>Search results</a:t>
            </a:r>
          </a:p>
          <a:p>
            <a:pPr lvl="1" eaLnBrk="1" hangingPunct="1">
              <a:defRPr/>
            </a:pPr>
            <a:r>
              <a:rPr lang="en-US" smtClean="0"/>
              <a:t>Document</a:t>
            </a:r>
          </a:p>
          <a:p>
            <a:pPr lvl="1" eaLnBrk="1" hangingPunct="1">
              <a:defRPr/>
            </a:pPr>
            <a:r>
              <a:rPr lang="en-US" smtClean="0"/>
              <a:t>Message</a:t>
            </a:r>
          </a:p>
          <a:p>
            <a:pPr lvl="1" eaLnBrk="1" hangingPunct="1">
              <a:defRPr/>
            </a:pPr>
            <a:r>
              <a:rPr lang="en-US" smtClean="0"/>
              <a:t>XDS</a:t>
            </a:r>
          </a:p>
          <a:p>
            <a:pPr marL="304800" indent="-304800" eaLnBrk="1" hangingPunct="1">
              <a:defRPr/>
            </a:pPr>
            <a:r>
              <a:rPr lang="en-US" smtClean="0"/>
              <a:t>uses Atom </a:t>
            </a:r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4824413" y="3359150"/>
            <a:ext cx="3887787" cy="2952750"/>
            <a:chOff x="0" y="0"/>
            <a:chExt cx="2449" cy="1859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5"/>
            <p:cNvSpPr>
              <a:spLocks/>
            </p:cNvSpPr>
            <p:nvPr/>
          </p:nvSpPr>
          <p:spPr bwMode="auto">
            <a:xfrm>
              <a:off x="92" y="90"/>
              <a:ext cx="22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sym typeface="Gill Sans MT" charset="0"/>
                </a:rPr>
                <a:t>Atom </a:t>
              </a:r>
              <a:r>
                <a:rPr lang="ja-JP" alt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sym typeface="Gill Sans MT" charset="0"/>
                </a:rPr>
                <a:t>‘</a:t>
              </a:r>
              <a:r>
                <a:rPr lang="en-US" altLang="ja-JP" sz="18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  <a:sym typeface="Gill Sans MT" charset="0"/>
                </a:rPr>
                <a:t>wrapper</a:t>
              </a:r>
              <a:r>
                <a:rPr lang="ja-JP" alt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sym typeface="Gill Sans MT" charset="0"/>
                </a:rPr>
                <a:t>’</a:t>
              </a:r>
              <a:endParaRPr lang="en-US" sz="1800">
                <a:solidFill>
                  <a:schemeClr val="tx1"/>
                </a:solidFill>
                <a:latin typeface="Gill Sans MT" charset="0"/>
                <a:ea typeface="ＭＳ Ｐゴシック" charset="0"/>
                <a:sym typeface="Gill Sans MT" charset="0"/>
              </a:endParaRPr>
            </a:p>
          </p:txBody>
        </p:sp>
      </p:grp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5184775" y="4654550"/>
            <a:ext cx="3240088" cy="649288"/>
            <a:chOff x="0" y="0"/>
            <a:chExt cx="2041" cy="408"/>
          </a:xfrm>
        </p:grpSpPr>
        <p:sp>
          <p:nvSpPr>
            <p:cNvPr id="19463" name="AutoShape 7"/>
            <p:cNvSpPr>
              <a:spLocks/>
            </p:cNvSpPr>
            <p:nvPr/>
          </p:nvSpPr>
          <p:spPr bwMode="auto">
            <a:xfrm>
              <a:off x="0" y="0"/>
              <a:ext cx="2041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7" name="Rectangle 8"/>
            <p:cNvSpPr>
              <a:spLocks/>
            </p:cNvSpPr>
            <p:nvPr/>
          </p:nvSpPr>
          <p:spPr bwMode="auto">
            <a:xfrm>
              <a:off x="20" y="96"/>
              <a:ext cx="20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sym typeface="Gill Sans MT" charset="0"/>
                </a:rPr>
                <a:t>Resource 1</a:t>
              </a:r>
            </a:p>
          </p:txBody>
        </p:sp>
      </p:grp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5184775" y="5446713"/>
            <a:ext cx="3240088" cy="649287"/>
            <a:chOff x="0" y="0"/>
            <a:chExt cx="2041" cy="408"/>
          </a:xfrm>
        </p:grpSpPr>
        <p:sp>
          <p:nvSpPr>
            <p:cNvPr id="19466" name="AutoShape 10"/>
            <p:cNvSpPr>
              <a:spLocks/>
            </p:cNvSpPr>
            <p:nvPr/>
          </p:nvSpPr>
          <p:spPr bwMode="auto">
            <a:xfrm>
              <a:off x="0" y="0"/>
              <a:ext cx="2041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5" name="Rectangle 11"/>
            <p:cNvSpPr>
              <a:spLocks/>
            </p:cNvSpPr>
            <p:nvPr/>
          </p:nvSpPr>
          <p:spPr bwMode="auto">
            <a:xfrm>
              <a:off x="20" y="96"/>
              <a:ext cx="20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sym typeface="Gill Sans MT" charset="0"/>
                </a:rPr>
                <a:t>Resource 2</a:t>
              </a:r>
            </a:p>
          </p:txBody>
        </p:sp>
      </p:grpSp>
      <p:sp>
        <p:nvSpPr>
          <p:cNvPr id="19469" name="Rectangle 13"/>
          <p:cNvSpPr>
            <a:spLocks/>
          </p:cNvSpPr>
          <p:nvPr/>
        </p:nvSpPr>
        <p:spPr bwMode="auto">
          <a:xfrm>
            <a:off x="5184775" y="3935413"/>
            <a:ext cx="3252788" cy="50323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  <a:latin typeface="Gill Sans MT" charset="0"/>
                <a:ea typeface="ＭＳ Ｐゴシック" charset="0"/>
                <a:cs typeface="Gill Sans MT" charset="0"/>
                <a:sym typeface="Gill Sans MT" charset="0"/>
              </a:rPr>
              <a:t>Atom Header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5D3A93-A8EC-8C46-9979-12D4CD3ECF3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 smtClean="0"/>
              <a:t>Another key concept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What </a:t>
            </a:r>
            <a:r>
              <a:rPr lang="ja-JP" altLang="en-US" sz="2100" dirty="0" smtClean="0">
                <a:latin typeface="Arial"/>
              </a:rPr>
              <a:t>‘</a:t>
            </a:r>
            <a:r>
              <a:rPr lang="en-US" sz="2100" dirty="0" smtClean="0"/>
              <a:t>our jurisdiction</a:t>
            </a:r>
            <a:r>
              <a:rPr lang="ja-JP" altLang="en-US" sz="2100" dirty="0" smtClean="0">
                <a:latin typeface="Arial"/>
              </a:rPr>
              <a:t>’</a:t>
            </a:r>
            <a:r>
              <a:rPr lang="en-US" sz="2100" dirty="0" smtClean="0"/>
              <a:t> needs to store in this resource / bundle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Defined by HL7, Country, Region, Project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Accessible on-line – via URL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Can be imported, re-used</a:t>
            </a:r>
          </a:p>
          <a:p>
            <a:pPr eaLnBrk="1" hangingPunct="1">
              <a:spcBef>
                <a:spcPts val="613"/>
              </a:spcBef>
              <a:defRPr/>
            </a:pPr>
            <a:r>
              <a:rPr lang="en-US" sz="2400" dirty="0" smtClean="0"/>
              <a:t>Extensions 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Extensions defined in profiles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en-US" sz="2100" dirty="0" smtClean="0"/>
              <a:t>Reference from resource (instance) to Profile (class)</a:t>
            </a:r>
          </a:p>
          <a:p>
            <a:pPr eaLnBrk="1" hangingPunct="1">
              <a:spcBef>
                <a:spcPts val="613"/>
              </a:spcBef>
              <a:defRPr/>
            </a:pPr>
            <a:r>
              <a:rPr lang="en-US" sz="2400" dirty="0" smtClean="0"/>
              <a:t>Slicing</a:t>
            </a:r>
          </a:p>
          <a:p>
            <a:pPr marL="742950" lvl="1" eaLnBrk="1" hangingPunct="1">
              <a:spcBef>
                <a:spcPts val="538"/>
              </a:spcBef>
              <a:defRPr/>
            </a:pPr>
            <a:r>
              <a:rPr lang="ja-JP" altLang="en-US" sz="2100" dirty="0" smtClean="0">
                <a:latin typeface="Arial"/>
              </a:rPr>
              <a:t>‘</a:t>
            </a:r>
            <a:r>
              <a:rPr lang="en-US" sz="2100" dirty="0" smtClean="0"/>
              <a:t>refining</a:t>
            </a:r>
            <a:r>
              <a:rPr lang="ja-JP" altLang="en-US" sz="2100" dirty="0" smtClean="0">
                <a:latin typeface="Arial"/>
              </a:rPr>
              <a:t>’</a:t>
            </a:r>
            <a:r>
              <a:rPr lang="en-US" sz="2100" dirty="0" smtClean="0"/>
              <a:t> a resource (plus extensions)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889500-7D4F-7242-AC89-E9C2CD95DDE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5900"/>
            <a:ext cx="8509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336800"/>
            <a:ext cx="6604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Profiles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2B2DE-4206-BC40-ADAE-998C99A5A94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56310-2BDF-D341-9BAD-4012317B190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 of REST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1800" dirty="0" err="1" smtClean="0"/>
              <a:t>REpresentational</a:t>
            </a:r>
            <a:r>
              <a:rPr lang="en-US" sz="1800" dirty="0" smtClean="0"/>
              <a:t> State Transfer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Roy </a:t>
            </a:r>
            <a:r>
              <a:rPr lang="en-US" sz="2000" dirty="0" err="1" smtClean="0"/>
              <a:t>Feilding</a:t>
            </a:r>
            <a:endParaRPr lang="en-US" sz="2000" dirty="0" smtClean="0"/>
          </a:p>
          <a:p>
            <a:pPr eaLnBrk="1" hangingPunct="1">
              <a:spcBef>
                <a:spcPts val="525"/>
              </a:spcBef>
              <a:defRPr/>
            </a:pPr>
            <a:r>
              <a:rPr lang="en-US" sz="1800" dirty="0" smtClean="0"/>
              <a:t>Precise usage can be controversial, but: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Use HTTP as transport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Concept of identified resources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Use HTTP verbs</a:t>
            </a:r>
          </a:p>
          <a:p>
            <a:pPr marL="1143000" lvl="2" eaLnBrk="1" hangingPunct="1">
              <a:defRPr/>
            </a:pPr>
            <a:r>
              <a:rPr lang="en-US" sz="1800" dirty="0" smtClean="0"/>
              <a:t>GET - retrieve a resource</a:t>
            </a:r>
          </a:p>
          <a:p>
            <a:pPr marL="1143000" lvl="2" eaLnBrk="1" hangingPunct="1">
              <a:defRPr/>
            </a:pPr>
            <a:r>
              <a:rPr lang="en-US" sz="1800" dirty="0" smtClean="0"/>
              <a:t>POST - create a new one</a:t>
            </a:r>
          </a:p>
          <a:p>
            <a:pPr marL="1143000" lvl="2" eaLnBrk="1" hangingPunct="1">
              <a:defRPr/>
            </a:pPr>
            <a:r>
              <a:rPr lang="en-US" sz="1800" dirty="0" smtClean="0"/>
              <a:t>PUT - update an existing resource</a:t>
            </a:r>
          </a:p>
          <a:p>
            <a:pPr marL="1143000" lvl="2" eaLnBrk="1" hangingPunct="1">
              <a:defRPr/>
            </a:pPr>
            <a:r>
              <a:rPr lang="en-US" sz="1800" dirty="0" smtClean="0"/>
              <a:t>DELETE - remove a resource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Use HTTP Headers (</a:t>
            </a:r>
            <a:r>
              <a:rPr lang="en-US" sz="2000" dirty="0" err="1" smtClean="0"/>
              <a:t>eg</a:t>
            </a:r>
            <a:r>
              <a:rPr lang="en-US" sz="2000" dirty="0" smtClean="0"/>
              <a:t> resource format)</a:t>
            </a:r>
          </a:p>
          <a:p>
            <a:pPr marL="742950" lvl="1" eaLnBrk="1" hangingPunct="1">
              <a:spcBef>
                <a:spcPts val="463"/>
              </a:spcBef>
              <a:defRPr/>
            </a:pPr>
            <a:r>
              <a:rPr lang="en-US" sz="2000" dirty="0" smtClean="0"/>
              <a:t>Use HTTP status codes</a:t>
            </a:r>
          </a:p>
          <a:p>
            <a:pPr eaLnBrk="1" hangingPunct="1">
              <a:spcBef>
                <a:spcPts val="525"/>
              </a:spcBef>
              <a:defRPr/>
            </a:pPr>
            <a:r>
              <a:rPr lang="en-US" sz="1800" dirty="0" smtClean="0"/>
              <a:t>Important: FHIR supports, but is not limited to, REST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Server Responsibilities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800" dirty="0" smtClean="0"/>
              <a:t>Manage Resources</a:t>
            </a:r>
          </a:p>
          <a:p>
            <a:pPr marL="742950" lvl="1" eaLnBrk="1" hangingPunct="1">
              <a:spcBef>
                <a:spcPts val="613"/>
              </a:spcBef>
              <a:defRPr/>
            </a:pPr>
            <a:r>
              <a:rPr lang="en-US" sz="2400" dirty="0" smtClean="0"/>
              <a:t>Create, Read, Update, </a:t>
            </a:r>
            <a:r>
              <a:rPr lang="ja-JP" altLang="en-US" sz="2400" dirty="0" smtClean="0">
                <a:latin typeface="Arial"/>
              </a:rPr>
              <a:t>‘</a:t>
            </a:r>
            <a:r>
              <a:rPr lang="en-US" sz="2400" dirty="0" smtClean="0"/>
              <a:t>Delete</a:t>
            </a:r>
            <a:r>
              <a:rPr lang="ja-JP" altLang="en-US" sz="2400" dirty="0" smtClean="0">
                <a:latin typeface="Arial"/>
              </a:rPr>
              <a:t>’</a:t>
            </a:r>
            <a:endParaRPr lang="en-US" sz="2400" dirty="0" smtClean="0"/>
          </a:p>
          <a:p>
            <a:pPr marL="742950" lvl="1" eaLnBrk="1" hangingPunct="1">
              <a:spcBef>
                <a:spcPts val="613"/>
              </a:spcBef>
              <a:defRPr/>
            </a:pPr>
            <a:r>
              <a:rPr lang="en-US" sz="2400" dirty="0" smtClean="0"/>
              <a:t>Search</a:t>
            </a:r>
          </a:p>
          <a:p>
            <a:pPr eaLnBrk="1" hangingPunct="1">
              <a:spcBef>
                <a:spcPts val="700"/>
              </a:spcBef>
              <a:defRPr/>
            </a:pPr>
            <a:r>
              <a:rPr lang="en-US" sz="2800" dirty="0" smtClean="0"/>
              <a:t>Versioning</a:t>
            </a:r>
          </a:p>
          <a:p>
            <a:pPr marL="742950" lvl="1" eaLnBrk="1" hangingPunct="1">
              <a:spcBef>
                <a:spcPts val="613"/>
              </a:spcBef>
              <a:defRPr/>
            </a:pPr>
            <a:r>
              <a:rPr lang="en-US" sz="2400" dirty="0" err="1" smtClean="0"/>
              <a:t>VRead</a:t>
            </a:r>
            <a:endParaRPr lang="en-US" sz="2400" dirty="0" smtClean="0"/>
          </a:p>
          <a:p>
            <a:pPr eaLnBrk="1" hangingPunct="1">
              <a:spcBef>
                <a:spcPts val="700"/>
              </a:spcBef>
              <a:defRPr/>
            </a:pPr>
            <a:r>
              <a:rPr lang="en-US" sz="2800" dirty="0" smtClean="0"/>
              <a:t>Root Bundle processing</a:t>
            </a:r>
          </a:p>
          <a:p>
            <a:pPr marL="742950" lvl="1" eaLnBrk="1" hangingPunct="1">
              <a:spcBef>
                <a:spcPts val="613"/>
              </a:spcBef>
              <a:defRPr/>
            </a:pPr>
            <a:r>
              <a:rPr lang="en-US" sz="2400" dirty="0" smtClean="0"/>
              <a:t>XDS, Batch update</a:t>
            </a:r>
          </a:p>
          <a:p>
            <a:pPr eaLnBrk="1" hangingPunct="1">
              <a:spcBef>
                <a:spcPts val="700"/>
              </a:spcBef>
              <a:defRPr/>
            </a:pPr>
            <a:r>
              <a:rPr lang="en-US" sz="2800" dirty="0" smtClean="0"/>
              <a:t>Conformance Statement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B05CD-627F-1142-9993-6840B84E238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Conformance Stmt</a:t>
            </a:r>
          </a:p>
        </p:txBody>
      </p:sp>
      <p:pic>
        <p:nvPicPr>
          <p:cNvPr id="33796" name="Picture 1" descr="conform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6976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7C41C1-DB09-F941-AF0D-3556B31EE5F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Background</a:t>
            </a:r>
          </a:p>
          <a:p>
            <a:pPr eaLnBrk="1" hangingPunct="1">
              <a:defRPr/>
            </a:pPr>
            <a:r>
              <a:rPr lang="en-US" dirty="0" smtClean="0"/>
              <a:t>Key Concepts</a:t>
            </a:r>
          </a:p>
          <a:p>
            <a:pPr eaLnBrk="1" hangingPunct="1">
              <a:defRPr/>
            </a:pPr>
            <a:r>
              <a:rPr lang="en-US" dirty="0" smtClean="0"/>
              <a:t>Using FHIR in:</a:t>
            </a:r>
          </a:p>
          <a:p>
            <a:pPr marL="742950" lvl="1" eaLnBrk="1" hangingPunct="1">
              <a:defRPr/>
            </a:pPr>
            <a:r>
              <a:rPr lang="en-US" dirty="0" err="1" smtClean="0"/>
              <a:t>RESTful</a:t>
            </a:r>
            <a:r>
              <a:rPr lang="en-US" dirty="0" smtClean="0"/>
              <a:t> exchanges</a:t>
            </a:r>
          </a:p>
          <a:p>
            <a:pPr marL="742950" lvl="1" eaLnBrk="1" hangingPunct="1">
              <a:defRPr/>
            </a:pPr>
            <a:r>
              <a:rPr lang="en-US" dirty="0" smtClean="0"/>
              <a:t>Documents</a:t>
            </a:r>
          </a:p>
          <a:p>
            <a:pPr marL="742950" lvl="1" eaLnBrk="1" hangingPunct="1">
              <a:defRPr/>
            </a:pPr>
            <a:r>
              <a:rPr lang="en-US" dirty="0" smtClean="0"/>
              <a:t>Messages</a:t>
            </a:r>
          </a:p>
          <a:p>
            <a:pPr marL="742950" lvl="1" eaLnBrk="1" hangingPunct="1">
              <a:defRPr/>
            </a:pPr>
            <a:r>
              <a:rPr lang="en-US" dirty="0" smtClean="0"/>
              <a:t>Services</a:t>
            </a:r>
          </a:p>
          <a:p>
            <a:pPr marL="742950" lvl="1" eaLnBrk="1" hangingPunct="1">
              <a:defRPr/>
            </a:pPr>
            <a:r>
              <a:rPr lang="en-US" dirty="0" smtClean="0"/>
              <a:t>XDS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53F359-0903-4742-BA58-470E93E7EC3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Conformance Stmt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1300"/>
            <a:ext cx="4368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E0C2D-19A4-BD4A-BB8C-3F912019BB4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DOCUMENTS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mtClean="0"/>
              <a:t>(Equivalent of CDA)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70176-4252-E04E-ABE3-F5AE690C57A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2411413" y="1123950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2195513" y="260350"/>
            <a:ext cx="645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562214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FHIR Document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1688" y="4483100"/>
            <a:ext cx="7329487" cy="2016125"/>
          </a:xfrm>
        </p:spPr>
        <p:txBody>
          <a:bodyPr/>
          <a:lstStyle/>
          <a:p>
            <a:pPr marL="304800" indent="-304800" eaLnBrk="1" hangingPunct="1">
              <a:spcBef>
                <a:spcPct val="0"/>
              </a:spcBef>
              <a:buSzPct val="80000"/>
              <a:defRPr/>
            </a:pPr>
            <a:r>
              <a:rPr lang="en-US" sz="2400" smtClean="0"/>
              <a:t>A point in time collection of resources</a:t>
            </a:r>
            <a:endParaRPr lang="en-US" smtClean="0"/>
          </a:p>
          <a:p>
            <a:pPr marL="304800" indent="-304800" eaLnBrk="1" hangingPunct="1">
              <a:spcBef>
                <a:spcPts val="1200"/>
              </a:spcBef>
              <a:buSzPct val="80000"/>
              <a:defRPr/>
            </a:pPr>
            <a:r>
              <a:rPr lang="en-US" sz="2400" smtClean="0"/>
              <a:t>Can be a </a:t>
            </a:r>
            <a:r>
              <a:rPr lang="ja-JP" altLang="en-US" sz="2400" smtClean="0">
                <a:latin typeface="Arial"/>
              </a:rPr>
              <a:t>‘</a:t>
            </a:r>
            <a:r>
              <a:rPr lang="en-US" sz="2400" smtClean="0"/>
              <a:t>stand alone</a:t>
            </a:r>
            <a:r>
              <a:rPr lang="ja-JP" altLang="en-US" sz="2400" smtClean="0">
                <a:latin typeface="Arial"/>
              </a:rPr>
              <a:t>’</a:t>
            </a:r>
            <a:r>
              <a:rPr lang="en-US" sz="2400" smtClean="0"/>
              <a:t> document (like CDA) or a aggregated resource type (often profiled)</a:t>
            </a:r>
            <a:endParaRPr lang="en-US" smtClean="0"/>
          </a:p>
          <a:p>
            <a:pPr marL="304800" indent="-304800" eaLnBrk="1" hangingPunct="1">
              <a:spcBef>
                <a:spcPts val="1200"/>
              </a:spcBef>
              <a:buSzPct val="80000"/>
              <a:defRPr/>
            </a:pPr>
            <a:r>
              <a:rPr lang="ja-JP" altLang="en-US" sz="2400" smtClean="0">
                <a:latin typeface="Arial"/>
              </a:rPr>
              <a:t>‘</a:t>
            </a:r>
            <a:r>
              <a:rPr lang="en-US" sz="2400" smtClean="0"/>
              <a:t>child</a:t>
            </a:r>
            <a:r>
              <a:rPr lang="ja-JP" altLang="en-US" sz="2400" smtClean="0">
                <a:latin typeface="Arial"/>
              </a:rPr>
              <a:t>’</a:t>
            </a:r>
            <a:r>
              <a:rPr lang="en-US" sz="2400" smtClean="0"/>
              <a:t> resources are like CDA sections</a:t>
            </a:r>
          </a:p>
        </p:txBody>
      </p: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3419475" y="2571750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3419475" y="3351213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2720975" y="1598613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Header 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7897" name="Rectangle 14"/>
          <p:cNvSpPr>
            <a:spLocks/>
          </p:cNvSpPr>
          <p:nvPr/>
        </p:nvSpPr>
        <p:spPr bwMode="auto">
          <a:xfrm>
            <a:off x="7162800" y="4076700"/>
            <a:ext cx="15319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u="sng">
                <a:solidFill>
                  <a:srgbClr val="8DC765"/>
                </a:solidFill>
                <a:latin typeface="Calibri" charset="0"/>
                <a:ea typeface="ＭＳ Ｐゴシック" charset="0"/>
                <a:sym typeface="Calibri" charset="0"/>
                <a:hlinkClick r:id="rId3"/>
              </a:rPr>
              <a:t>Document spec</a:t>
            </a:r>
            <a:endParaRPr lang="en-US" sz="1800" u="sng">
              <a:solidFill>
                <a:srgbClr val="8DC765"/>
              </a:solidFill>
              <a:latin typeface="Calibri" charset="0"/>
              <a:ea typeface="ＭＳ Ｐゴシック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2994025" y="2527300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2487613" y="2717800"/>
            <a:ext cx="1358900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F7604-3715-A14A-B710-6E2E3FE424A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MESSAGE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mtClean="0"/>
              <a:t>(Analogous to v2)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58C90-8180-FB4C-A4EE-A645CD61002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2411413" y="1123950"/>
            <a:ext cx="3887787" cy="2952750"/>
            <a:chOff x="0" y="0"/>
            <a:chExt cx="2449" cy="1859"/>
          </a:xfrm>
        </p:grpSpPr>
        <p:sp>
          <p:nvSpPr>
            <p:cNvPr id="38914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3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562214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FHIR Message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1688" y="4483100"/>
            <a:ext cx="7329487" cy="2016125"/>
          </a:xfrm>
        </p:spPr>
        <p:txBody>
          <a:bodyPr/>
          <a:lstStyle/>
          <a:p>
            <a:pPr marL="365125" indent="-284163" eaLnBrk="1" hangingPunct="1">
              <a:lnSpc>
                <a:spcPts val="1475"/>
              </a:lnSpc>
              <a:spcBef>
                <a:spcPct val="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300" smtClean="0">
                <a:latin typeface="Gill Sans MT" charset="0"/>
                <a:cs typeface="Gill Sans MT" charset="0"/>
                <a:sym typeface="Gill Sans MT" charset="0"/>
              </a:rPr>
              <a:t>Collection of resources sent as a result of some real-world event intended to accomplish a particular purpose </a:t>
            </a:r>
            <a:endParaRPr lang="en-US" sz="1300" smtClean="0">
              <a:latin typeface="Gill Sans MT" charset="0"/>
              <a:sym typeface="Gill Sans MT" charset="0"/>
            </a:endParaRPr>
          </a:p>
          <a:p>
            <a:pPr marL="365125" indent="-284163" eaLnBrk="1" hangingPunct="1">
              <a:lnSpc>
                <a:spcPts val="1475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300" smtClean="0">
                <a:latin typeface="Gill Sans MT" charset="0"/>
                <a:cs typeface="Gill Sans MT" charset="0"/>
                <a:sym typeface="Gill Sans MT" charset="0"/>
              </a:rPr>
              <a:t>Event Codes &amp; Definitions, like HL7 v2 </a:t>
            </a:r>
            <a:endParaRPr lang="en-US" sz="1300" smtClean="0">
              <a:latin typeface="Gill Sans MT" charset="0"/>
              <a:sym typeface="Gill Sans MT" charset="0"/>
            </a:endParaRPr>
          </a:p>
          <a:p>
            <a:pPr marL="365125" indent="-284163" eaLnBrk="1" hangingPunct="1">
              <a:lnSpc>
                <a:spcPts val="1475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V2 segments broadly map to resources</a:t>
            </a:r>
            <a:endParaRPr lang="en-US" sz="1400" smtClean="0">
              <a:latin typeface="Gill Sans MT" charset="0"/>
              <a:sym typeface="Gill Sans MT" charset="0"/>
            </a:endParaRPr>
          </a:p>
          <a:p>
            <a:pPr marL="365125" indent="-284163" eaLnBrk="1" hangingPunct="1">
              <a:lnSpc>
                <a:spcPts val="1475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Includes a </a:t>
            </a:r>
            <a:r>
              <a:rPr lang="ja-JP" altLang="en-US" sz="1400" smtClean="0">
                <a:latin typeface="Arial"/>
                <a:cs typeface="Gill Sans MT" charset="0"/>
                <a:sym typeface="Gill Sans MT" charset="0"/>
              </a:rPr>
              <a:t>“</a:t>
            </a: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Message</a:t>
            </a:r>
            <a:r>
              <a:rPr lang="ja-JP" altLang="en-US" sz="1400" smtClean="0">
                <a:latin typeface="Arial"/>
                <a:cs typeface="Gill Sans MT" charset="0"/>
                <a:sym typeface="Gill Sans MT" charset="0"/>
              </a:rPr>
              <a:t>”</a:t>
            </a: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 resource, similar in purpose to Message wrapper and MSH segment</a:t>
            </a:r>
            <a:endParaRPr lang="en-US" sz="1400" smtClean="0">
              <a:latin typeface="Gill Sans MT" charset="0"/>
              <a:sym typeface="Gill Sans MT" charset="0"/>
            </a:endParaRPr>
          </a:p>
          <a:p>
            <a:pPr marL="365125" indent="-284163" eaLnBrk="1" hangingPunct="1">
              <a:lnSpc>
                <a:spcPts val="1475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May have associated behavior</a:t>
            </a:r>
            <a:endParaRPr lang="en-US" sz="1400" smtClean="0">
              <a:latin typeface="Gill Sans MT" charset="0"/>
              <a:sym typeface="Gill Sans MT" charset="0"/>
            </a:endParaRPr>
          </a:p>
          <a:p>
            <a:pPr marL="365125" indent="-284163" eaLnBrk="1" hangingPunct="1">
              <a:lnSpc>
                <a:spcPts val="1475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Wingdings 2" charset="0"/>
              <a:buChar char=""/>
              <a:defRPr/>
            </a:pPr>
            <a:r>
              <a:rPr lang="en-US" sz="1400" smtClean="0">
                <a:latin typeface="Gill Sans MT" charset="0"/>
                <a:cs typeface="Gill Sans MT" charset="0"/>
                <a:sym typeface="Gill Sans MT" charset="0"/>
              </a:rPr>
              <a:t>Can be conveyed via MLLP,  SOAP or other means</a:t>
            </a:r>
            <a:endParaRPr lang="en-US" sz="1400" smtClean="0">
              <a:latin typeface="Gill Sans MT" charset="0"/>
              <a:sym typeface="Gill Sans MT" charset="0"/>
            </a:endParaRP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3419475" y="2571750"/>
            <a:ext cx="2592388" cy="649288"/>
            <a:chOff x="0" y="0"/>
            <a:chExt cx="1632" cy="408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51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3419475" y="3351213"/>
            <a:ext cx="2592388" cy="649287"/>
            <a:chOff x="0" y="0"/>
            <a:chExt cx="1632" cy="408"/>
          </a:xfrm>
        </p:grpSpPr>
        <p:sp>
          <p:nvSpPr>
            <p:cNvPr id="38922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9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8925" name="Rectangle 13"/>
          <p:cNvSpPr>
            <a:spLocks/>
          </p:cNvSpPr>
          <p:nvPr/>
        </p:nvSpPr>
        <p:spPr bwMode="auto">
          <a:xfrm>
            <a:off x="2720975" y="1560513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Message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Header Resource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9945" name="Rectangle 14"/>
          <p:cNvSpPr>
            <a:spLocks/>
          </p:cNvSpPr>
          <p:nvPr/>
        </p:nvSpPr>
        <p:spPr bwMode="auto">
          <a:xfrm>
            <a:off x="7162800" y="4076700"/>
            <a:ext cx="15319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u="sng">
                <a:solidFill>
                  <a:srgbClr val="8DC765"/>
                </a:solidFill>
                <a:latin typeface="Calibri" charset="0"/>
                <a:ea typeface="ＭＳ Ｐゴシック" charset="0"/>
                <a:sym typeface="Calibri" charset="0"/>
                <a:hlinkClick r:id="rId3"/>
              </a:rPr>
              <a:t>Document spec</a:t>
            </a:r>
            <a:endParaRPr lang="en-US" sz="1800" u="sng">
              <a:solidFill>
                <a:srgbClr val="8DC765"/>
              </a:solidFill>
              <a:latin typeface="Calibri" charset="0"/>
              <a:ea typeface="ＭＳ Ｐゴシック" charset="0"/>
              <a:sym typeface="Calibri" charset="0"/>
            </a:endParaRPr>
          </a:p>
        </p:txBody>
      </p:sp>
      <p:sp>
        <p:nvSpPr>
          <p:cNvPr id="38927" name="AutoShape 15"/>
          <p:cNvSpPr>
            <a:spLocks/>
          </p:cNvSpPr>
          <p:nvPr/>
        </p:nvSpPr>
        <p:spPr bwMode="auto">
          <a:xfrm rot="16200000" flipH="1">
            <a:off x="2994025" y="2527300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8928" name="AutoShape 16"/>
          <p:cNvSpPr>
            <a:spLocks/>
          </p:cNvSpPr>
          <p:nvPr/>
        </p:nvSpPr>
        <p:spPr bwMode="auto">
          <a:xfrm rot="16200000" flipH="1">
            <a:off x="2487613" y="2717800"/>
            <a:ext cx="1358900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0EE99-76CE-294A-9F37-B4F89176D9A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Service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7CEE4-6BF2-E949-BB27-F5D131893DD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SOAP Services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 more sophisticated requirements</a:t>
            </a:r>
          </a:p>
          <a:p>
            <a:pPr marL="742950" lvl="1" eaLnBrk="1" hangingPunct="1">
              <a:defRPr/>
            </a:pPr>
            <a:r>
              <a:rPr lang="en-US" smtClean="0"/>
              <a:t>security</a:t>
            </a:r>
          </a:p>
          <a:p>
            <a:pPr marL="742950" lvl="1" eaLnBrk="1" hangingPunct="1">
              <a:defRPr/>
            </a:pPr>
            <a:r>
              <a:rPr lang="en-US" smtClean="0"/>
              <a:t>business process</a:t>
            </a:r>
          </a:p>
          <a:p>
            <a:pPr marL="742950" lvl="1" eaLnBrk="1" hangingPunct="1">
              <a:defRPr/>
            </a:pPr>
            <a:r>
              <a:rPr lang="en-US" smtClean="0"/>
              <a:t>working with hData</a:t>
            </a:r>
          </a:p>
          <a:p>
            <a:pPr eaLnBrk="1" hangingPunct="1">
              <a:defRPr/>
            </a:pPr>
            <a:r>
              <a:rPr lang="en-US" smtClean="0"/>
              <a:t>Still use FHIR resources &amp; packaging...</a:t>
            </a:r>
          </a:p>
          <a:p>
            <a:pPr eaLnBrk="1" hangingPunct="1">
              <a:defRPr/>
            </a:pPr>
            <a:r>
              <a:rPr lang="en-US" smtClean="0"/>
              <a:t>Example of Person &amp; Contacts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1DAE6-DEA2-544D-85F7-DE6831CB5F9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C634E-1A2D-DD41-9DFD-A4404F8E156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IHE XDS</a:t>
            </a:r>
          </a:p>
        </p:txBody>
      </p:sp>
      <p:pic>
        <p:nvPicPr>
          <p:cNvPr id="3" name="Picture 2" descr="Screen Shot 2012-11-05 at 9.3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0714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C634E-1A2D-DD41-9DFD-A4404F8E156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XDS Affinity Domain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users (regional / national / specialist)</a:t>
            </a:r>
          </a:p>
          <a:p>
            <a:pPr lvl="1" eaLnBrk="1" hangingPunct="1">
              <a:defRPr/>
            </a:pPr>
            <a:r>
              <a:rPr lang="en-US" sz="2400" dirty="0" smtClean="0"/>
              <a:t>Define what documents are stored and the meta data / processes </a:t>
            </a:r>
          </a:p>
          <a:p>
            <a:pPr eaLnBrk="1" hangingPunct="1">
              <a:defRPr/>
            </a:pPr>
            <a:r>
              <a:rPr lang="en-US" sz="2800" dirty="0" err="1" smtClean="0"/>
              <a:t>Eg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sz="2000" dirty="0"/>
              <a:t>Security, Auditing, Access controls </a:t>
            </a:r>
          </a:p>
          <a:p>
            <a:pPr lvl="1" eaLnBrk="1" hangingPunct="1">
              <a:defRPr/>
            </a:pPr>
            <a:r>
              <a:rPr lang="en-US" sz="2000" dirty="0"/>
              <a:t>Privacy mechanisms and levels</a:t>
            </a:r>
          </a:p>
          <a:p>
            <a:pPr lvl="1" eaLnBrk="1" hangingPunct="1">
              <a:defRPr/>
            </a:pPr>
            <a:r>
              <a:rPr lang="en-US" sz="2000" dirty="0"/>
              <a:t>Folders</a:t>
            </a:r>
          </a:p>
          <a:p>
            <a:pPr lvl="1" eaLnBrk="1" hangingPunct="1">
              <a:defRPr/>
            </a:pPr>
            <a:r>
              <a:rPr lang="en-US" sz="2000" dirty="0"/>
              <a:t>Document metadata</a:t>
            </a:r>
          </a:p>
          <a:p>
            <a:pPr lvl="2" eaLnBrk="1" hangingPunct="1">
              <a:defRPr/>
            </a:pPr>
            <a:r>
              <a:rPr lang="en-US" sz="1800" dirty="0"/>
              <a:t>Format</a:t>
            </a:r>
          </a:p>
          <a:p>
            <a:pPr lvl="2" eaLnBrk="1" hangingPunct="1">
              <a:defRPr/>
            </a:pPr>
            <a:r>
              <a:rPr lang="en-US" sz="1800" dirty="0"/>
              <a:t>Class</a:t>
            </a:r>
          </a:p>
          <a:p>
            <a:pPr lvl="2" eaLnBrk="1" hangingPunct="1">
              <a:defRPr/>
            </a:pPr>
            <a:r>
              <a:rPr lang="en-US" sz="1800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76308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640D22-2936-CE44-AB4C-8B71E7740433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Executive 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200" y="1677988"/>
            <a:ext cx="6451600" cy="452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000" dirty="0" smtClean="0"/>
              <a:t>Implementer friendly new standard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2000" dirty="0" smtClean="0"/>
              <a:t>Enormous interest within HL7 Internationally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600" dirty="0" smtClean="0"/>
              <a:t>NZ has representative on the Management Board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2000" dirty="0" smtClean="0"/>
              <a:t>About a year old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Collaborating with IHE, </a:t>
            </a:r>
            <a:r>
              <a:rPr lang="en-US" sz="2000" dirty="0" err="1" smtClean="0"/>
              <a:t>openEHR</a:t>
            </a:r>
            <a:endParaRPr lang="en-US" sz="2000" dirty="0" smtClean="0"/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Using </a:t>
            </a:r>
            <a:r>
              <a:rPr lang="en-US" sz="2000" dirty="0" err="1" smtClean="0"/>
              <a:t>connectathons</a:t>
            </a:r>
            <a:r>
              <a:rPr lang="en-US" sz="2000" dirty="0" smtClean="0"/>
              <a:t> (IHE)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Core infrastructure (resource format, REST, atom feeds </a:t>
            </a:r>
            <a:r>
              <a:rPr lang="en-US" sz="2000" dirty="0" err="1" smtClean="0"/>
              <a:t>etc</a:t>
            </a:r>
            <a:r>
              <a:rPr lang="en-US" sz="2000" dirty="0" smtClean="0"/>
              <a:t>) in DFC (draft for comment)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Pharmacy, Patient Administration &amp; Devices actively working on resources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Aiming for general ballot in May 2013 for </a:t>
            </a:r>
            <a:r>
              <a:rPr lang="ja-JP" altLang="en-US" sz="2000" dirty="0" smtClean="0">
                <a:latin typeface="Arial"/>
              </a:rPr>
              <a:t>‘</a:t>
            </a:r>
            <a:r>
              <a:rPr lang="en-US" sz="2000" dirty="0" smtClean="0"/>
              <a:t>CCDA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 section level resources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000" dirty="0" smtClean="0"/>
              <a:t>Aiming for DSTU (Draft Standard Trial Use) in 2014, normative 2 years after that.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C634E-1A2D-DD41-9DFD-A4404F8E156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FHIR XDS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FHIR front end to XDS</a:t>
            </a:r>
          </a:p>
          <a:p>
            <a:pPr marL="742950" lvl="1" eaLnBrk="1" hangingPunct="1">
              <a:defRPr/>
            </a:pPr>
            <a:r>
              <a:rPr lang="en-US" dirty="0" smtClean="0"/>
              <a:t>work with MHD</a:t>
            </a:r>
          </a:p>
          <a:p>
            <a:pPr eaLnBrk="1" hangingPunct="1">
              <a:defRPr/>
            </a:pPr>
            <a:r>
              <a:rPr lang="en-US" dirty="0" smtClean="0"/>
              <a:t>simplify access to XDS Server</a:t>
            </a:r>
          </a:p>
          <a:p>
            <a:pPr marL="742950" lvl="1" eaLnBrk="1" hangingPunct="1">
              <a:defRPr/>
            </a:pPr>
            <a:r>
              <a:rPr lang="en-US" dirty="0" smtClean="0"/>
              <a:t>XDS XML is hard!</a:t>
            </a:r>
          </a:p>
          <a:p>
            <a:pPr eaLnBrk="1" hangingPunct="1">
              <a:defRPr/>
            </a:pPr>
            <a:r>
              <a:rPr lang="en-US" dirty="0" smtClean="0"/>
              <a:t>Others have taken this approach</a:t>
            </a:r>
          </a:p>
          <a:p>
            <a:pPr lvl="1" eaLnBrk="1" hangingPunct="1">
              <a:defRPr/>
            </a:pPr>
            <a:r>
              <a:rPr lang="en-US" dirty="0" smtClean="0"/>
              <a:t>This one will be standard</a:t>
            </a:r>
          </a:p>
          <a:p>
            <a:pPr eaLnBrk="1" hangingPunct="1">
              <a:defRPr/>
            </a:pPr>
            <a:r>
              <a:rPr lang="en-US" dirty="0" smtClean="0"/>
              <a:t>Working with IHE MHD (Mobile Health Data)</a:t>
            </a:r>
          </a:p>
        </p:txBody>
      </p:sp>
    </p:spTree>
    <p:extLst>
      <p:ext uri="{BB962C8B-B14F-4D97-AF65-F5344CB8AC3E}">
        <p14:creationId xmlns:p14="http://schemas.microsoft.com/office/powerpoint/2010/main" val="946674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C634E-1A2D-DD41-9DFD-A4404F8E156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IHE XDS</a:t>
            </a:r>
          </a:p>
        </p:txBody>
      </p:sp>
      <p:pic>
        <p:nvPicPr>
          <p:cNvPr id="3" name="Picture 2" descr="Screen Shot 2012-11-05 at 9.3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44824"/>
            <a:ext cx="5220072" cy="29155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4139952" y="3645024"/>
            <a:ext cx="288032" cy="792088"/>
          </a:xfrm>
          <a:prstGeom prst="rect">
            <a:avLst/>
          </a:prstGeom>
          <a:solidFill>
            <a:schemeClr val="accent1">
              <a:alpha val="47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2636912"/>
            <a:ext cx="288032" cy="792088"/>
          </a:xfrm>
          <a:prstGeom prst="rect">
            <a:avLst/>
          </a:prstGeom>
          <a:solidFill>
            <a:schemeClr val="accent1">
              <a:alpha val="47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56176" y="3645024"/>
            <a:ext cx="288032" cy="792088"/>
          </a:xfrm>
          <a:prstGeom prst="rect">
            <a:avLst/>
          </a:prstGeom>
          <a:solidFill>
            <a:schemeClr val="accent1">
              <a:alpha val="47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39952" y="2708920"/>
            <a:ext cx="296416" cy="792088"/>
          </a:xfrm>
          <a:prstGeom prst="rect">
            <a:avLst/>
          </a:prstGeom>
          <a:solidFill>
            <a:schemeClr val="accent1">
              <a:alpha val="47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3203848" y="3140968"/>
            <a:ext cx="1584176" cy="648072"/>
          </a:xfrm>
          <a:prstGeom prst="bentConnector3">
            <a:avLst>
              <a:gd name="adj1" fmla="val 73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779912" y="515719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FHIR services ‘in front’ of XDS calls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Could augment / replace in some cases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7365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A1F4E-189C-3B4A-8416-CAA693E5AC4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942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Submission Package</a:t>
            </a:r>
          </a:p>
        </p:txBody>
      </p:sp>
      <p:sp>
        <p:nvSpPr>
          <p:cNvPr id="94212" name="TextBox 14"/>
          <p:cNvSpPr txBox="1">
            <a:spLocks noChangeArrowheads="1"/>
          </p:cNvSpPr>
          <p:nvPr/>
        </p:nvSpPr>
        <p:spPr bwMode="auto">
          <a:xfrm>
            <a:off x="3779838" y="5157788"/>
            <a:ext cx="366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sz="1800"/>
              <a:t>Standard FHIR Atom feed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1800"/>
              <a:t>Has 2 resources: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en-US" sz="1800"/>
              <a:t>xdsEntry ‘Header’ (metadata)</a:t>
            </a:r>
          </a:p>
          <a:p>
            <a:pPr lvl="1" algn="l" eaLnBrk="1" hangingPunct="1">
              <a:buFont typeface="Arial" charset="0"/>
              <a:buChar char="•"/>
            </a:pPr>
            <a:r>
              <a:rPr lang="en-US" sz="1800"/>
              <a:t>Base64 content</a:t>
            </a:r>
          </a:p>
        </p:txBody>
      </p:sp>
      <p:grpSp>
        <p:nvGrpSpPr>
          <p:cNvPr id="94213" name="Group 6"/>
          <p:cNvGrpSpPr>
            <a:grpSpLocks/>
          </p:cNvGrpSpPr>
          <p:nvPr/>
        </p:nvGrpSpPr>
        <p:grpSpPr bwMode="auto">
          <a:xfrm>
            <a:off x="3779838" y="1700213"/>
            <a:ext cx="3887787" cy="2952750"/>
            <a:chOff x="0" y="0"/>
            <a:chExt cx="2449" cy="1859"/>
          </a:xfrm>
        </p:grpSpPr>
        <p:sp>
          <p:nvSpPr>
            <p:cNvPr id="13" name="AutoShape 4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19" name="Rectangle 5"/>
            <p:cNvSpPr>
              <a:spLocks/>
            </p:cNvSpPr>
            <p:nvPr/>
          </p:nvSpPr>
          <p:spPr bwMode="auto">
            <a:xfrm>
              <a:off x="92" y="90"/>
              <a:ext cx="22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cs typeface="ＭＳ Ｐゴシック" charset="0"/>
                  <a:sym typeface="Gill Sans MT" charset="0"/>
                </a:rPr>
                <a:t>Atom </a:t>
              </a:r>
              <a:r>
                <a:rPr lang="ja-JP" alt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  <a:sym typeface="Gill Sans MT" charset="0"/>
                </a:rPr>
                <a:t>‘</a:t>
              </a:r>
              <a:r>
                <a:rPr lang="en-US" altLang="ja-JP" sz="1800">
                  <a:solidFill>
                    <a:schemeClr val="tx1"/>
                  </a:solidFill>
                  <a:latin typeface="Gill Sans MT" charset="0"/>
                  <a:cs typeface="Gill Sans MT" charset="0"/>
                  <a:sym typeface="Gill Sans MT" charset="0"/>
                </a:rPr>
                <a:t>wrapper</a:t>
              </a:r>
              <a:r>
                <a:rPr lang="ja-JP" alt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  <a:sym typeface="Gill Sans MT" charset="0"/>
                </a:rPr>
                <a:t>’</a:t>
              </a:r>
              <a:endParaRPr lang="en-US" sz="180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  <a:sym typeface="Gill Sans MT" charset="0"/>
              </a:endParaRPr>
            </a:p>
          </p:txBody>
        </p:sp>
      </p:grp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4140200" y="2995613"/>
            <a:ext cx="3240088" cy="1441450"/>
            <a:chOff x="0" y="0"/>
            <a:chExt cx="2041" cy="408"/>
          </a:xfrm>
        </p:grpSpPr>
        <p:sp>
          <p:nvSpPr>
            <p:cNvPr id="17" name="AutoShape 7"/>
            <p:cNvSpPr>
              <a:spLocks/>
            </p:cNvSpPr>
            <p:nvPr/>
          </p:nvSpPr>
          <p:spPr bwMode="auto">
            <a:xfrm>
              <a:off x="0" y="0"/>
              <a:ext cx="2041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17" name="Rectangle 8"/>
            <p:cNvSpPr>
              <a:spLocks/>
            </p:cNvSpPr>
            <p:nvPr/>
          </p:nvSpPr>
          <p:spPr bwMode="auto">
            <a:xfrm>
              <a:off x="20" y="96"/>
              <a:ext cx="20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cs typeface="ＭＳ Ｐゴシック" charset="0"/>
                  <a:sym typeface="Gill Sans MT" charset="0"/>
                </a:rPr>
                <a:t>Base64 encoded content</a:t>
              </a:r>
            </a:p>
          </p:txBody>
        </p:sp>
      </p:grpSp>
      <p:sp>
        <p:nvSpPr>
          <p:cNvPr id="22" name="Rectangle 13"/>
          <p:cNvSpPr>
            <a:spLocks/>
          </p:cNvSpPr>
          <p:nvPr/>
        </p:nvSpPr>
        <p:spPr bwMode="auto">
          <a:xfrm>
            <a:off x="4127500" y="2276475"/>
            <a:ext cx="3252788" cy="503238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800" dirty="0" err="1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Gill Sans MT" charset="0"/>
                <a:sym typeface="Gill Sans MT" charset="0"/>
              </a:rPr>
              <a:t>XdsEntry</a:t>
            </a:r>
            <a:r>
              <a:rPr lang="en-US" sz="18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Gill Sans MT" charset="0"/>
                <a:sym typeface="Gill Sans MT" charset="0"/>
              </a:rPr>
              <a:t> resource</a:t>
            </a:r>
            <a:endParaRPr lang="en-US" sz="1800" dirty="0">
              <a:solidFill>
                <a:schemeClr val="tx1"/>
              </a:solidFill>
              <a:latin typeface="Gill Sans MT" charset="0"/>
              <a:ea typeface="ＭＳ Ｐゴシック" charset="0"/>
              <a:cs typeface="Gill Sans MT" charset="0"/>
              <a:sym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50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44552-B52D-B143-A8DA-8A2131F0AD6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952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Document retrieval</a:t>
            </a:r>
          </a:p>
        </p:txBody>
      </p:sp>
      <p:grpSp>
        <p:nvGrpSpPr>
          <p:cNvPr id="95236" name="Group 9"/>
          <p:cNvGrpSpPr>
            <a:grpSpLocks/>
          </p:cNvGrpSpPr>
          <p:nvPr/>
        </p:nvGrpSpPr>
        <p:grpSpPr bwMode="auto">
          <a:xfrm>
            <a:off x="3924300" y="1700213"/>
            <a:ext cx="3240088" cy="1441450"/>
            <a:chOff x="0" y="0"/>
            <a:chExt cx="2041" cy="408"/>
          </a:xfrm>
        </p:grpSpPr>
        <p:sp>
          <p:nvSpPr>
            <p:cNvPr id="17" name="AutoShape 7"/>
            <p:cNvSpPr>
              <a:spLocks/>
            </p:cNvSpPr>
            <p:nvPr/>
          </p:nvSpPr>
          <p:spPr bwMode="auto">
            <a:xfrm>
              <a:off x="0" y="0"/>
              <a:ext cx="2041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39" name="Rectangle 8"/>
            <p:cNvSpPr>
              <a:spLocks/>
            </p:cNvSpPr>
            <p:nvPr/>
          </p:nvSpPr>
          <p:spPr bwMode="auto">
            <a:xfrm>
              <a:off x="20" y="96"/>
              <a:ext cx="20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Gill Sans MT" charset="0"/>
                  <a:ea typeface="ＭＳ Ｐゴシック" charset="0"/>
                  <a:cs typeface="ＭＳ Ｐゴシック" charset="0"/>
                  <a:sym typeface="Gill Sans MT" charset="0"/>
                </a:rPr>
                <a:t>Plain content</a:t>
              </a: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71775" y="4076700"/>
            <a:ext cx="5472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1pPr>
            <a:lvl2pPr marL="7048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/>
              <a:t>Plain HTTP GET from Repository</a:t>
            </a:r>
          </a:p>
          <a:p>
            <a:pPr lvl="1" eaLnBrk="1" hangingPunct="1">
              <a:defRPr/>
            </a:pPr>
            <a:r>
              <a:rPr lang="en-US" sz="2000" dirty="0" smtClean="0"/>
              <a:t>Already have the metadata from the registry</a:t>
            </a:r>
          </a:p>
          <a:p>
            <a:pPr lvl="2" eaLnBrk="1" hangingPunct="1">
              <a:defRPr/>
            </a:pPr>
            <a:r>
              <a:rPr lang="en-US" sz="1600" dirty="0" smtClean="0"/>
              <a:t>(including the URL of course)</a:t>
            </a:r>
          </a:p>
          <a:p>
            <a:pPr lvl="1" eaLnBrk="1" hangingPunct="1">
              <a:defRPr/>
            </a:pPr>
            <a:r>
              <a:rPr lang="en-US" sz="2000" dirty="0" smtClean="0"/>
              <a:t>Most efficient method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288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B144C2-8B2E-054E-A12D-169478B9809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4505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Conclusion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FHIR is a very exciting new standard</a:t>
            </a:r>
          </a:p>
          <a:p>
            <a:pPr eaLnBrk="1" hangingPunct="1">
              <a:defRPr/>
            </a:pPr>
            <a:r>
              <a:rPr lang="en-US" sz="2800" dirty="0" smtClean="0"/>
              <a:t>We can expect selected ‘production/pilot’ deployments within a year</a:t>
            </a:r>
          </a:p>
          <a:p>
            <a:pPr lvl="1" eaLnBrk="1" hangingPunct="1">
              <a:defRPr/>
            </a:pPr>
            <a:r>
              <a:rPr lang="en-US" sz="2400" dirty="0" smtClean="0"/>
              <a:t>It would be great in NZ was one of them</a:t>
            </a:r>
          </a:p>
          <a:p>
            <a:pPr lvl="2" eaLnBrk="1" hangingPunct="1">
              <a:defRPr/>
            </a:pPr>
            <a:r>
              <a:rPr lang="en-US" sz="2000" dirty="0" smtClean="0"/>
              <a:t>Great international exposure!</a:t>
            </a:r>
          </a:p>
          <a:p>
            <a:pPr marL="0" indent="0" eaLnBrk="1" hangingPunct="1"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References</a:t>
            </a:r>
          </a:p>
          <a:p>
            <a:pPr lvl="1" eaLnBrk="1" hangingPunct="1">
              <a:defRPr/>
            </a:pPr>
            <a:r>
              <a:rPr lang="en-US" sz="2400" dirty="0" smtClean="0"/>
              <a:t>List server : lists.hl7.org</a:t>
            </a:r>
          </a:p>
          <a:p>
            <a:pPr lvl="1" eaLnBrk="1" hangingPunct="1">
              <a:defRPr/>
            </a:pPr>
            <a:r>
              <a:rPr lang="en-US" sz="2400" dirty="0" smtClean="0"/>
              <a:t>Web site: www.hl7.org/</a:t>
            </a:r>
            <a:r>
              <a:rPr lang="en-US" sz="2400" dirty="0" err="1" smtClean="0"/>
              <a:t>fhir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4754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960" y="3645024"/>
            <a:ext cx="2736305" cy="90589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Questions?</a:t>
            </a:r>
            <a:endParaRPr lang="en-US" sz="24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B144C2-8B2E-054E-A12D-169478B9809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4505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480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Background: History of FHIR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500" dirty="0" smtClean="0"/>
              <a:t>HL7 v2 around since 1981 - very successful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HL7 v3 about 10 years old, but apart from CDA has poor adoption 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FHIR grew out of frustration with v3</a:t>
            </a:r>
          </a:p>
          <a:p>
            <a:pPr marL="742950" lvl="1" eaLnBrk="1" hangingPunct="1">
              <a:spcBef>
                <a:spcPts val="550"/>
              </a:spcBef>
              <a:defRPr/>
            </a:pPr>
            <a:r>
              <a:rPr lang="en-US" sz="2200" dirty="0" smtClean="0"/>
              <a:t>too hard for implementers (More for </a:t>
            </a:r>
            <a:r>
              <a:rPr lang="en-US" sz="2200" dirty="0" err="1" smtClean="0"/>
              <a:t>modellers</a:t>
            </a:r>
            <a:r>
              <a:rPr lang="en-US" sz="2200" dirty="0" smtClean="0"/>
              <a:t>)</a:t>
            </a:r>
          </a:p>
          <a:p>
            <a:pPr marL="742950" lvl="1" eaLnBrk="1" hangingPunct="1">
              <a:spcBef>
                <a:spcPts val="550"/>
              </a:spcBef>
              <a:defRPr/>
            </a:pPr>
            <a:r>
              <a:rPr lang="en-US" sz="2200" dirty="0" smtClean="0"/>
              <a:t>too long to develop</a:t>
            </a:r>
          </a:p>
          <a:p>
            <a:pPr marL="1143000" lvl="2" eaLnBrk="1" hangingPunct="1">
              <a:spcBef>
                <a:spcPts val="550"/>
              </a:spcBef>
              <a:defRPr/>
            </a:pPr>
            <a:r>
              <a:rPr lang="en-US" sz="1800" dirty="0" smtClean="0"/>
              <a:t> inclusive</a:t>
            </a:r>
          </a:p>
          <a:p>
            <a:pPr marL="742950" lvl="1" eaLnBrk="1" hangingPunct="1">
              <a:spcBef>
                <a:spcPts val="550"/>
              </a:spcBef>
              <a:defRPr/>
            </a:pPr>
            <a:r>
              <a:rPr lang="en-US" sz="2200" dirty="0" smtClean="0"/>
              <a:t>CDA good, but documents not enough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Need a transition off v2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Take all good ideas from v2/v3/CDA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Mobile needs simple technology</a:t>
            </a:r>
          </a:p>
          <a:p>
            <a:pPr eaLnBrk="1" hangingPunct="1">
              <a:spcBef>
                <a:spcPts val="638"/>
              </a:spcBef>
              <a:defRPr/>
            </a:pPr>
            <a:r>
              <a:rPr lang="en-US" sz="2500" dirty="0" smtClean="0"/>
              <a:t>Fast Healthcare Interoperability Resources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263E-8538-3F41-AE92-6BBE22D5E0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Scope of FHIR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200" dirty="0" smtClean="0"/>
              <a:t>All aspects of healthcare interoperability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Within a facility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Between facilities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Mobile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All specs on-line</a:t>
            </a:r>
          </a:p>
          <a:p>
            <a:pPr lvl="1" eaLnBrk="1" hangingPunct="1">
              <a:spcBef>
                <a:spcPts val="550"/>
              </a:spcBef>
              <a:defRPr/>
            </a:pPr>
            <a:r>
              <a:rPr lang="en-US" sz="1800" dirty="0" smtClean="0"/>
              <a:t>Fully hyperlinked</a:t>
            </a:r>
          </a:p>
          <a:p>
            <a:pPr lvl="1" eaLnBrk="1" hangingPunct="1">
              <a:spcBef>
                <a:spcPts val="550"/>
              </a:spcBef>
              <a:defRPr/>
            </a:pPr>
            <a:r>
              <a:rPr lang="en-US" sz="1800" dirty="0" smtClean="0"/>
              <a:t>Including examples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Different </a:t>
            </a:r>
            <a:r>
              <a:rPr lang="ja-JP" altLang="en-US" sz="2200" dirty="0" smtClean="0">
                <a:latin typeface="Arial"/>
              </a:rPr>
              <a:t>‘</a:t>
            </a:r>
            <a:r>
              <a:rPr lang="en-US" sz="2200" dirty="0" smtClean="0"/>
              <a:t>modalities</a:t>
            </a:r>
            <a:r>
              <a:rPr lang="ja-JP" altLang="en-US" sz="2200" dirty="0" smtClean="0">
                <a:latin typeface="Arial"/>
              </a:rPr>
              <a:t>’</a:t>
            </a:r>
            <a:endParaRPr lang="en-US" sz="2200" dirty="0" smtClean="0"/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On-line (REST)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HATEOS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Messaging (like v2)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Documents (like CDA)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Services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XDS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D35AD-C5AB-1A40-B3C2-1FDF185C8CD2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100" smtClean="0"/>
              <a:t>Relation to current standards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 smtClean="0"/>
              <a:t>Should I wait for FHIR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 smtClean="0"/>
              <a:t>(and stop using v2 / CDA /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eaLnBrk="1" hangingPunct="1">
              <a:spcBef>
                <a:spcPts val="763"/>
              </a:spcBef>
              <a:defRPr/>
            </a:pPr>
            <a:r>
              <a:rPr lang="en-US" sz="2400" dirty="0" smtClean="0"/>
              <a:t>No: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 smtClean="0"/>
              <a:t>FHIR is a work in progress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 smtClean="0"/>
              <a:t>It’ll take time to mature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 smtClean="0"/>
              <a:t>If it </a:t>
            </a:r>
            <a:r>
              <a:rPr lang="en-US" sz="2000" dirty="0" err="1" smtClean="0"/>
              <a:t>ain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t broke...</a:t>
            </a:r>
          </a:p>
          <a:p>
            <a:pPr eaLnBrk="1" hangingPunct="1">
              <a:spcBef>
                <a:spcPts val="763"/>
              </a:spcBef>
              <a:defRPr/>
            </a:pPr>
            <a:r>
              <a:rPr lang="en-US" sz="2400" dirty="0" smtClean="0"/>
              <a:t>But: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/>
              <a:t>If you are doing something new where FHIR will make it easier</a:t>
            </a:r>
            <a:r>
              <a:rPr lang="en-US" sz="2000" dirty="0" smtClean="0"/>
              <a:t>…</a:t>
            </a:r>
          </a:p>
          <a:p>
            <a:pPr marL="1143000" lvl="2" eaLnBrk="1" hangingPunct="1">
              <a:spcBef>
                <a:spcPts val="663"/>
              </a:spcBef>
              <a:defRPr/>
            </a:pPr>
            <a:r>
              <a:rPr lang="en-US" sz="1600" dirty="0" smtClean="0"/>
              <a:t>Spoiler alert: like XDS!!!</a:t>
            </a:r>
            <a:endParaRPr lang="en-US" sz="1600" dirty="0"/>
          </a:p>
          <a:p>
            <a:pPr marL="381000" eaLnBrk="1" hangingPunct="1">
              <a:spcBef>
                <a:spcPts val="663"/>
              </a:spcBef>
              <a:defRPr/>
            </a:pPr>
            <a:r>
              <a:rPr lang="en-US" sz="2400" dirty="0" smtClean="0"/>
              <a:t>So:</a:t>
            </a:r>
          </a:p>
          <a:p>
            <a:pPr marL="742950" lvl="1" eaLnBrk="1" hangingPunct="1">
              <a:spcBef>
                <a:spcPts val="663"/>
              </a:spcBef>
              <a:defRPr/>
            </a:pPr>
            <a:r>
              <a:rPr lang="en-US" sz="2000" dirty="0" smtClean="0"/>
              <a:t>FHIR and other HL7 standards will co-exist for a long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503AB-8DA4-CC43-8C20-079AE7AF746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Key concepts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Resources</a:t>
            </a:r>
          </a:p>
          <a:p>
            <a:pPr marL="0" indent="0" eaLnBrk="1" hangingPunct="1">
              <a:defRPr/>
            </a:pPr>
            <a:r>
              <a:rPr lang="en-US" dirty="0" err="1" smtClean="0"/>
              <a:t>Datatypes</a:t>
            </a: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Bundling</a:t>
            </a:r>
          </a:p>
          <a:p>
            <a:pPr marL="0" indent="0" eaLnBrk="1" hangingPunct="1">
              <a:defRPr/>
            </a:pPr>
            <a:r>
              <a:rPr lang="en-US" dirty="0" smtClean="0"/>
              <a:t>Profiles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Resources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200" dirty="0" smtClean="0"/>
              <a:t>Granular Clinical or Administrative Concept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Person, lab result, prescription, problem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imagine 100-150 of them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define by HL7 committees, with as much input from implementers as possible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/>
              <a:t>All resources can have Narrative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/>
              <a:t>All resources can have Extensions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80/20 with extensions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Core has attributes used by 80% of implementers</a:t>
            </a:r>
          </a:p>
          <a:p>
            <a:pPr marL="742950" lvl="1" eaLnBrk="1" hangingPunct="1">
              <a:spcBef>
                <a:spcPts val="475"/>
              </a:spcBef>
              <a:defRPr/>
            </a:pPr>
            <a:r>
              <a:rPr lang="en-US" sz="1900" dirty="0" smtClean="0"/>
              <a:t>Built in Extension mechanism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XML &amp; JSON</a:t>
            </a:r>
          </a:p>
          <a:p>
            <a:pPr eaLnBrk="1" hangingPunct="1">
              <a:spcBef>
                <a:spcPts val="550"/>
              </a:spcBef>
              <a:defRPr/>
            </a:pPr>
            <a:r>
              <a:rPr lang="en-US" sz="2200" dirty="0" smtClean="0"/>
              <a:t>(Not just REST)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5C9070-A617-7E41-8C79-FE82AC024252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79400"/>
            <a:ext cx="19177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900" smtClean="0">
                <a:solidFill>
                  <a:srgbClr val="562214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FHIR Resource</a:t>
            </a:r>
            <a:br>
              <a:rPr lang="en-US" sz="3900" smtClean="0">
                <a:solidFill>
                  <a:srgbClr val="562214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900" smtClean="0">
              <a:solidFill>
                <a:srgbClr val="562214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2917825" y="1555750"/>
            <a:ext cx="2959100" cy="1041400"/>
          </a:xfrm>
          <a:prstGeom prst="rect">
            <a:avLst/>
          </a:prstGeom>
          <a:gradFill rotWithShape="0">
            <a:gsLst>
              <a:gs pos="0">
                <a:srgbClr val="2398B5"/>
              </a:gs>
              <a:gs pos="20001">
                <a:srgbClr val="2696B1"/>
              </a:gs>
              <a:gs pos="100000">
                <a:srgbClr val="1C7287"/>
              </a:gs>
            </a:gsLst>
            <a:lin ang="5400000" scaled="1"/>
          </a:gra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Base Resource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917825" y="2779713"/>
            <a:ext cx="2959100" cy="787400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Extension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917825" y="3698875"/>
            <a:ext cx="2959100" cy="787400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Extension</a:t>
            </a: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2771775" y="1339850"/>
            <a:ext cx="3238500" cy="3479800"/>
          </a:xfrm>
          <a:prstGeom prst="roundRect">
            <a:avLst>
              <a:gd name="adj" fmla="val 14079"/>
            </a:avLst>
          </a:prstGeom>
          <a:noFill/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39975" y="5300663"/>
            <a:ext cx="6405563" cy="1079500"/>
          </a:xfrm>
        </p:spPr>
        <p:txBody>
          <a:bodyPr/>
          <a:lstStyle/>
          <a:p>
            <a:pPr marL="304800" indent="-304800" eaLnBrk="1" hangingPunct="1">
              <a:spcBef>
                <a:spcPct val="0"/>
              </a:spcBef>
              <a:buSzPct val="80000"/>
              <a:defRPr/>
            </a:pPr>
            <a:r>
              <a:rPr lang="en-US" sz="2800" dirty="0" smtClean="0"/>
              <a:t>Represented as XML or JSON</a:t>
            </a:r>
          </a:p>
          <a:p>
            <a:pPr marL="304800" indent="-304800" eaLnBrk="1" hangingPunct="1">
              <a:spcBef>
                <a:spcPts val="1200"/>
              </a:spcBef>
              <a:buSzPct val="80000"/>
              <a:defRPr/>
            </a:pPr>
            <a:r>
              <a:rPr lang="en-US" sz="2800" dirty="0" err="1" smtClean="0"/>
              <a:t>Eg</a:t>
            </a:r>
            <a:r>
              <a:rPr lang="en-US" sz="2800" dirty="0" smtClean="0"/>
              <a:t> Person with local and HL7 extensions</a:t>
            </a:r>
          </a:p>
        </p:txBody>
      </p:sp>
      <p:sp>
        <p:nvSpPr>
          <p:cNvPr id="18441" name="Rectangle 8"/>
          <p:cNvSpPr>
            <a:spLocks/>
          </p:cNvSpPr>
          <p:nvPr/>
        </p:nvSpPr>
        <p:spPr bwMode="auto">
          <a:xfrm>
            <a:off x="6659563" y="2276475"/>
            <a:ext cx="10366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u="sng">
                <a:solidFill>
                  <a:srgbClr val="8DC765"/>
                </a:solidFill>
                <a:latin typeface="Calibri" charset="0"/>
                <a:ea typeface="ＭＳ Ｐゴシック" charset="0"/>
                <a:sym typeface="Calibri" charset="0"/>
                <a:hlinkClick r:id="rId3"/>
              </a:rPr>
              <a:t>Resources</a:t>
            </a:r>
            <a:endParaRPr lang="en-US" sz="1800" u="sng">
              <a:solidFill>
                <a:srgbClr val="8DC765"/>
              </a:solidFill>
              <a:latin typeface="Calibri" charset="0"/>
              <a:ea typeface="ＭＳ Ｐゴシック" charset="0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Section Header">
  <a:themeElements>
    <a:clrScheme name="Default - Section Hea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ection Header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ection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66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B8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xample">
  <a:themeElements>
    <a:clrScheme name="Ex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ampl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x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14999</TotalTime>
  <Pages>0</Pages>
  <Words>1130</Words>
  <Characters>0</Characters>
  <Application>Microsoft Macintosh PowerPoint</Application>
  <PresentationFormat>On-screen Show (4:3)</PresentationFormat>
  <Lines>0</Lines>
  <Paragraphs>281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Default - Section Header</vt:lpstr>
      <vt:lpstr>Default - Title and Content</vt:lpstr>
      <vt:lpstr>Default - Title Slide</vt:lpstr>
      <vt:lpstr>Example</vt:lpstr>
      <vt:lpstr>An introduction to hl7 FHIR</vt:lpstr>
      <vt:lpstr>Agenda</vt:lpstr>
      <vt:lpstr>Executive Summary</vt:lpstr>
      <vt:lpstr>Background: History of FHIR</vt:lpstr>
      <vt:lpstr>Scope of FHIR</vt:lpstr>
      <vt:lpstr>Relation to current standards</vt:lpstr>
      <vt:lpstr>Key concepts</vt:lpstr>
      <vt:lpstr>Resources</vt:lpstr>
      <vt:lpstr>FHIR Resource </vt:lpstr>
      <vt:lpstr>PowerPoint Presentation</vt:lpstr>
      <vt:lpstr>PowerPoint Presentation</vt:lpstr>
      <vt:lpstr>Datatypes</vt:lpstr>
      <vt:lpstr>Bundling</vt:lpstr>
      <vt:lpstr>Profiles</vt:lpstr>
      <vt:lpstr>Profiles</vt:lpstr>
      <vt:lpstr>REST</vt:lpstr>
      <vt:lpstr>Definition of REST</vt:lpstr>
      <vt:lpstr>Server Responsibilities</vt:lpstr>
      <vt:lpstr>Conformance Stmt</vt:lpstr>
      <vt:lpstr>Conformance Stmt</vt:lpstr>
      <vt:lpstr>DOCUMENTS</vt:lpstr>
      <vt:lpstr>FHIR Document</vt:lpstr>
      <vt:lpstr>MESSAGE</vt:lpstr>
      <vt:lpstr>FHIR Message</vt:lpstr>
      <vt:lpstr>Service</vt:lpstr>
      <vt:lpstr>SOAP Services</vt:lpstr>
      <vt:lpstr>XDS</vt:lpstr>
      <vt:lpstr>IHE XDS</vt:lpstr>
      <vt:lpstr>XDS Affinity Domain</vt:lpstr>
      <vt:lpstr>FHIR XDS</vt:lpstr>
      <vt:lpstr>IHE XDS</vt:lpstr>
      <vt:lpstr>Submission Package</vt:lpstr>
      <vt:lpstr>Document retrieval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Hay</dc:creator>
  <cp:keywords/>
  <dc:description/>
  <cp:lastModifiedBy>David Hay</cp:lastModifiedBy>
  <cp:revision>76</cp:revision>
  <dcterms:modified xsi:type="dcterms:W3CDTF">2012-12-21T04:34:19Z</dcterms:modified>
</cp:coreProperties>
</file>