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6" r:id="rId1"/>
  </p:sldMasterIdLst>
  <p:notesMasterIdLst>
    <p:notesMasterId r:id="rId124"/>
  </p:notesMasterIdLst>
  <p:sldIdLst>
    <p:sldId id="256" r:id="rId2"/>
    <p:sldId id="258" r:id="rId3"/>
    <p:sldId id="259" r:id="rId4"/>
    <p:sldId id="403" r:id="rId5"/>
    <p:sldId id="356" r:id="rId6"/>
    <p:sldId id="260" r:id="rId7"/>
    <p:sldId id="404" r:id="rId8"/>
    <p:sldId id="261" r:id="rId9"/>
    <p:sldId id="262" r:id="rId10"/>
    <p:sldId id="405" r:id="rId11"/>
    <p:sldId id="410" r:id="rId12"/>
    <p:sldId id="407" r:id="rId13"/>
    <p:sldId id="263" r:id="rId14"/>
    <p:sldId id="267" r:id="rId15"/>
    <p:sldId id="264" r:id="rId16"/>
    <p:sldId id="266" r:id="rId17"/>
    <p:sldId id="265" r:id="rId18"/>
    <p:sldId id="268" r:id="rId19"/>
    <p:sldId id="270" r:id="rId20"/>
    <p:sldId id="272" r:id="rId21"/>
    <p:sldId id="279" r:id="rId22"/>
    <p:sldId id="275" r:id="rId23"/>
    <p:sldId id="408" r:id="rId24"/>
    <p:sldId id="409" r:id="rId25"/>
    <p:sldId id="413" r:id="rId26"/>
    <p:sldId id="406" r:id="rId27"/>
    <p:sldId id="415" r:id="rId28"/>
    <p:sldId id="373" r:id="rId29"/>
    <p:sldId id="346" r:id="rId30"/>
    <p:sldId id="349" r:id="rId31"/>
    <p:sldId id="348" r:id="rId32"/>
    <p:sldId id="347" r:id="rId33"/>
    <p:sldId id="350" r:id="rId34"/>
    <p:sldId id="353" r:id="rId35"/>
    <p:sldId id="281" r:id="rId36"/>
    <p:sldId id="282" r:id="rId37"/>
    <p:sldId id="283" r:id="rId38"/>
    <p:sldId id="284" r:id="rId39"/>
    <p:sldId id="389" r:id="rId40"/>
    <p:sldId id="285" r:id="rId41"/>
    <p:sldId id="289" r:id="rId42"/>
    <p:sldId id="286" r:id="rId43"/>
    <p:sldId id="309" r:id="rId44"/>
    <p:sldId id="288" r:id="rId45"/>
    <p:sldId id="411" r:id="rId46"/>
    <p:sldId id="412" r:id="rId47"/>
    <p:sldId id="392" r:id="rId48"/>
    <p:sldId id="295" r:id="rId49"/>
    <p:sldId id="292" r:id="rId50"/>
    <p:sldId id="393" r:id="rId51"/>
    <p:sldId id="394" r:id="rId52"/>
    <p:sldId id="291" r:id="rId53"/>
    <p:sldId id="296" r:id="rId54"/>
    <p:sldId id="290" r:id="rId55"/>
    <p:sldId id="310" r:id="rId56"/>
    <p:sldId id="311" r:id="rId57"/>
    <p:sldId id="312" r:id="rId58"/>
    <p:sldId id="298" r:id="rId59"/>
    <p:sldId id="299" r:id="rId60"/>
    <p:sldId id="297" r:id="rId61"/>
    <p:sldId id="300" r:id="rId62"/>
    <p:sldId id="301" r:id="rId63"/>
    <p:sldId id="395" r:id="rId64"/>
    <p:sldId id="304" r:id="rId65"/>
    <p:sldId id="357" r:id="rId66"/>
    <p:sldId id="399" r:id="rId67"/>
    <p:sldId id="366" r:id="rId68"/>
    <p:sldId id="396" r:id="rId69"/>
    <p:sldId id="374" r:id="rId70"/>
    <p:sldId id="379" r:id="rId71"/>
    <p:sldId id="380" r:id="rId72"/>
    <p:sldId id="381" r:id="rId73"/>
    <p:sldId id="397" r:id="rId74"/>
    <p:sldId id="398" r:id="rId75"/>
    <p:sldId id="378" r:id="rId76"/>
    <p:sldId id="400" r:id="rId77"/>
    <p:sldId id="401" r:id="rId78"/>
    <p:sldId id="402" r:id="rId79"/>
    <p:sldId id="302" r:id="rId80"/>
    <p:sldId id="303" r:id="rId81"/>
    <p:sldId id="305" r:id="rId82"/>
    <p:sldId id="308" r:id="rId83"/>
    <p:sldId id="306" r:id="rId84"/>
    <p:sldId id="307" r:id="rId85"/>
    <p:sldId id="313" r:id="rId86"/>
    <p:sldId id="315" r:id="rId87"/>
    <p:sldId id="320" r:id="rId88"/>
    <p:sldId id="317" r:id="rId89"/>
    <p:sldId id="318" r:id="rId90"/>
    <p:sldId id="321" r:id="rId91"/>
    <p:sldId id="322" r:id="rId92"/>
    <p:sldId id="388" r:id="rId93"/>
    <p:sldId id="323" r:id="rId94"/>
    <p:sldId id="324" r:id="rId95"/>
    <p:sldId id="332" r:id="rId96"/>
    <p:sldId id="336" r:id="rId97"/>
    <p:sldId id="337" r:id="rId98"/>
    <p:sldId id="338" r:id="rId99"/>
    <p:sldId id="344" r:id="rId100"/>
    <p:sldId id="342" r:id="rId101"/>
    <p:sldId id="351" r:id="rId102"/>
    <p:sldId id="345" r:id="rId103"/>
    <p:sldId id="352" r:id="rId104"/>
    <p:sldId id="354" r:id="rId105"/>
    <p:sldId id="355" r:id="rId106"/>
    <p:sldId id="341" r:id="rId107"/>
    <p:sldId id="371" r:id="rId108"/>
    <p:sldId id="368" r:id="rId109"/>
    <p:sldId id="369" r:id="rId110"/>
    <p:sldId id="370" r:id="rId111"/>
    <p:sldId id="365" r:id="rId112"/>
    <p:sldId id="327" r:id="rId113"/>
    <p:sldId id="358" r:id="rId114"/>
    <p:sldId id="390" r:id="rId115"/>
    <p:sldId id="359" r:id="rId116"/>
    <p:sldId id="360" r:id="rId117"/>
    <p:sldId id="361" r:id="rId118"/>
    <p:sldId id="363" r:id="rId119"/>
    <p:sldId id="382" r:id="rId120"/>
    <p:sldId id="391" r:id="rId121"/>
    <p:sldId id="384" r:id="rId122"/>
    <p:sldId id="383" r:id="rId1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</p14:sldIdLst>
        </p14:section>
        <p14:section name="Introduction" id="{5A784368-57B4-4351-A497-BA220C0CDE81}">
          <p14:sldIdLst>
            <p14:sldId id="258"/>
            <p14:sldId id="259"/>
            <p14:sldId id="403"/>
            <p14:sldId id="356"/>
          </p14:sldIdLst>
        </p14:section>
        <p14:section name="Deconstructing FHIR" id="{0FDFBA23-3CF0-4510-A204-DC47955666D5}">
          <p14:sldIdLst>
            <p14:sldId id="260"/>
            <p14:sldId id="404"/>
            <p14:sldId id="261"/>
            <p14:sldId id="262"/>
            <p14:sldId id="405"/>
            <p14:sldId id="410"/>
            <p14:sldId id="407"/>
            <p14:sldId id="263"/>
            <p14:sldId id="267"/>
            <p14:sldId id="264"/>
            <p14:sldId id="266"/>
            <p14:sldId id="265"/>
            <p14:sldId id="268"/>
            <p14:sldId id="270"/>
            <p14:sldId id="272"/>
            <p14:sldId id="279"/>
            <p14:sldId id="275"/>
            <p14:sldId id="408"/>
            <p14:sldId id="409"/>
            <p14:sldId id="413"/>
            <p14:sldId id="406"/>
            <p14:sldId id="415"/>
          </p14:sldIdLst>
        </p14:section>
        <p14:section name="Resources in code" id="{3B0274F8-1B4B-404D-9FAC-7DEBE0C9CD6E}">
          <p14:sldIdLst>
            <p14:sldId id="373"/>
            <p14:sldId id="346"/>
            <p14:sldId id="349"/>
            <p14:sldId id="348"/>
            <p14:sldId id="347"/>
            <p14:sldId id="350"/>
            <p14:sldId id="353"/>
          </p14:sldIdLst>
        </p14:section>
        <p14:section name="REST service interface" id="{73234B1E-292A-458B-96BD-D1646C2E2B3C}">
          <p14:sldIdLst>
            <p14:sldId id="281"/>
            <p14:sldId id="282"/>
            <p14:sldId id="283"/>
            <p14:sldId id="284"/>
            <p14:sldId id="389"/>
            <p14:sldId id="285"/>
            <p14:sldId id="289"/>
            <p14:sldId id="286"/>
            <p14:sldId id="309"/>
            <p14:sldId id="288"/>
            <p14:sldId id="411"/>
            <p14:sldId id="412"/>
            <p14:sldId id="392"/>
            <p14:sldId id="295"/>
            <p14:sldId id="292"/>
            <p14:sldId id="393"/>
            <p14:sldId id="394"/>
            <p14:sldId id="291"/>
            <p14:sldId id="296"/>
            <p14:sldId id="290"/>
            <p14:sldId id="310"/>
            <p14:sldId id="311"/>
            <p14:sldId id="312"/>
            <p14:sldId id="298"/>
            <p14:sldId id="299"/>
            <p14:sldId id="297"/>
            <p14:sldId id="300"/>
            <p14:sldId id="301"/>
            <p14:sldId id="395"/>
            <p14:sldId id="304"/>
          </p14:sldIdLst>
        </p14:section>
        <p14:section name="Search Functionality" id="{B49AE08E-496F-4FEC-ABFF-CB4F1959192D}">
          <p14:sldIdLst>
            <p14:sldId id="357"/>
            <p14:sldId id="399"/>
            <p14:sldId id="366"/>
            <p14:sldId id="396"/>
            <p14:sldId id="374"/>
            <p14:sldId id="379"/>
            <p14:sldId id="380"/>
            <p14:sldId id="381"/>
            <p14:sldId id="397"/>
            <p14:sldId id="398"/>
            <p14:sldId id="378"/>
            <p14:sldId id="400"/>
            <p14:sldId id="401"/>
            <p14:sldId id="402"/>
          </p14:sldIdLst>
        </p14:section>
        <p14:section name="Beyond REST" id="{952537E9-E564-44A8-A484-414F4268056F}">
          <p14:sldIdLst>
            <p14:sldId id="302"/>
            <p14:sldId id="303"/>
            <p14:sldId id="305"/>
            <p14:sldId id="308"/>
            <p14:sldId id="306"/>
            <p14:sldId id="307"/>
          </p14:sldIdLst>
        </p14:section>
        <p14:section name="FHIR on the Wire" id="{ED8A5CB6-0F37-466A-800F-AA89092161DC}">
          <p14:sldIdLst>
            <p14:sldId id="313"/>
            <p14:sldId id="315"/>
            <p14:sldId id="320"/>
            <p14:sldId id="317"/>
            <p14:sldId id="318"/>
            <p14:sldId id="321"/>
            <p14:sldId id="322"/>
            <p14:sldId id="388"/>
            <p14:sldId id="323"/>
            <p14:sldId id="324"/>
            <p14:sldId id="332"/>
            <p14:sldId id="336"/>
            <p14:sldId id="337"/>
            <p14:sldId id="338"/>
            <p14:sldId id="344"/>
            <p14:sldId id="342"/>
            <p14:sldId id="351"/>
            <p14:sldId id="345"/>
            <p14:sldId id="352"/>
            <p14:sldId id="354"/>
            <p14:sldId id="355"/>
          </p14:sldIdLst>
        </p14:section>
        <p14:section name="FHIR distribution" id="{6F64A7F0-4BA5-40F3-9C03-CF0D1D2111AB}">
          <p14:sldIdLst>
            <p14:sldId id="341"/>
            <p14:sldId id="371"/>
            <p14:sldId id="368"/>
            <p14:sldId id="369"/>
            <p14:sldId id="370"/>
          </p14:sldIdLst>
        </p14:section>
        <p14:section name="Building a server" id="{7DEBD1BB-B2B9-4920-9486-022A914702CB}">
          <p14:sldIdLst>
            <p14:sldId id="365"/>
            <p14:sldId id="327"/>
            <p14:sldId id="358"/>
            <p14:sldId id="390"/>
            <p14:sldId id="359"/>
            <p14:sldId id="360"/>
            <p14:sldId id="361"/>
            <p14:sldId id="363"/>
            <p14:sldId id="382"/>
            <p14:sldId id="391"/>
            <p14:sldId id="384"/>
            <p14:sldId id="3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6646" autoAdjust="0"/>
  </p:normalViewPr>
  <p:slideViewPr>
    <p:cSldViewPr>
      <p:cViewPr>
        <p:scale>
          <a:sx n="70" d="100"/>
          <a:sy n="70" d="100"/>
        </p:scale>
        <p:origin x="-157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</a:t>
            </a:r>
            <a:r>
              <a:rPr lang="en-US" baseline="0" dirty="0" err="1" smtClean="0"/>
              <a:t>xs:boolean</a:t>
            </a:r>
            <a:r>
              <a:rPr lang="en-US" baseline="0" dirty="0" smtClean="0"/>
              <a:t>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</a:t>
            </a:r>
            <a:r>
              <a:rPr lang="en-US" baseline="0" dirty="0" err="1" smtClean="0"/>
              <a:t>zulu</a:t>
            </a:r>
            <a:r>
              <a:rPr lang="en-US" baseline="0" dirty="0" smtClean="0"/>
              <a:t>, user-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, sorting of times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Or in real practice (aka the </a:t>
            </a:r>
            <a:r>
              <a:rPr lang="en-US" dirty="0" err="1" smtClean="0"/>
              <a:t>connectathon</a:t>
            </a:r>
            <a:r>
              <a:rPr lang="en-US" dirty="0" smtClean="0"/>
              <a:t>) it turns out to be no problem!?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6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“system” of a code is now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, so unlike in v3 an OID is now ALSO a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 (urn:oid:1.2.3.4.5)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Datatypes</a:t>
            </a:r>
            <a:r>
              <a:rPr lang="en-US" dirty="0" smtClean="0"/>
              <a:t> use both primitives and other </a:t>
            </a:r>
            <a:r>
              <a:rPr lang="en-US" dirty="0" err="1" smtClean="0"/>
              <a:t>datatypes</a:t>
            </a:r>
            <a:r>
              <a:rPr lang="en-US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</a:t>
            </a:r>
            <a:r>
              <a:rPr lang="en-US" dirty="0" err="1" smtClean="0"/>
              <a:t>datatypes</a:t>
            </a:r>
            <a:r>
              <a:rPr lang="en-US" dirty="0" smtClean="0"/>
              <a:t>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err="1" smtClean="0"/>
              <a:t>CodeableConcept.primary</a:t>
            </a:r>
            <a:r>
              <a:rPr lang="en-US" baseline="0" dirty="0" smtClean="0"/>
              <a:t> is actually refers to a coding in </a:t>
            </a:r>
            <a:r>
              <a:rPr lang="en-US" baseline="0" dirty="0" err="1" smtClean="0"/>
              <a:t>CodeableConcept.coding</a:t>
            </a:r>
            <a:r>
              <a:rPr lang="en-US" baseline="0" dirty="0" smtClean="0"/>
              <a:t>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</a:t>
            </a:r>
            <a:r>
              <a:rPr lang="en-US" dirty="0" smtClean="0"/>
              <a:t>that </a:t>
            </a:r>
            <a:r>
              <a:rPr lang="en-US" dirty="0" err="1" smtClean="0"/>
              <a:t>HumanId.assigner</a:t>
            </a:r>
            <a:r>
              <a:rPr lang="en-US" dirty="0" smtClean="0"/>
              <a:t>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</a:t>
            </a:r>
            <a:r>
              <a:rPr lang="en-US" baseline="0" dirty="0" err="1" smtClean="0"/>
              <a:t>HumanId</a:t>
            </a:r>
            <a:r>
              <a:rPr lang="en-US" baseline="0" dirty="0" smtClean="0"/>
              <a:t>, which in its turn has an element “identifier” of type “Identifier”.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Empty elements are left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</a:t>
            </a:r>
            <a:r>
              <a:rPr lang="en-US" dirty="0" err="1" smtClean="0"/>
              <a:t>datatype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Ex. </a:t>
            </a:r>
            <a:r>
              <a:rPr lang="en-US" baseline="0" dirty="0" err="1" smtClean="0"/>
              <a:t>Observation.performer</a:t>
            </a:r>
            <a:r>
              <a:rPr lang="en-US" baseline="0" dirty="0" smtClean="0"/>
              <a:t>: Resource(</a:t>
            </a:r>
            <a:r>
              <a:rPr lang="en-US" baseline="0" dirty="0" err="1" smtClean="0"/>
              <a:t>Practitioner|Device|Organization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So, if you have your resources</a:t>
            </a:r>
            <a:r>
              <a:rPr lang="en-US" baseline="0" dirty="0" smtClean="0"/>
              <a:t> stored in separate tables, the table you have to “join” to cannot be determined in advance, it’s per-instance!</a:t>
            </a: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*</a:t>
            </a:r>
            <a:r>
              <a:rPr lang="nl-NL" baseline="0" dirty="0" smtClean="0"/>
              <a:t> </a:t>
            </a:r>
            <a:r>
              <a:rPr lang="nl-NL" dirty="0" err="1" smtClean="0"/>
              <a:t>Extensions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include</a:t>
            </a:r>
            <a:r>
              <a:rPr lang="nl-NL" dirty="0" smtClean="0"/>
              <a:t> more complex data.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“Every resource SHALL include a human readable narrative”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Only the Resources are user-definable, other types are “built-in”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Derived primitives are patterns -&gt; validation consists of </a:t>
            </a:r>
            <a:r>
              <a:rPr lang="en-US" dirty="0" err="1" smtClean="0"/>
              <a:t>regexp</a:t>
            </a:r>
            <a:r>
              <a:rPr lang="en-US" dirty="0" smtClean="0"/>
              <a:t> matching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, prose) -&gt; validation using </a:t>
            </a:r>
            <a:r>
              <a:rPr lang="en-US" baseline="0" dirty="0" err="1" smtClean="0"/>
              <a:t>schematron</a:t>
            </a:r>
            <a:r>
              <a:rPr lang="en-US" baseline="0" dirty="0" smtClean="0"/>
              <a:t>, 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Narrative and Extension are both ONLY used in Resources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Resources can use both (derived) primitives and composite </a:t>
            </a:r>
            <a:r>
              <a:rPr lang="en-US" dirty="0" err="1" smtClean="0"/>
              <a:t>datatypes</a:t>
            </a:r>
            <a:r>
              <a:rPr lang="en-US" dirty="0" smtClean="0"/>
              <a:t> in its definitions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Infrastructural types need special</a:t>
            </a:r>
            <a:r>
              <a:rPr lang="en-US" baseline="0" dirty="0" smtClean="0"/>
              <a:t> handling, not general-purpose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28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Enums</a:t>
            </a:r>
            <a:r>
              <a:rPr lang="en-US" dirty="0" smtClean="0"/>
              <a:t> are generated for coded types with required,</a:t>
            </a:r>
            <a:r>
              <a:rPr lang="en-US" baseline="0" dirty="0" smtClean="0"/>
              <a:t> fixed, </a:t>
            </a:r>
            <a:r>
              <a:rPr lang="en-US" baseline="0" dirty="0" err="1" smtClean="0"/>
              <a:t>valuesets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classes are defined for each component in a Resource, all nested directly within the Resource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Cardinality &gt; 1 =&gt; becomes</a:t>
            </a:r>
            <a:r>
              <a:rPr lang="en-US" baseline="0" dirty="0" smtClean="0"/>
              <a:t> a List&lt;&gt;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Cardinality 1 =&gt; Not expressed in model, but done in validation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classes are partial so you can add code them in another code file (keeping </a:t>
            </a:r>
            <a:r>
              <a:rPr lang="en-US" baseline="0" dirty="0" err="1" smtClean="0"/>
              <a:t>generated+handcrafted</a:t>
            </a:r>
            <a:r>
              <a:rPr lang="en-US" baseline="0" dirty="0" smtClean="0"/>
              <a:t> code separate)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Classes are not using C# native primitives directly, but need a “container” type, which carries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Internal id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Actual Contents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Validation methods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generated primitives define cast-operators to easily work with them.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Just</a:t>
            </a:r>
            <a:r>
              <a:rPr lang="en-US" baseline="0" dirty="0" smtClean="0"/>
              <a:t> like in C#, coded types with fixed </a:t>
            </a:r>
            <a:r>
              <a:rPr lang="en-US" baseline="0" dirty="0" err="1" smtClean="0"/>
              <a:t>valuesets</a:t>
            </a:r>
            <a:r>
              <a:rPr lang="en-US" baseline="0" dirty="0" smtClean="0"/>
              <a:t> are represented as an enumeration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cardinalities are converted to equivalent min/</a:t>
            </a:r>
            <a:r>
              <a:rPr lang="en-US" baseline="0" dirty="0" err="1" smtClean="0"/>
              <a:t>maxOccurs</a:t>
            </a:r>
            <a:r>
              <a:rPr lang="en-US" baseline="0" dirty="0" smtClean="0"/>
              <a:t> on elements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Nested components get their own </a:t>
            </a:r>
            <a:r>
              <a:rPr lang="en-US" baseline="0" dirty="0" err="1" smtClean="0"/>
              <a:t>ComplexType’s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Polymorhpic</a:t>
            </a:r>
            <a:r>
              <a:rPr lang="en-US" baseline="0" dirty="0" smtClean="0"/>
              <a:t> elements result in multiple elements in a Choice.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94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Richardson’s REST</a:t>
            </a:r>
            <a:r>
              <a:rPr lang="en-US" baseline="0" dirty="0" smtClean="0"/>
              <a:t> Maturity Model. We’re at 2.5. Fielding says: “You are not REST”, </a:t>
            </a:r>
            <a:r>
              <a:rPr lang="en-US" dirty="0" smtClean="0"/>
              <a:t>so we are “</a:t>
            </a:r>
            <a:r>
              <a:rPr lang="en-US" dirty="0" err="1" smtClean="0"/>
              <a:t>RESTful</a:t>
            </a:r>
            <a:r>
              <a:rPr lang="en-US" dirty="0" smtClean="0"/>
              <a:t>”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5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</a:t>
            </a:r>
            <a:r>
              <a:rPr lang="en-US" dirty="0" err="1" smtClean="0"/>
              <a:t>url</a:t>
            </a:r>
            <a:r>
              <a:rPr lang="en-US" baseline="0" dirty="0" smtClean="0"/>
              <a:t> on the server: /</a:t>
            </a:r>
            <a:r>
              <a:rPr lang="en-US" baseline="0" dirty="0" err="1" smtClean="0"/>
              <a:t>fhir</a:t>
            </a:r>
            <a:r>
              <a:rPr lang="en-US" baseline="0" dirty="0" smtClean="0"/>
              <a:t>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</a:t>
            </a:r>
            <a:r>
              <a:rPr lang="en-US" baseline="0" dirty="0" err="1" smtClean="0"/>
              <a:t>xml+fhir</a:t>
            </a:r>
            <a:r>
              <a:rPr lang="en-US" baseline="0" dirty="0" smtClean="0"/>
              <a:t>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you read the Conformance resource for a server from a special [base]/metadata URL, or using the HTTP OPTIONS-verb. It is also available using a normal read on the Conformance resources URL id!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N/A – not applicable, O – optional, R –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34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Much more on this later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We have an equivalent form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9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Behaviour</a:t>
            </a:r>
            <a:r>
              <a:rPr lang="en-US" dirty="0" smtClean="0"/>
              <a:t>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With batch</a:t>
            </a:r>
            <a:r>
              <a:rPr lang="en-US" baseline="0" dirty="0" smtClean="0"/>
              <a:t> you can send a whole bunch of update/</a:t>
            </a:r>
            <a:r>
              <a:rPr lang="en-US" baseline="0" dirty="0" err="1" smtClean="0"/>
              <a:t>create’s</a:t>
            </a:r>
            <a:r>
              <a:rPr lang="en-US" baseline="0" dirty="0" smtClean="0"/>
              <a:t> in one operation. This is transactional, so they either all get posted, or all refused. More on batches follows later in presentation, they deserve a separate topic.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89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All operations so far returned single resource, we use Bundles to return lists of resources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If you receive </a:t>
            </a:r>
            <a:r>
              <a:rPr lang="en-US" baseline="0" dirty="0" smtClean="0"/>
              <a:t>an empty bundle, there were no results.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Search is a very complex beast, which we will look at further at a later moment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the id of the resource</a:t>
            </a:r>
            <a:r>
              <a:rPr lang="en-US" baseline="0" dirty="0" smtClean="0"/>
              <a:t> is kept outside the resource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Atom has many other meta-data items (not shown), which we will discuss later.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metadata was present in headers when fetching a single resource, but is put in the entry when fetching multiple. So actually two approaches….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66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Yes, the same URL we used to POST new resources, we can use to GET changes.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This is basically the search operation,</a:t>
            </a:r>
            <a:r>
              <a:rPr lang="en-US" baseline="0" dirty="0" smtClean="0"/>
              <a:t> but it returns the latest </a:t>
            </a:r>
            <a:r>
              <a:rPr lang="en-US" i="1" baseline="0" dirty="0" smtClean="0"/>
              <a:t>change</a:t>
            </a:r>
            <a:r>
              <a:rPr lang="en-US" i="0" baseline="0" dirty="0" smtClean="0"/>
              <a:t> made to each resource that matches the filter criteria (“feed me all new and updated </a:t>
            </a:r>
            <a:r>
              <a:rPr lang="en-US" i="0" baseline="0" dirty="0" err="1" smtClean="0"/>
              <a:t>labreports</a:t>
            </a:r>
            <a:r>
              <a:rPr lang="en-US" i="0" baseline="0" dirty="0" smtClean="0"/>
              <a:t>, filtered by lab X”).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Question: would this return deleted versions too? What happens if a change makes a record not match the filter anymore, will you see that change in the feed?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3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34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sp.ValueAsInt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s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&lt;string,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s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s.Contains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//TODO: Account for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StringArgument.Position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==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sp.Value.ToLower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&lt;Code,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&amp;&amp;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 ? true 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&lt;Coding,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c.Code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sp.Token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codingExactFilter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CodeableConcept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coCoContainsFilter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cc.Coding.Any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codingContainsFilter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&lt;Identifier,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fhirQTokenFilter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hi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identifierFilter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hi.Identifier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 //CK: Also Argument on the period?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QTokenArgument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humanIdFilter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(hi,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hn.Family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hn.Given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hn.Prefix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hn.Suffix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humanNameFilter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&lt;Contact,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null) ? true 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//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c.System.Contents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Enum.Parse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typeof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sp.Namespace.Value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true); //TODO: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Niet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zo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mooi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Hebben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we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een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Code&lt;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Contact.ContactSystem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- filter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nodig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?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&lt;List&lt;Contact&gt;,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(cl,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cl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contactFilter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(c,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&lt;Address,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 != null &amp;&amp; 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a.Text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a.Part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fhirStringListContainsFilter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a.Line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a.City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a.State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a.Zip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a.Country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||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fhirStringContainsFilter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a.Dpid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&lt;List&lt;Address&gt;,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StringArgument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addressListFilter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(al,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 al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al.Any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 =&gt;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addressFilter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(a,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FhirDateTime.TryParse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sp.Value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out reference))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switch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&lt;=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DateArgument.DatePosition.Before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throw new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ArgumentException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does not support the &gt;= operator, so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DateArgument.DatePosition.After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not supported.", "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DateArgument.Position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case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DateArgument.DatePosition.On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== reference;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break;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private static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Func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ReferenceArgument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resourceReferenceFilter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 =&gt;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result = false;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!= null)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//TODO: Find out how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structured. Full URL, just an id, with/without version? Then match it on some value from the managed resources in the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//For now we assume that the id is the last (or only) element of the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FhirUri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result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rr.Id.Contents.ToString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().In(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sp.ReferencedCollection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return result;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#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endregion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Building blocks for predicates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This is however, one of the big TODO’s in the spec, and not yet fully documented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79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73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85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2:00:00-2:25:00 (25 minutes).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In our</a:t>
            </a:r>
            <a:r>
              <a:rPr lang="en-US" baseline="0" dirty="0" smtClean="0"/>
              <a:t> previous section on REST we saw how we mapped this metadata to HTTP headers, but in a query result, we need to find a way to map this to a list, Atom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3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Note that we use the ultra-new (</a:t>
            </a:r>
            <a:r>
              <a:rPr lang="en-US" dirty="0" err="1" smtClean="0"/>
              <a:t>sept</a:t>
            </a:r>
            <a:r>
              <a:rPr lang="en-US" dirty="0" smtClean="0"/>
              <a:t> 2012)</a:t>
            </a:r>
            <a:r>
              <a:rPr lang="en-US" baseline="0" dirty="0" smtClean="0"/>
              <a:t> Tombstones RFC, which is not yet supported by all platforms.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Remember, all</a:t>
            </a:r>
            <a:r>
              <a:rPr lang="en-US" baseline="0" dirty="0" smtClean="0"/>
              <a:t> updated timestamps in FHIR (type: ‘instant’) are precise to at least the second and ALLWAYS carry a </a:t>
            </a:r>
            <a:r>
              <a:rPr lang="en-US" baseline="0" dirty="0" err="1" smtClean="0"/>
              <a:t>timezone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26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</a:t>
            </a:r>
            <a:r>
              <a:rPr lang="en-US" baseline="0" dirty="0" err="1" smtClean="0"/>
              <a:t>POSTed</a:t>
            </a:r>
            <a:r>
              <a:rPr lang="en-US" baseline="0" dirty="0" smtClean="0"/>
              <a:t> it to your </a:t>
            </a:r>
            <a:r>
              <a:rPr lang="en-US" baseline="0" dirty="0" err="1" smtClean="0"/>
              <a:t>RESTful</a:t>
            </a:r>
            <a:r>
              <a:rPr lang="en-US" baseline="0" dirty="0" smtClean="0"/>
              <a:t>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</a:t>
            </a:r>
            <a:r>
              <a:rPr lang="en-US" baseline="0" smtClean="0"/>
              <a:t>the entry.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8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Depending on your background (OO,</a:t>
            </a:r>
            <a:r>
              <a:rPr lang="en-US" baseline="0" dirty="0" smtClean="0"/>
              <a:t> xml, database)</a:t>
            </a:r>
            <a:r>
              <a:rPr lang="en-US" dirty="0" smtClean="0"/>
              <a:t> you have</a:t>
            </a:r>
            <a:r>
              <a:rPr lang="en-US" baseline="0" dirty="0" smtClean="0"/>
              <a:t> a different perspective on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Cardinality of elements - “collections” or “repeating items” or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notion of composition – “nested class”, “what’s special?”, “1-many relationships”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References “what’s special?”, “</a:t>
            </a:r>
            <a:r>
              <a:rPr lang="en-US" baseline="0" dirty="0" err="1" smtClean="0"/>
              <a:t>Xml:id</a:t>
            </a:r>
            <a:r>
              <a:rPr lang="en-US" baseline="0" dirty="0" smtClean="0"/>
              <a:t>? Repeated data?”, “1-many relationships”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Choice </a:t>
            </a:r>
            <a:r>
              <a:rPr lang="en-US" baseline="0" dirty="0" smtClean="0"/>
              <a:t>attributes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of non-primitive “</a:t>
            </a:r>
            <a:r>
              <a:rPr lang="en-US" baseline="0" dirty="0" err="1" smtClean="0"/>
              <a:t>datatypes</a:t>
            </a:r>
            <a:r>
              <a:rPr lang="en-US" baseline="0" dirty="0" smtClean="0"/>
              <a:t>” / “value types”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</a:t>
            </a:r>
            <a:r>
              <a:rPr lang="en-US" baseline="0" dirty="0" err="1" smtClean="0"/>
              <a:t>mutliple</a:t>
            </a:r>
            <a:r>
              <a:rPr lang="en-US" baseline="0" dirty="0" smtClean="0"/>
              <a:t>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Brand-new</a:t>
            </a:r>
            <a:r>
              <a:rPr lang="en-US" baseline="0" dirty="0" smtClean="0"/>
              <a:t> RFC, probably not much support in frameworks (yet).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the additional namespace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Updated Timestamp is still present, but is now called “when”.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94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Looks just like a normal entry,</a:t>
            </a:r>
            <a:r>
              <a:rPr lang="en-US" baseline="0" dirty="0" smtClean="0"/>
              <a:t> but the resource type is “Binary”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Note: content’s type attribute is still “text/xml”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Even contents look like we’re dealing with a resource named Binary..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…but has an extra attribute “</a:t>
            </a:r>
            <a:r>
              <a:rPr lang="en-US" baseline="0" dirty="0" err="1" smtClean="0"/>
              <a:t>contentType</a:t>
            </a:r>
            <a:r>
              <a:rPr lang="en-US" baseline="0" dirty="0" smtClean="0"/>
              <a:t>”, which is the MIME type of the base64-ed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14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</a:t>
            </a:r>
            <a:r>
              <a:rPr lang="en-US" i="0" baseline="0" dirty="0" err="1" smtClean="0"/>
              <a:t>Json</a:t>
            </a:r>
            <a:endParaRPr lang="en-US" i="0" baseline="0" dirty="0" smtClean="0"/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So, no other JSON types are used</a:t>
            </a:r>
            <a:r>
              <a:rPr lang="en-US" baseline="0" dirty="0" smtClean="0"/>
              <a:t> than string.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FHIR uses exactly 1 attribute: the ‘id’ attribute used for internal references, this becomes a ‘normal’ “_id” member in 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Argument “true” on compose() is the “pretty” y/n </a:t>
            </a:r>
            <a:r>
              <a:rPr lang="en-US" dirty="0" err="1" smtClean="0"/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94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You might wonder: Since bundles are Atom, why not use standard Atom parsers?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noProof="0" dirty="0" smtClean="0"/>
              <a:t>This makes the job of the developer</a:t>
            </a:r>
            <a:r>
              <a:rPr lang="en-US" baseline="0" noProof="0" dirty="0" smtClean="0"/>
              <a:t> easier….but the job of the modeler harder: no only is the model a reflection of the concepts in healthcare, but also which combination of those concepts are the predefined, reusable blocks?</a:t>
            </a:r>
          </a:p>
          <a:p>
            <a:pPr marL="171450" indent="-171450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106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If you come to a </a:t>
            </a:r>
            <a:r>
              <a:rPr lang="en-US" dirty="0" err="1" smtClean="0"/>
              <a:t>connectathon</a:t>
            </a:r>
            <a:r>
              <a:rPr lang="en-US" dirty="0" smtClean="0"/>
              <a:t> with</a:t>
            </a:r>
            <a:r>
              <a:rPr lang="en-US" baseline="0" dirty="0" smtClean="0"/>
              <a:t> a FHIR server</a:t>
            </a:r>
            <a:r>
              <a:rPr lang="en-US" dirty="0" smtClean="0"/>
              <a:t>, it is a good idea to</a:t>
            </a:r>
            <a:r>
              <a:rPr lang="en-US" baseline="0" dirty="0" smtClean="0"/>
              <a:t> make sure you can preload your server with all the examples!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07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avoids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at </a:t>
            </a:r>
            <a:r>
              <a:rPr lang="nl-NL" baseline="0" dirty="0" err="1" smtClean="0"/>
              <a:t>all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either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xml</a:t>
            </a:r>
            <a:r>
              <a:rPr lang="nl-NL" baseline="0" dirty="0" smtClean="0"/>
              <a:t> or </a:t>
            </a:r>
            <a:r>
              <a:rPr lang="nl-NL" baseline="0" dirty="0" err="1" smtClean="0"/>
              <a:t>json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natively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processing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storage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Fourth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t>112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State: current, </a:t>
            </a:r>
            <a:r>
              <a:rPr lang="en-US" dirty="0" err="1" smtClean="0"/>
              <a:t>superceded</a:t>
            </a:r>
            <a:r>
              <a:rPr lang="en-US" dirty="0" smtClean="0"/>
              <a:t>, deleted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Version</a:t>
            </a:r>
            <a:r>
              <a:rPr lang="en-US" baseline="0" dirty="0" smtClean="0"/>
              <a:t> + resource id can just be integers or string, need not be URL’s (you know your base </a:t>
            </a:r>
            <a:r>
              <a:rPr lang="en-US" baseline="0" dirty="0" err="1" smtClean="0"/>
              <a:t>uri</a:t>
            </a:r>
            <a:r>
              <a:rPr lang="en-US" baseline="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Since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stores a binary form of JSON, some conversion is done by Mongo. Watch out for not losing precision, </a:t>
            </a:r>
            <a:r>
              <a:rPr lang="en-US" baseline="0" dirty="0" err="1" smtClean="0"/>
              <a:t>timezones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!</a:t>
            </a:r>
          </a:p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Different resource types are stored in different collections, along with indices on the searchable properties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Note that although logically for example Observation refers to Patient,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databases like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have </a:t>
            </a:r>
            <a:r>
              <a:rPr lang="en-US" i="1" baseline="0" dirty="0" smtClean="0"/>
              <a:t>no</a:t>
            </a:r>
            <a:r>
              <a:rPr lang="en-US" i="0" baseline="0" dirty="0" smtClean="0"/>
              <a:t> concept of joins or foreign keys.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So, to fetch all Observations of a Patient, you query all documents in the Observation collection for which the 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property matches the Patient’s id.</a:t>
            </a:r>
          </a:p>
          <a:p>
            <a:pPr marL="171450" indent="-171450">
              <a:buFont typeface="Arial" charset="0"/>
              <a:buChar char="•"/>
            </a:pPr>
            <a:r>
              <a:rPr lang="en-US" i="0" baseline="0" dirty="0" smtClean="0"/>
              <a:t>Because references can point to multiple types of Resources (</a:t>
            </a:r>
            <a:r>
              <a:rPr lang="en-US" i="0" baseline="0" dirty="0" err="1" smtClean="0"/>
              <a:t>Observation.subject</a:t>
            </a:r>
            <a:r>
              <a:rPr lang="en-US" i="0" baseline="0" dirty="0" smtClean="0"/>
              <a:t> can be Animals and Devices too), and a reference can contain version-specific id’s, “joining” is not a trivial operation!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</a:t>
            </a:r>
            <a:r>
              <a:rPr lang="en-US" sz="800" b="1" dirty="0"/>
              <a:t>2012 </a:t>
            </a:r>
            <a:r>
              <a:rPr lang="en-US" sz="800" b="1" dirty="0" smtClean="0"/>
              <a:t>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2012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FHIR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May 5, </a:t>
            </a:r>
            <a:r>
              <a:rPr lang="en-US" dirty="0" smtClean="0"/>
              <a:t>2013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2050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" b="3570"/>
          <a:stretch/>
        </p:blipFill>
        <p:spPr bwMode="auto">
          <a:xfrm>
            <a:off x="1140619" y="1981200"/>
            <a:ext cx="2057400" cy="1947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ML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64" y="609600"/>
            <a:ext cx="4915264" cy="2889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ML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19" y="4369351"/>
            <a:ext cx="2900362" cy="2005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UML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71" y="4087214"/>
            <a:ext cx="3109913" cy="22358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3048000" y="1447800"/>
            <a:ext cx="1371600" cy="7620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021" y="1600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subject</a:t>
            </a:r>
            <a:endParaRPr lang="nl-NL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313710" y="1600200"/>
            <a:ext cx="1258290" cy="28956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5621" y="3669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performer</a:t>
            </a:r>
            <a:endParaRPr lang="nl-NL" b="1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048000" y="5284137"/>
            <a:ext cx="2531551" cy="266795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14800" y="555404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 smtClean="0"/>
              <a:t>organization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26065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HL7.Fhir.Instance.Model;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HL7.Fhir.Instance.Parsers;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@"publish\labreport-example.xml"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jr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1600" noProof="1">
                <a:latin typeface="Consolas"/>
              </a:rPr>
              <a:t>//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@"publish\labreport-example.js"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nl-NL" sz="1600" noProof="1">
                <a:latin typeface="Consolas"/>
              </a:rPr>
              <a:t>//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 IFhirReader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JsonFhirReader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(xr);</a:t>
            </a:r>
          </a:p>
          <a:p>
            <a:pPr marL="0" indent="0">
              <a:buNone/>
            </a:pPr>
            <a:endParaRPr lang="nl-NL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errors = 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ErrorList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(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ResourceParser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.ParseResource(r, errors);</a:t>
            </a:r>
          </a:p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Assert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.IsTrue(errors.Count() == 0, errors.ToString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());</a:t>
            </a:r>
            <a:endParaRPr lang="nl-NL" sz="1600" noProof="1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Parsing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org.hl7.fhir.instance.formats.XmlComposer;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org.hl7.fhir.instance.formats.XmlParser;</a:t>
            </a:r>
          </a:p>
          <a:p>
            <a:pPr marL="0" indent="0">
              <a:buNone/>
            </a:pPr>
            <a:r>
              <a:rPr lang="en-US" sz="1600" b="1" noProof="1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org.hl7.fhir.instance.model.Resource;</a:t>
            </a:r>
          </a:p>
          <a:p>
            <a:endParaRPr lang="en-US" sz="1600" noProof="1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XmlParser xml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XmlParser();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xml.setAllowUnknownContent(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false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(LabReport)xml.parse(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FileInputStream(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"publish\\labreport-example.xml"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));</a:t>
            </a:r>
            <a:endParaRPr lang="en-US" sz="1600" noProof="1"/>
          </a:p>
          <a:p>
            <a:pPr marL="0" indent="0">
              <a:buNone/>
            </a:pPr>
            <a:endParaRPr lang="en-US" sz="1600" b="1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noProof="1">
                <a:solidFill>
                  <a:srgbClr val="000000"/>
                </a:solidFill>
                <a:latin typeface="Consolas"/>
              </a:rPr>
              <a:t>TODO: Grahame, how to Parse JSON?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 rep = ………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;</a:t>
            </a: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endParaRPr lang="en-US" sz="1600" noProof="1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sw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StringWriter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JsonWriter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JsonTextWriter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(sw);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noProof="1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noProof="1">
                <a:solidFill>
                  <a:srgbClr val="2B91AF"/>
                </a:solidFill>
                <a:latin typeface="Consolas"/>
              </a:rPr>
              <a:t>JsonFhirWriter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(w);</a:t>
            </a:r>
          </a:p>
          <a:p>
            <a:pPr marL="0" indent="0">
              <a:buNone/>
            </a:pPr>
            <a:endParaRPr lang="en-US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.Create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prstClr val="black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IFhirWriter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writer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XmlFhirWriter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prstClr val="black"/>
                </a:solidFill>
                <a:latin typeface="Consolas"/>
              </a:rPr>
              <a:t>rep.Save(writer);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noProof="1">
                <a:solidFill>
                  <a:prstClr val="black"/>
                </a:solidFill>
                <a:latin typeface="Consolas"/>
              </a:rPr>
              <a:t> result = sw.ToString</a:t>
            </a:r>
            <a:r>
              <a:rPr lang="en-US" sz="1600" noProof="1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600" noProof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i="1" noProof="1" smtClean="0"/>
              <a:t>We use a </a:t>
            </a:r>
            <a:r>
              <a:rPr lang="en-US" i="1" noProof="1"/>
              <a:t>(free) JSON library from Newtonsoft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102</a:t>
            </a:fld>
            <a:endParaRPr lang="en-US"/>
          </a:p>
        </p:txBody>
      </p:sp>
      <p:cxnSp>
        <p:nvCxnSpPr>
          <p:cNvPr id="9" name="Curved Connector 8"/>
          <p:cNvCxnSpPr/>
          <p:nvPr/>
        </p:nvCxnSpPr>
        <p:spPr bwMode="auto">
          <a:xfrm rot="10800000">
            <a:off x="4800600" y="2895600"/>
            <a:ext cx="3276600" cy="2590800"/>
          </a:xfrm>
          <a:prstGeom prst="curvedConnector3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2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Serializing using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LabReport resource = ……;</a:t>
            </a:r>
          </a:p>
          <a:p>
            <a:pPr marL="0" indent="0">
              <a:buNone/>
            </a:pPr>
            <a:r>
              <a:rPr lang="en-US" sz="1600" noProof="1"/>
              <a:t> </a:t>
            </a:r>
            <a:r>
              <a:rPr lang="en-US" sz="1600" noProof="1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"labreport.js"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JsonComposer jsonc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JsonComposer();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jsonc.compose(out, resource);</a:t>
            </a:r>
          </a:p>
          <a:p>
            <a:pPr marL="0" indent="0">
              <a:buNone/>
            </a:pPr>
            <a:endParaRPr lang="en-US" sz="1600" noProof="1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FileOutputStream out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FileOutputStream(</a:t>
            </a:r>
            <a:r>
              <a:rPr lang="en-US" sz="1600" b="1" noProof="1">
                <a:solidFill>
                  <a:srgbClr val="2A00FF"/>
                </a:solidFill>
                <a:latin typeface="Consolas"/>
              </a:rPr>
              <a:t>"labreport.xml"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XmlComposer xmlc =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 XmlComposer();</a:t>
            </a:r>
          </a:p>
          <a:p>
            <a:pPr marL="0" indent="0">
              <a:buNone/>
            </a:pPr>
            <a:r>
              <a:rPr lang="en-US" sz="1600" noProof="1">
                <a:solidFill>
                  <a:srgbClr val="000000"/>
                </a:solidFill>
                <a:latin typeface="Consolas"/>
              </a:rPr>
              <a:t>// xmlc.compose(out, resource, </a:t>
            </a:r>
            <a:r>
              <a:rPr lang="en-US" sz="1600" b="1" noProof="1">
                <a:solidFill>
                  <a:srgbClr val="7F0055"/>
                </a:solidFill>
                <a:latin typeface="Consolas"/>
              </a:rPr>
              <a:t>true</a:t>
            </a:r>
            <a:r>
              <a:rPr lang="en-US" sz="1600" b="1" noProof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both Java</a:t>
            </a:r>
            <a:r>
              <a:rPr lang="en-US" dirty="0"/>
              <a:t> </a:t>
            </a:r>
            <a:r>
              <a:rPr lang="en-US" dirty="0" smtClean="0"/>
              <a:t>and C#, reference has custom-built Atom parser</a:t>
            </a:r>
          </a:p>
          <a:p>
            <a:r>
              <a:rPr lang="en-US" dirty="0" smtClean="0"/>
              <a:t>For .NET, you </a:t>
            </a:r>
            <a:r>
              <a:rPr lang="en-US" i="1" dirty="0" smtClean="0"/>
              <a:t>could</a:t>
            </a:r>
            <a:r>
              <a:rPr lang="en-US" dirty="0" smtClean="0"/>
              <a:t> use the framework’s </a:t>
            </a:r>
            <a:r>
              <a:rPr lang="en-US" dirty="0" err="1" smtClean="0"/>
              <a:t>SyndicationFeed</a:t>
            </a:r>
            <a:endParaRPr lang="en-US" dirty="0" smtClean="0"/>
          </a:p>
          <a:p>
            <a:pPr lvl="1"/>
            <a:r>
              <a:rPr lang="en-US" dirty="0" smtClean="0"/>
              <a:t>A bit more low-level</a:t>
            </a:r>
          </a:p>
          <a:p>
            <a:pPr lvl="1"/>
            <a:r>
              <a:rPr lang="en-US" dirty="0" smtClean="0"/>
              <a:t>No support for deleted-entries (even parse problems)</a:t>
            </a:r>
          </a:p>
          <a:p>
            <a:pPr lvl="1"/>
            <a:r>
              <a:rPr lang="en-US" dirty="0" smtClean="0"/>
              <a:t>Incompatible with </a:t>
            </a:r>
            <a:r>
              <a:rPr lang="en-US" dirty="0" err="1" smtClean="0"/>
              <a:t>WinRT</a:t>
            </a:r>
            <a:r>
              <a:rPr lang="en-US" dirty="0" smtClean="0"/>
              <a:t> (Win8 mobile apps)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76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on top of Atom parser</a:t>
            </a:r>
          </a:p>
          <a:p>
            <a:r>
              <a:rPr lang="en-US" dirty="0" smtClean="0"/>
              <a:t>Bundle = feed, </a:t>
            </a:r>
            <a:r>
              <a:rPr lang="en-US" dirty="0" err="1" smtClean="0"/>
              <a:t>BundleEntry</a:t>
            </a:r>
            <a:r>
              <a:rPr lang="en-US" dirty="0" smtClean="0"/>
              <a:t> = entry.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HL7.Fhir.Instance.Support;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HL7.Fhir.Instance.Serializers;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Bundle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.Load(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JsonTextReader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(...));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ResourceEntry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 { LastUpdated=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DateTimeOffset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.Now, Content = newLabReport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result.Entries.Add(</a:t>
            </a:r>
            <a:r>
              <a:rPr lang="en-US" sz="1800" noProof="1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DeletedEntry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    { Id = </a:t>
            </a:r>
            <a:r>
              <a:rPr lang="en-US" sz="1800" noProof="1" smtClean="0">
                <a:solidFill>
                  <a:srgbClr val="A31515"/>
                </a:solidFill>
                <a:latin typeface="Consolas"/>
              </a:rPr>
              <a:t>"http://..."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, When = then });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result.Save(</a:t>
            </a:r>
            <a:r>
              <a:rPr lang="en-US" sz="1800" noProof="1" smtClean="0">
                <a:solidFill>
                  <a:srgbClr val="2B91AF"/>
                </a:solidFill>
                <a:latin typeface="Consolas"/>
              </a:rPr>
              <a:t>XmlWriter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.Create(</a:t>
            </a:r>
            <a:r>
              <a:rPr lang="en-US" sz="1800" noProof="1">
                <a:solidFill>
                  <a:prstClr val="black"/>
                </a:solidFill>
                <a:latin typeface="Consolas"/>
              </a:rPr>
              <a:t>...</a:t>
            </a:r>
            <a:r>
              <a:rPr lang="en-US" sz="1800" noProof="1" smtClean="0">
                <a:solidFill>
                  <a:prstClr val="black"/>
                </a:solidFill>
                <a:latin typeface="Consolas"/>
              </a:rPr>
              <a:t>));</a:t>
            </a:r>
            <a:endParaRPr lang="en-US" sz="18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1774825"/>
            <a:ext cx="829945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0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findicons.com/files/icons/1915/xml_docs/128/xs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86310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Schema’s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FHIR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“Implementation”…</a:t>
            </a:r>
          </a:p>
          <a:p>
            <a:r>
              <a:rPr lang="en-US" dirty="0" smtClean="0"/>
              <a:t>A zip with all schema’s + </a:t>
            </a:r>
            <a:r>
              <a:rPr lang="en-US" u="sng" dirty="0" err="1" smtClean="0"/>
              <a:t>schematron</a:t>
            </a:r>
            <a:r>
              <a:rPr lang="en-US" dirty="0" smtClean="0"/>
              <a:t> to validate Xml messages</a:t>
            </a:r>
          </a:p>
          <a:p>
            <a:r>
              <a:rPr lang="en-US" dirty="0" smtClean="0"/>
              <a:t>A zip with all examples (in both xml and </a:t>
            </a:r>
            <a:r>
              <a:rPr lang="en-US" dirty="0" err="1" smtClean="0"/>
              <a:t>json</a:t>
            </a:r>
            <a:r>
              <a:rPr lang="en-US" dirty="0" smtClean="0"/>
              <a:t> format).</a:t>
            </a:r>
          </a:p>
          <a:p>
            <a:r>
              <a:rPr lang="en-US" dirty="0" smtClean="0"/>
              <a:t>Delphi.zip, Java.zip, CSharp.zip</a:t>
            </a:r>
          </a:p>
          <a:p>
            <a:r>
              <a:rPr lang="en-US" dirty="0" smtClean="0"/>
              <a:t>The whole website (multiple html files) or book (=1 BIG html file)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6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Not</a:t>
            </a:r>
            <a:r>
              <a:rPr lang="nl-NL" dirty="0" smtClean="0"/>
              <a:t> a </a:t>
            </a:r>
            <a:r>
              <a:rPr lang="nl-NL" dirty="0" err="1" smtClean="0"/>
              <a:t>hierarchy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Rectangle 3"/>
          <p:cNvSpPr/>
          <p:nvPr/>
        </p:nvSpPr>
        <p:spPr bwMode="auto">
          <a:xfrm>
            <a:off x="3429000" y="20574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2891051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419600" y="28956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Episode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0292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0400" y="38862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Visit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670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19600" y="4876800"/>
            <a:ext cx="16002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Order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429000" y="2478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343401" y="2630938"/>
            <a:ext cx="457199" cy="417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flipH="1">
            <a:off x="3992025" y="3429000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4953001" y="3469138"/>
            <a:ext cx="609599" cy="7218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>
            <a:off x="4419600" y="4383538"/>
            <a:ext cx="533401" cy="7980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 bwMode="auto">
          <a:xfrm flipH="1">
            <a:off x="3200400" y="4383538"/>
            <a:ext cx="732375" cy="569462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smtClean="0"/>
              <a:t>gforge.hl7.org/svn/fhir/trunk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All Resource source files (Excel) (/source)</a:t>
            </a:r>
          </a:p>
          <a:p>
            <a:r>
              <a:rPr lang="en-US" dirty="0" smtClean="0"/>
              <a:t>Source of the publication process (/tools)</a:t>
            </a:r>
          </a:p>
          <a:p>
            <a:r>
              <a:rPr lang="en-US" dirty="0" smtClean="0"/>
              <a:t>Archived older versions of FHIR (/archive)</a:t>
            </a:r>
          </a:p>
          <a:p>
            <a:r>
              <a:rPr lang="en-US" dirty="0" smtClean="0"/>
              <a:t>Help extend generation, use </a:t>
            </a:r>
            <a:r>
              <a:rPr lang="en-US" dirty="0" err="1" smtClean="0"/>
              <a:t>eCoreDefinitions</a:t>
            </a:r>
            <a:r>
              <a:rPr lang="en-US" dirty="0" smtClean="0"/>
              <a:t> (/publish)</a:t>
            </a:r>
          </a:p>
          <a:p>
            <a:r>
              <a:rPr lang="en-US" dirty="0" smtClean="0"/>
              <a:t>We use Eclipse + Java 1.6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fhir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2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 bwMode="auto">
          <a:xfrm>
            <a:off x="7162800" y="1828800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830548" y="1825043"/>
            <a:ext cx="16104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 </a:t>
            </a:r>
            <a:r>
              <a:rPr lang="nl-NL" dirty="0" err="1" smtClean="0"/>
              <a:t>Architectures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dk1"/>
                </a:solidFill>
              </a:rPr>
              <a:t>Processing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762472" cy="487893"/>
          </a:xfrm>
          <a:prstGeom prst="round2Diag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/>
              <a:t>REST service</a:t>
            </a:r>
            <a:endParaRPr lang="nl-NL" b="1" dirty="0"/>
          </a:p>
        </p:txBody>
      </p:sp>
      <p:sp>
        <p:nvSpPr>
          <p:cNvPr id="10" name="Down Arrow 9"/>
          <p:cNvSpPr/>
          <p:nvPr/>
        </p:nvSpPr>
        <p:spPr>
          <a:xfrm>
            <a:off x="354766" y="2438400"/>
            <a:ext cx="1689484" cy="1295400"/>
          </a:xfrm>
          <a:prstGeom prst="downArrow">
            <a:avLst>
              <a:gd name="adj1" fmla="val 531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FHIR REST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838200" y="4953000"/>
            <a:ext cx="792088" cy="69252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3" name="Group 32"/>
          <p:cNvGrpSpPr/>
          <p:nvPr/>
        </p:nvGrpSpPr>
        <p:grpSpPr>
          <a:xfrm>
            <a:off x="2133600" y="1828800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112</a:t>
            </a:fld>
            <a:endParaRPr lang="en-CA"/>
          </a:p>
        </p:txBody>
      </p:sp>
      <p:grpSp>
        <p:nvGrpSpPr>
          <p:cNvPr id="34" name="Group 33"/>
          <p:cNvGrpSpPr/>
          <p:nvPr/>
        </p:nvGrpSpPr>
        <p:grpSpPr>
          <a:xfrm>
            <a:off x="3810000" y="1828800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420474" y="1839074"/>
            <a:ext cx="1676400" cy="4624156"/>
            <a:chOff x="4526622" y="1828800"/>
            <a:chExt cx="1676400" cy="4624156"/>
          </a:xfrm>
        </p:grpSpPr>
        <p:grpSp>
          <p:nvGrpSpPr>
            <p:cNvPr id="83" name="Group 82"/>
            <p:cNvGrpSpPr/>
            <p:nvPr/>
          </p:nvGrpSpPr>
          <p:grpSpPr>
            <a:xfrm>
              <a:off x="4526622" y="1828800"/>
              <a:ext cx="1676400" cy="3922385"/>
              <a:chOff x="2926422" y="1828800"/>
              <a:chExt cx="1676400" cy="3922385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3726288" y="4712144"/>
                <a:ext cx="7512" cy="10390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cxnSp>
        <p:nvCxnSpPr>
          <p:cNvPr id="41" name="Straight Connector 40"/>
          <p:cNvCxnSpPr/>
          <p:nvPr/>
        </p:nvCxnSpPr>
        <p:spPr bwMode="auto">
          <a:xfrm>
            <a:off x="38100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/>
          <p:nvPr/>
        </p:nvCxnSpPr>
        <p:spPr bwMode="auto">
          <a:xfrm>
            <a:off x="54864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7086600" y="1828800"/>
            <a:ext cx="0" cy="4520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Group 106"/>
          <p:cNvGrpSpPr/>
          <p:nvPr/>
        </p:nvGrpSpPr>
        <p:grpSpPr>
          <a:xfrm>
            <a:off x="71628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6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</a:t>
            </a:r>
            <a:r>
              <a:rPr lang="en-US" dirty="0" err="1" smtClean="0"/>
              <a:t>MongoDb</a:t>
            </a:r>
            <a:r>
              <a:rPr lang="en-US" dirty="0" smtClean="0"/>
              <a:t> stores documents in JSON: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113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 err="1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err="1" smtClean="0"/>
              <a:t>db.posts.save</a:t>
            </a:r>
            <a:r>
              <a:rPr lang="en-US" dirty="0" smtClean="0"/>
              <a:t>( post );</a:t>
            </a:r>
          </a:p>
          <a:p>
            <a:endParaRPr lang="en-US" dirty="0"/>
          </a:p>
          <a:p>
            <a:r>
              <a:rPr lang="en-US" dirty="0" err="1" smtClean="0"/>
              <a:t>db.posts.find</a:t>
            </a:r>
            <a:r>
              <a:rPr lang="en-US" dirty="0" smtClean="0"/>
              <a:t>( { author: “mike” } );</a:t>
            </a:r>
          </a:p>
          <a:p>
            <a:r>
              <a:rPr lang="en-US" dirty="0" err="1" smtClean="0"/>
              <a:t>db.posts.find</a:t>
            </a:r>
            <a:r>
              <a:rPr lang="en-US" dirty="0" smtClean="0"/>
              <a:t>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248400" y="24384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114</a:t>
            </a:fld>
            <a:endParaRPr lang="en-CA"/>
          </a:p>
        </p:txBody>
      </p:sp>
      <p:sp>
        <p:nvSpPr>
          <p:cNvPr id="6" name="Rectangle 5"/>
          <p:cNvSpPr/>
          <p:nvPr/>
        </p:nvSpPr>
        <p:spPr bwMode="auto">
          <a:xfrm>
            <a:off x="3537859" y="1828800"/>
            <a:ext cx="2057400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Object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36864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1295400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Person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841172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LabReport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44196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7394804">
            <a:off x="3229376" y="2429905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4540054" y="2438076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9063200">
            <a:off x="1812865" y="2429905"/>
            <a:ext cx="1814941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762000" y="4191000"/>
            <a:ext cx="6286710" cy="2171701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904927" y="3614058"/>
            <a:ext cx="1936245" cy="805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7"/>
          <p:cNvGrpSpPr/>
          <p:nvPr/>
        </p:nvGrpSpPr>
        <p:grpSpPr>
          <a:xfrm>
            <a:off x="904927" y="4876800"/>
            <a:ext cx="5953073" cy="1186543"/>
            <a:chOff x="1219200" y="1905000"/>
            <a:chExt cx="6629400" cy="16002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219200" y="1905000"/>
              <a:ext cx="6629400" cy="1600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Document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505200" y="2272522"/>
              <a:ext cx="1902371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Content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(stored </a:t>
              </a: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json</a:t>
              </a:r>
              <a:r>
                <a:rPr kumimoji="0" lang="en-US" sz="1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638800" y="2272522"/>
              <a:ext cx="1944680" cy="953798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Original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</a:t>
              </a:r>
              <a:r>
                <a:rPr lang="en-US" i="1" dirty="0" err="1" smtClean="0">
                  <a:solidFill>
                    <a:schemeClr val="tx1"/>
                  </a:solidFill>
                  <a:latin typeface="Arial" charset="0"/>
                </a:rPr>
                <a:t>json</a:t>
              </a:r>
              <a:r>
                <a:rPr lang="en-US" i="1" dirty="0" smtClean="0">
                  <a:solidFill>
                    <a:schemeClr val="tx1"/>
                  </a:solidFill>
                  <a:latin typeface="Arial" charset="0"/>
                </a:rPr>
                <a:t> or xml)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23204" y="2476498"/>
              <a:ext cx="1777196" cy="74982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 bwMode="auto">
          <a:xfrm rot="5084251">
            <a:off x="2494332" y="4117398"/>
            <a:ext cx="1630185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6629400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20520" y="3124200"/>
            <a:ext cx="123748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store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115</a:t>
            </a:fld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5943600" y="1894114"/>
            <a:ext cx="2133600" cy="3505200"/>
            <a:chOff x="1219200" y="1905000"/>
            <a:chExt cx="2133600" cy="3505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2133600" cy="3505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Metadata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58930" y="2458608"/>
              <a:ext cx="17107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I</a:t>
              </a:r>
              <a:r>
                <a:rPr lang="en-US" i="1" dirty="0" smtClean="0">
                  <a:solidFill>
                    <a:schemeClr val="bg1"/>
                  </a:solidFill>
                </a:rPr>
                <a:t>d (storage)</a:t>
              </a:r>
              <a:endParaRPr lang="en-US" i="1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Version-id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Resource-id</a:t>
              </a: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ResourceType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Last-updated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Author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State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err="1" smtClean="0">
                  <a:solidFill>
                    <a:schemeClr val="bg1"/>
                  </a:solidFill>
                </a:rPr>
                <a:t>MediaType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Binary-location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81000" y="2167822"/>
            <a:ext cx="476794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+mj-lt"/>
                <a:cs typeface="Courier New" pitchFamily="49" charset="0"/>
              </a:rPr>
              <a:t>Parse: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server.org/fhir/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@1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@4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971800" y="3120587"/>
            <a:ext cx="3211530" cy="278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971800" y="3120587"/>
            <a:ext cx="3211530" cy="79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971800" y="2935775"/>
            <a:ext cx="3211530" cy="1848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381000" y="4113074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Courier New" pitchFamily="49" charset="0"/>
              </a:rPr>
              <a:t>Convert</a:t>
            </a:r>
            <a:r>
              <a:rPr lang="en-US" b="1" dirty="0" smtClean="0">
                <a:latin typeface="+mj-lt"/>
                <a:cs typeface="Courier New" pitchFamily="49" charset="0"/>
              </a:rPr>
              <a:t>:</a:t>
            </a:r>
          </a:p>
          <a:p>
            <a:endParaRPr lang="en-US" b="1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“2013-01-13T13:45:12+07:00”</a:t>
            </a:r>
          </a:p>
          <a:p>
            <a:endParaRPr lang="en-US" dirty="0" smtClean="0">
              <a:latin typeface="+mj-lt"/>
              <a:cs typeface="Courier New" pitchFamily="49" charset="0"/>
              <a:sym typeface="Wingdings"/>
            </a:endParaRPr>
          </a:p>
          <a:p>
            <a:r>
              <a:rPr lang="en-US" dirty="0" smtClean="0">
                <a:latin typeface="+mj-lt"/>
                <a:cs typeface="Courier New" pitchFamily="49" charset="0"/>
                <a:sym typeface="Wingdings"/>
              </a:rPr>
              <a:t> </a:t>
            </a:r>
            <a:r>
              <a:rPr lang="en-US" dirty="0" smtClean="0">
                <a:latin typeface="+mj-lt"/>
                <a:cs typeface="Courier New" pitchFamily="49" charset="0"/>
              </a:rPr>
              <a:t>new </a:t>
            </a:r>
            <a:r>
              <a:rPr lang="en-US" dirty="0" err="1" smtClean="0">
                <a:latin typeface="+mj-lt"/>
                <a:cs typeface="Courier New" pitchFamily="49" charset="0"/>
              </a:rPr>
              <a:t>DateTime</a:t>
            </a:r>
            <a:r>
              <a:rPr lang="en-US" dirty="0" smtClean="0">
                <a:latin typeface="+mj-lt"/>
                <a:cs typeface="Courier New" pitchFamily="49" charset="0"/>
              </a:rPr>
              <a:t>(2013,1,6,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13,45,12,TimeZone.UTC);</a:t>
            </a:r>
            <a:endParaRPr lang="nl-NL" dirty="0"/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733800" y="3707341"/>
            <a:ext cx="2449530" cy="1691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2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“Joining” documents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116</a:t>
            </a:fld>
            <a:endParaRPr lang="en-CA"/>
          </a:p>
        </p:txBody>
      </p:sp>
      <p:sp>
        <p:nvSpPr>
          <p:cNvPr id="5" name="Rectangle 4"/>
          <p:cNvSpPr/>
          <p:nvPr/>
        </p:nvSpPr>
        <p:spPr bwMode="auto">
          <a:xfrm>
            <a:off x="556260" y="1830512"/>
            <a:ext cx="3733800" cy="2546082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Collection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2362200"/>
            <a:ext cx="2514600" cy="1066800"/>
            <a:chOff x="1219200" y="1905000"/>
            <a:chExt cx="4191000" cy="1905000"/>
          </a:xfrm>
        </p:grpSpPr>
        <p:sp>
          <p:nvSpPr>
            <p:cNvPr id="6" name="Rectangle 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43000" y="2667000"/>
            <a:ext cx="2514600" cy="1066800"/>
            <a:chOff x="1219200" y="1905000"/>
            <a:chExt cx="4191000" cy="1905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@1,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@2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47800" y="3048000"/>
            <a:ext cx="2514600" cy="1066800"/>
            <a:chOff x="1346200" y="1905000"/>
            <a:chExt cx="4191000" cy="19050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46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Patient @2,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4732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34544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5626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 Indices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1814904"/>
            <a:ext cx="3733800" cy="252849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Collection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5158740" y="2346592"/>
            <a:ext cx="2514600" cy="1066800"/>
            <a:chOff x="1219200" y="1905000"/>
            <a:chExt cx="4191000" cy="190500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10200" y="2651392"/>
            <a:ext cx="2514600" cy="1066800"/>
            <a:chOff x="1219200" y="1905000"/>
            <a:chExt cx="4191000" cy="1905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@8,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@6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00" y="3048000"/>
            <a:ext cx="2514600" cy="1066800"/>
            <a:chOff x="1219200" y="1905000"/>
            <a:chExt cx="4191000" cy="190500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1219200" y="1905000"/>
              <a:ext cx="4191000" cy="1905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Obs</a:t>
              </a: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@9,</a:t>
              </a: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version @1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371600" y="2826802"/>
              <a:ext cx="1828800" cy="711055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2813957"/>
              <a:ext cx="1828800" cy="7239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4876800" y="4343400"/>
            <a:ext cx="3733800" cy="437936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Observation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Indices</a:t>
            </a:r>
          </a:p>
        </p:txBody>
      </p:sp>
      <p:sp>
        <p:nvSpPr>
          <p:cNvPr id="52" name="Freeform 51"/>
          <p:cNvSpPr/>
          <p:nvPr/>
        </p:nvSpPr>
        <p:spPr bwMode="auto">
          <a:xfrm>
            <a:off x="3934403" y="3759709"/>
            <a:ext cx="1475797" cy="616886"/>
          </a:xfrm>
          <a:custGeom>
            <a:avLst/>
            <a:gdLst>
              <a:gd name="connsiteX0" fmla="*/ 1376737 w 1376737"/>
              <a:gd name="connsiteY0" fmla="*/ 0 h 554805"/>
              <a:gd name="connsiteX1" fmla="*/ 719191 w 1376737"/>
              <a:gd name="connsiteY1" fmla="*/ 554805 h 554805"/>
              <a:gd name="connsiteX2" fmla="*/ 0 w 1376737"/>
              <a:gd name="connsiteY2" fmla="*/ 0 h 55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737" h="554805">
                <a:moveTo>
                  <a:pt x="1376737" y="0"/>
                </a:moveTo>
                <a:cubicBezTo>
                  <a:pt x="1162692" y="277402"/>
                  <a:pt x="948647" y="554805"/>
                  <a:pt x="719191" y="554805"/>
                </a:cubicBezTo>
                <a:cubicBezTo>
                  <a:pt x="489735" y="554805"/>
                  <a:pt x="123290" y="95892"/>
                  <a:pt x="0" y="0"/>
                </a:cubicBezTo>
              </a:path>
            </a:pathLst>
          </a:custGeom>
          <a:ln>
            <a:headEnd type="stealth" w="med" len="med"/>
            <a:tailEnd type="stealth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4" name="Straight Connector 53"/>
          <p:cNvCxnSpPr/>
          <p:nvPr/>
        </p:nvCxnSpPr>
        <p:spPr bwMode="auto">
          <a:xfrm flipH="1">
            <a:off x="4419600" y="4099191"/>
            <a:ext cx="381000" cy="549009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 bwMode="auto">
          <a:xfrm>
            <a:off x="4495800" y="3962400"/>
            <a:ext cx="304800" cy="68580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38200" y="4953000"/>
            <a:ext cx="7040880" cy="1384995"/>
          </a:xfrm>
          <a:prstGeom prst="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</a:t>
            </a:r>
            <a:r>
              <a:rPr lang="en-US" sz="1400" b="1" dirty="0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Resource Type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&lt;/type&gt;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URL/Id of the reference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--&gt;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&lt;/id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Specific version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4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&lt;!--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A52A2A"/>
                </a:solidFill>
                <a:latin typeface="Courier New" pitchFamily="49" charset="0"/>
                <a:cs typeface="Courier New" pitchFamily="49" charset="0"/>
              </a:rPr>
              <a:t>0..1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64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Text alternative </a:t>
            </a:r>
            <a:r>
              <a:rPr lang="en-US" sz="140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display&gt; 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[name]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75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</a:t>
            </a:r>
            <a:r>
              <a:rPr lang="en-US" dirty="0" err="1" smtClean="0"/>
              <a:t>sql</a:t>
            </a:r>
            <a:r>
              <a:rPr lang="en-US" dirty="0" smtClean="0"/>
              <a:t>)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117</a:t>
            </a:fld>
            <a:endParaRPr lang="en-CA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r="24073"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08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118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776711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&lt;Person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11154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6770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</a:t>
            </a:r>
            <a:r>
              <a:rPr lang="en-US" dirty="0" err="1" smtClean="0"/>
              <a:t>schematrons</a:t>
            </a:r>
            <a:endParaRPr lang="en-US" dirty="0" smtClean="0"/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</a:t>
            </a:r>
            <a:r>
              <a:rPr lang="en-US" dirty="0" err="1" smtClean="0"/>
              <a:t>schematrons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Resource’s </a:t>
            </a:r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nd 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What</a:t>
            </a:r>
            <a:r>
              <a:rPr lang="nl-NL" dirty="0" smtClean="0"/>
              <a:t> we </a:t>
            </a:r>
            <a:r>
              <a:rPr lang="nl-NL" dirty="0" err="1" smtClean="0"/>
              <a:t>don’t</a:t>
            </a:r>
            <a:r>
              <a:rPr lang="nl-NL" dirty="0" smtClean="0"/>
              <a:t> have </a:t>
            </a:r>
            <a:r>
              <a:rPr lang="nl-NL" dirty="0" err="1" smtClean="0"/>
              <a:t>yet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C#/Java/JS/Ruby </a:t>
            </a:r>
            <a:r>
              <a:rPr lang="nl-NL" dirty="0" err="1" smtClean="0"/>
              <a:t>FhirClient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FhirClient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(“…”);</a:t>
            </a:r>
          </a:p>
          <a:p>
            <a:pPr marL="0" indent="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Person r =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lient.Vread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“v2”);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r.dateOfBirth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client.Update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(“144”, r);</a:t>
            </a:r>
          </a:p>
          <a:p>
            <a:endParaRPr lang="nl-NL" dirty="0"/>
          </a:p>
          <a:p>
            <a:r>
              <a:rPr lang="nl-NL" dirty="0" err="1" smtClean="0"/>
              <a:t>HumanName.Parse</a:t>
            </a:r>
            <a:r>
              <a:rPr lang="nl-NL" dirty="0" smtClean="0"/>
              <a:t>(“Ewout Kramer”);</a:t>
            </a:r>
          </a:p>
          <a:p>
            <a:r>
              <a:rPr lang="nl-NL" dirty="0" err="1" smtClean="0"/>
              <a:t>Patient.RenderPatientLabel</a:t>
            </a:r>
            <a:r>
              <a:rPr lang="nl-NL" dirty="0" smtClean="0"/>
              <a:t>();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4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support &amp; latest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b="1" dirty="0"/>
              <a:t>www.hl7.org/fhir</a:t>
            </a:r>
          </a:p>
          <a:p>
            <a:r>
              <a:rPr lang="nl-NL" sz="3200" b="1" dirty="0" smtClean="0"/>
              <a:t>fhir@lists.hl7.org</a:t>
            </a:r>
            <a:r>
              <a:rPr lang="nl-NL" sz="3200" b="1" dirty="0"/>
              <a:t>	               </a:t>
            </a:r>
          </a:p>
          <a:p>
            <a:r>
              <a:rPr lang="nl-NL" sz="3200" b="1" dirty="0"/>
              <a:t>#</a:t>
            </a:r>
            <a:r>
              <a:rPr lang="nl-NL" sz="3200" b="1" dirty="0" smtClean="0"/>
              <a:t>FHIR</a:t>
            </a:r>
          </a:p>
          <a:p>
            <a:r>
              <a:rPr lang="nl-NL" sz="3200" b="1" dirty="0" err="1" smtClean="0"/>
              <a:t>Implementor’s</a:t>
            </a:r>
            <a:r>
              <a:rPr lang="nl-NL" sz="3200" b="1" dirty="0" smtClean="0"/>
              <a:t> Skype Channel!</a:t>
            </a:r>
            <a:endParaRPr lang="nl-NL" sz="3200" b="1" dirty="0"/>
          </a:p>
          <a:p>
            <a:endParaRPr lang="nl-NL" sz="3200" b="1" dirty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fhir.furore.com </a:t>
            </a:r>
            <a:r>
              <a:rPr lang="nl-NL" sz="3200" b="1" i="1" dirty="0" err="1" smtClean="0"/>
              <a:t>and</a:t>
            </a:r>
            <a:endParaRPr lang="nl-NL" sz="3200" b="1" i="1" dirty="0" smtClean="0"/>
          </a:p>
          <a:p>
            <a:r>
              <a:rPr lang="nl-NL" sz="3200" b="1" dirty="0"/>
              <a:t>http://</a:t>
            </a:r>
            <a:r>
              <a:rPr lang="nl-NL" sz="3200" b="1" dirty="0" smtClean="0"/>
              <a:t>hl7connect.healthintersections</a:t>
            </a:r>
            <a:br>
              <a:rPr lang="nl-NL" sz="3200" b="1" dirty="0" smtClean="0"/>
            </a:br>
            <a:r>
              <a:rPr lang="nl-NL" sz="3200" b="1" dirty="0" smtClean="0"/>
              <a:t>.</a:t>
            </a:r>
            <a:r>
              <a:rPr lang="nl-NL" sz="3200" b="1" dirty="0"/>
              <a:t>com.au/svc/fhir/</a:t>
            </a:r>
          </a:p>
          <a:p>
            <a:endParaRPr lang="nl-NL" sz="3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45531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</a:t>
            </a: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48200" y="487680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oid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uuid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79260" y="190500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HumanName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48200" y="213416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33" name="Straight Arrow Connector 32"/>
          <p:cNvCxnSpPr>
            <a:stCxn id="10" idx="2"/>
            <a:endCxn id="6" idx="0"/>
          </p:cNvCxnSpPr>
          <p:nvPr/>
        </p:nvCxnSpPr>
        <p:spPr bwMode="auto">
          <a:xfrm>
            <a:off x="4436660" y="396240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495800" y="39740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059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at the bottom: Primitives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9D7E7-1099-47AD-B3F2-624E90DDB7C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83597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dirty="0" smtClean="0"/>
                        <a:t>A </a:t>
                      </a:r>
                      <a:r>
                        <a:rPr lang="en-US" sz="1600" dirty="0"/>
                        <a:t>true decimal, with inbuilt precision (e.g. Java </a:t>
                      </a:r>
                      <a:r>
                        <a:rPr lang="en-US" sz="1600" dirty="0" err="1"/>
                        <a:t>BigDecimal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</a:t>
                      </a:r>
                      <a:r>
                        <a:rPr lang="en-US" sz="1600" b="1" dirty="0" err="1"/>
                        <a:t>timezone</a:t>
                      </a:r>
                      <a:r>
                        <a:rPr lang="en-US" sz="1600" b="1" dirty="0"/>
                        <a:t>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Unicode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</a:t>
                      </a:r>
                      <a:r>
                        <a:rPr lang="en-US" sz="1600" dirty="0" err="1"/>
                        <a:t>xs:dateTime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xs:date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xs:gYearMonth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xs:gYear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partial date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 that simple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xs:boolean allows “0”, “1”. Java’s Boolean.valueOf() does not. But valueOf() allows “True”, which xs:boolean does not.</a:t>
            </a:r>
          </a:p>
          <a:p>
            <a:r>
              <a:rPr lang="en-US" smtClean="0"/>
              <a:t>“+00004” is correct according to xs:int. .NET parses this, Java does not. Ruby’s to_i() allows “34abc” and the Integer() constructor sees “09” as an (incorrect) octal…</a:t>
            </a:r>
          </a:p>
          <a:p>
            <a:r>
              <a:rPr lang="en-US" smtClean="0"/>
              <a:t>Generally not round-trippable (problems for unit-tests, digital signatures)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 smtClean="0"/>
              <a:t>eve</a:t>
            </a:r>
            <a:r>
              <a:rPr lang="en-US" dirty="0" smtClean="0"/>
              <a:t>l up: </a:t>
            </a:r>
            <a:br>
              <a:rPr lang="en-US" dirty="0" smtClean="0"/>
            </a:br>
            <a:r>
              <a:rPr lang="en-US" dirty="0" smtClean="0"/>
              <a:t>Composite </a:t>
            </a:r>
            <a:r>
              <a:rPr lang="en-US" dirty="0" err="1" smtClean="0"/>
              <a:t>Datatypes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3"/>
          <a:stretch/>
        </p:blipFill>
        <p:spPr bwMode="auto">
          <a:xfrm>
            <a:off x="1295400" y="1763753"/>
            <a:ext cx="2935604" cy="2579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6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2990671"/>
            <a:ext cx="675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Let’s</a:t>
            </a:r>
            <a:r>
              <a:rPr lang="nl-NL" dirty="0" smtClean="0"/>
              <a:t> take a look at the “Data Types” </a:t>
            </a:r>
            <a:r>
              <a:rPr lang="nl-NL" dirty="0" err="1" smtClean="0"/>
              <a:t>section</a:t>
            </a:r>
            <a:r>
              <a:rPr lang="nl-NL" dirty="0" smtClean="0"/>
              <a:t> of the FHIR </a:t>
            </a:r>
            <a:r>
              <a:rPr lang="nl-NL" dirty="0" err="1" smtClean="0"/>
              <a:t>specification</a:t>
            </a:r>
            <a:r>
              <a:rPr lang="nl-NL" dirty="0"/>
              <a:t> at 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://www.hl7.org/implement/standards/fhir/datatypes.htm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57" y="457200"/>
            <a:ext cx="2656443" cy="2316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819400"/>
            <a:ext cx="30575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1828799" cy="177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838200"/>
            <a:ext cx="434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657600" y="2819400"/>
            <a:ext cx="2372757" cy="228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44"/>
          <a:stretch/>
        </p:blipFill>
        <p:spPr bwMode="auto">
          <a:xfrm>
            <a:off x="533400" y="1878842"/>
            <a:ext cx="8081398" cy="185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“Choice” properties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5943600" y="3276600"/>
            <a:ext cx="1447800" cy="1905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2057400" y="3276600"/>
            <a:ext cx="381000" cy="1600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6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38400" y="2971800"/>
            <a:ext cx="15240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4267200" cy="240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3733800"/>
            <a:ext cx="6503987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 bwMode="auto">
          <a:xfrm flipH="1" flipV="1">
            <a:off x="4419600" y="2573528"/>
            <a:ext cx="805379" cy="7792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H="1">
            <a:off x="3581400" y="3352800"/>
            <a:ext cx="1643579" cy="1981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81600" y="1847671"/>
            <a:ext cx="3606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</a:t>
            </a:r>
            <a:r>
              <a:rPr lang="en-US" dirty="0" err="1"/>
              <a:t>uri’s</a:t>
            </a:r>
            <a:r>
              <a:rPr lang="en-US" dirty="0"/>
              <a:t> may be: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Relative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Absolute URL (own server)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external reference </a:t>
            </a:r>
            <a:r>
              <a:rPr lang="en-US" dirty="0" smtClean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62305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685800" y="1591270"/>
            <a:ext cx="748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/>
              <a:t> </a:t>
            </a:r>
            <a:r>
              <a:rPr lang="nl-NL" dirty="0" smtClean="0"/>
              <a:t>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r>
              <a:rPr lang="nl-NL" dirty="0" smtClean="0"/>
              <a:t>:</a:t>
            </a:r>
            <a:endParaRPr lang="nl-NL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52046"/>
            <a:ext cx="8151813" cy="371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3505200"/>
            <a:ext cx="23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Just a </a:t>
            </a:r>
            <a:r>
              <a:rPr lang="nl-NL" dirty="0" err="1" smtClean="0"/>
              <a:t>Key</a:t>
            </a:r>
            <a:r>
              <a:rPr lang="nl-NL" dirty="0" smtClean="0"/>
              <a:t>/Value pair</a:t>
            </a:r>
            <a:endParaRPr lang="nl-NL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324600" y="3874532"/>
            <a:ext cx="0" cy="5450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4191000" y="3874532"/>
            <a:ext cx="2133600" cy="8498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 </a:t>
            </a:r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333500"/>
            <a:ext cx="7913687" cy="499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</a:t>
            </a:r>
            <a:r>
              <a:rPr lang="en-US" dirty="0" err="1" smtClean="0"/>
              <a:t>datamodel</a:t>
            </a:r>
            <a:r>
              <a:rPr lang="en-US" dirty="0" smtClean="0"/>
              <a:t> (simplified!)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429000" cy="273367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085975" y="2405063"/>
            <a:ext cx="17240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800" y="4455319"/>
            <a:ext cx="3276600" cy="13358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00800" y="4648200"/>
            <a:ext cx="1447800" cy="990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589060" y="1905000"/>
            <a:ext cx="348814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r>
              <a:rPr kumimoji="0" lang="en-US" sz="18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248400" y="21341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Types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3" idx="2"/>
            <a:endCxn id="18" idx="0"/>
          </p:cNvCxnSpPr>
          <p:nvPr/>
        </p:nvCxnSpPr>
        <p:spPr bwMode="auto">
          <a:xfrm>
            <a:off x="6333130" y="3962400"/>
            <a:ext cx="18197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48400" y="3010469"/>
            <a:ext cx="1600200" cy="7995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Reference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85975" y="3276600"/>
            <a:ext cx="1724025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218330" y="3849290"/>
            <a:ext cx="1439269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3657599" y="312420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3733800" y="3649555"/>
            <a:ext cx="1143000" cy="9986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888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 bwMode="auto">
          <a:xfrm>
            <a:off x="381000" y="1885950"/>
            <a:ext cx="3962400" cy="2533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Bundles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FHIR modeling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5095875"/>
            <a:ext cx="3657600" cy="1304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514600" y="5257800"/>
            <a:ext cx="1447800" cy="68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24450" y="3829050"/>
            <a:ext cx="3352800" cy="14287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29400" y="4029075"/>
            <a:ext cx="1600200" cy="1066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1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1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2295525"/>
            <a:ext cx="3429000" cy="1885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723228" y="1871663"/>
            <a:ext cx="16764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Infrastructural Types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  <a:latin typeface="Arial" charset="0"/>
              </a:rPr>
              <a:t>(Extension, Narrative, Reference)</a:t>
            </a:r>
            <a:endParaRPr lang="en-US" sz="11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9" name="Straight Arrow Connector 18"/>
          <p:cNvCxnSpPr>
            <a:stCxn id="13" idx="3"/>
            <a:endCxn id="17" idx="1"/>
          </p:cNvCxnSpPr>
          <p:nvPr/>
        </p:nvCxnSpPr>
        <p:spPr bwMode="auto">
          <a:xfrm flipV="1">
            <a:off x="3962400" y="2405063"/>
            <a:ext cx="2760828" cy="833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8001000" y="2938463"/>
            <a:ext cx="0" cy="890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0" idx="2"/>
            <a:endCxn id="6" idx="3"/>
          </p:cNvCxnSpPr>
          <p:nvPr/>
        </p:nvCxnSpPr>
        <p:spPr bwMode="auto">
          <a:xfrm flipH="1">
            <a:off x="4191000" y="5257800"/>
            <a:ext cx="2609850" cy="490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3886200" y="4029075"/>
            <a:ext cx="123825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H="1" flipV="1">
            <a:off x="3619500" y="3200401"/>
            <a:ext cx="1866900" cy="628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085975" y="3319463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Components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085975" y="2405063"/>
            <a:ext cx="1571625" cy="7191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Resources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6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FHIR Resource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</a:t>
            </a:r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</a:t>
            </a:r>
            <a:r>
              <a:rPr lang="en-US" noProof="1">
                <a:solidFill>
                  <a:srgbClr val="008000"/>
                </a:solidFill>
                <a:latin typeface="Consolas"/>
              </a:rPr>
              <a:t>/* registered, interim, final ... */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 }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LabReportResultGroupResultComponent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: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Composite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{}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.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LabReportStatus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Status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Instant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Issued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ResourceReference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Patient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noProof="1">
              <a:solidFill>
                <a:prstClr val="black"/>
              </a:solidFill>
              <a:latin typeface="Consolas"/>
            </a:endParaRP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CodeableConcept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ReportName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   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List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&lt;</a:t>
            </a:r>
            <a:r>
              <a:rPr lang="en-US" noProof="1">
                <a:solidFill>
                  <a:srgbClr val="2B91AF"/>
                </a:solidFill>
                <a:latin typeface="Consolas"/>
              </a:rPr>
              <a:t>LabReportRequestDetailComponent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&gt; RequestDetail {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</a:t>
            </a:r>
            <a:r>
              <a:rPr lang="en-US" noProof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noProof="1">
                <a:solidFill>
                  <a:prstClr val="black"/>
                </a:solidFill>
                <a:latin typeface="Consolas"/>
              </a:rPr>
              <a:t>; }        </a:t>
            </a:r>
          </a:p>
          <a:p>
            <a:r>
              <a:rPr lang="en-US" noProof="1">
                <a:solidFill>
                  <a:prstClr val="black"/>
                </a:solidFill>
                <a:latin typeface="Consolas"/>
              </a:rPr>
              <a:t> </a:t>
            </a:r>
            <a:r>
              <a:rPr lang="en-US" noProof="1" smtClean="0">
                <a:solidFill>
                  <a:prstClr val="black"/>
                </a:solidFill>
                <a:latin typeface="Consolas"/>
              </a:rPr>
              <a:t>}</a:t>
            </a:r>
            <a:endParaRPr lang="en-US" noProof="1" smtClean="0">
              <a:solidFill>
                <a:prstClr val="black"/>
              </a:solidFill>
            </a:endParaRPr>
          </a:p>
          <a:p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About your organization…</a:t>
            </a:r>
          </a:p>
          <a:p>
            <a:r>
              <a:rPr lang="en-US" smtClean="0"/>
              <a:t>HL7 (v2/v3) background?</a:t>
            </a:r>
          </a:p>
          <a:p>
            <a:r>
              <a:rPr lang="en-US" smtClean="0"/>
              <a:t>Experience with FHIR?</a:t>
            </a:r>
          </a:p>
          <a:p>
            <a:r>
              <a:rPr lang="en-US" smtClean="0"/>
              <a:t>Platform of choice (.NET, Java, Ruby, …)?</a:t>
            </a:r>
          </a:p>
          <a:p>
            <a:r>
              <a:rPr lang="en-US" smtClean="0"/>
              <a:t>Familiar with HTTP, Xml, JSON, REST?</a:t>
            </a:r>
          </a:p>
          <a:p>
            <a:r>
              <a:rPr lang="en-US" smtClean="0"/>
              <a:t>Persistence technologies used?</a:t>
            </a:r>
          </a:p>
          <a:p>
            <a:r>
              <a:rPr lang="en-US" smtClean="0"/>
              <a:t>Expectations for today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classes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5898392" cy="217188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4514760"/>
            <a:ext cx="754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Resource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Narrative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Text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Extension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Extension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Primitive classes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98392" cy="24005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5163233"/>
            <a:ext cx="29706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FhirString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"Hi!"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s 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48200"/>
            <a:ext cx="3200400" cy="177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2133600" y="6172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>
            <a:off x="1981200" y="5791200"/>
            <a:ext cx="1371600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2286000" y="5257800"/>
            <a:ext cx="121920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Datatypes classes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84" y="1954029"/>
            <a:ext cx="6355631" cy="422946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Xsd – LabReport.xsd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543926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Java Resources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06211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872734"/>
            <a:ext cx="559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Factory.java has multiple static methods to construct: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“REpresentational State Transfer”</a:t>
            </a:r>
          </a:p>
          <a:p>
            <a:r>
              <a:rPr lang="en-US" smtClean="0"/>
              <a:t>Represent your data as “resources”</a:t>
            </a:r>
          </a:p>
          <a:p>
            <a:r>
              <a:rPr lang="en-US" smtClean="0"/>
              <a:t>Make “Resources” URI addressable</a:t>
            </a:r>
          </a:p>
          <a:p>
            <a:r>
              <a:rPr lang="en-US" smtClean="0"/>
              <a:t>Use HTTP to do CRUD operations</a:t>
            </a:r>
          </a:p>
          <a:p>
            <a:r>
              <a:rPr lang="en-US" smtClean="0"/>
              <a:t>Resources may be exchanged using different representations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Glory of REST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2290" name="Picture 2" descr="http://martinfowler.com/articles/images/richardsonMaturityModel/over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019925" cy="415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8800" y="6158056"/>
            <a:ext cx="4890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Source: http://martinfowler.com/articles/richardsonMaturityModel.html</a:t>
            </a:r>
          </a:p>
        </p:txBody>
      </p:sp>
    </p:spTree>
    <p:extLst>
      <p:ext uri="{BB962C8B-B14F-4D97-AF65-F5344CB8AC3E}">
        <p14:creationId xmlns:p14="http://schemas.microsoft.com/office/powerpoint/2010/main" val="99562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fhir</a:t>
            </a:r>
            <a:r>
              <a:rPr lang="en-US" sz="1800" b="1" dirty="0" smtClean="0"/>
              <a:t>/person/@1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text/</a:t>
            </a:r>
            <a:r>
              <a:rPr lang="en-US" sz="1800" b="1" dirty="0" err="1" smtClean="0"/>
              <a:t>xml+fhir;charset</a:t>
            </a:r>
            <a:r>
              <a:rPr lang="en-US" sz="1800" b="1" dirty="0" smtClean="0"/>
              <a:t>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http://fhir.furore.com/fhir/person/@1/history/@1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Person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&gt;&lt;/Person&gt;</a:t>
            </a: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62000" y="5019675"/>
            <a:ext cx="1762126" cy="12218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95400" y="5867400"/>
            <a:ext cx="2743200" cy="66941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See the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BOM?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HTTP VERBS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		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32307"/>
              </p:ext>
            </p:extLst>
          </p:nvPr>
        </p:nvGraphicFramePr>
        <p:xfrm>
          <a:off x="1524000" y="2357120"/>
          <a:ext cx="6096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GET</a:t>
                      </a:r>
                      <a:r>
                        <a:rPr lang="nl-NL" dirty="0" smtClean="0"/>
                        <a:t> 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</a:t>
                      </a:r>
                      <a:r>
                        <a:rPr lang="nl-NL" dirty="0" err="1" smtClean="0"/>
                        <a:t>metadata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GET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/person/@1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OPTIONS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DELETE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/person/@1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b="1" dirty="0" smtClean="0"/>
                        <a:t>PUT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/person@1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b="1" dirty="0" smtClean="0"/>
                        <a:t>POST</a:t>
                      </a:r>
                      <a:r>
                        <a:rPr lang="nl-NL" dirty="0" smtClean="0"/>
                        <a:t> /</a:t>
                      </a:r>
                      <a:r>
                        <a:rPr lang="nl-NL" dirty="0" err="1" smtClean="0"/>
                        <a:t>fhir</a:t>
                      </a:r>
                      <a:r>
                        <a:rPr lang="nl-NL" dirty="0" smtClean="0"/>
                        <a:t>/person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CONNECT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/>
                        <a:t>HEAD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TRACE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perspective?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http://server.org/fhir/person/@1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695701" y="19430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134101" y="2181226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162804" y="32348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37454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</a:t>
            </a:r>
            <a:r>
              <a:rPr lang="en-US" smtClean="0"/>
              <a:t>URL resolves </a:t>
            </a:r>
            <a:r>
              <a:rPr lang="en-US" dirty="0" smtClean="0"/>
              <a:t>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by identity (“read”)</a:t>
            </a:r>
          </a:p>
          <a:p>
            <a:r>
              <a:rPr lang="en-US" smtClean="0"/>
              <a:t>Resource by version-specific id (“vread”)</a:t>
            </a:r>
          </a:p>
          <a:p>
            <a:r>
              <a:rPr lang="en-US" smtClean="0"/>
              <a:t>Conformance resource (“conformance”)</a:t>
            </a:r>
          </a:p>
          <a:p>
            <a:endParaRPr lang="en-US" smtClean="0"/>
          </a:p>
          <a:p>
            <a:r>
              <a:rPr lang="en-US" smtClean="0"/>
              <a:t>Optionally provide preferred response format (json or xml) using an HTTP Accept header, or $format parameter. XML is default.</a:t>
            </a:r>
          </a:p>
          <a:p>
            <a:r>
              <a:rPr lang="en-US" smtClean="0"/>
              <a:t>Use "text/xml+fhir“ and  "application/json”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person/@1/history/@4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05102" y="3848099"/>
            <a:ext cx="380999" cy="12192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4863988" y="2938046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read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48622"/>
              </p:ext>
            </p:extLst>
          </p:nvPr>
        </p:nvGraphicFramePr>
        <p:xfrm>
          <a:off x="2114550" y="1905000"/>
          <a:ext cx="512445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70"/>
                <a:gridCol w="1269359"/>
                <a:gridCol w="1096977"/>
                <a:gridCol w="1332044"/>
              </a:tblGrid>
              <a:tr h="248235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smtClean="0">
                          <a:effectLst/>
                        </a:rPr>
                        <a:t>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vread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conformance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 </a:t>
                      </a:r>
                      <a:r>
                        <a:rPr lang="nl-NL" sz="1400" u="none" strike="noStrike" dirty="0" err="1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version-specific</a:t>
                      </a:r>
                      <a:r>
                        <a:rPr lang="nl-NL" sz="1400" u="none" strike="noStrike" dirty="0">
                          <a:effectLst/>
                        </a:rPr>
                        <a:t>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/ </a:t>
                      </a:r>
                      <a:r>
                        <a:rPr lang="nl-NL" sz="1400" u="none" strike="noStrike" dirty="0" smtClean="0">
                          <a:effectLst/>
                        </a:rPr>
                        <a:t>or</a:t>
                      </a:r>
                      <a:r>
                        <a:rPr lang="nl-NL" sz="1400" u="none" strike="noStrike" baseline="0" dirty="0" smtClean="0">
                          <a:effectLst/>
                        </a:rPr>
                        <a:t> </a:t>
                      </a:r>
                      <a:r>
                        <a:rPr lang="nl-NL" sz="1400" u="none" strike="noStrike" dirty="0" smtClean="0">
                          <a:effectLst/>
                        </a:rPr>
                        <a:t>/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metadata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OPTIONS / GET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49646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Conformance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48235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95442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404, 410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404, 410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8" name="Cloud 7"/>
          <p:cNvSpPr/>
          <p:nvPr/>
        </p:nvSpPr>
        <p:spPr bwMode="auto">
          <a:xfrm>
            <a:off x="304800" y="31242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Version specific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447800" y="4191000"/>
            <a:ext cx="10668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6988629" y="3140529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Useful for caching, sync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486401" y="4191000"/>
            <a:ext cx="2057399" cy="1524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4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you need to communicate multiple Resources, we use Bundles:</a:t>
            </a:r>
          </a:p>
          <a:p>
            <a:pPr lvl="1"/>
            <a:r>
              <a:rPr lang="en-US" smtClean="0"/>
              <a:t>Query result</a:t>
            </a:r>
          </a:p>
          <a:p>
            <a:pPr lvl="1"/>
            <a:r>
              <a:rPr lang="en-US" smtClean="0"/>
              <a:t>Documents or messages</a:t>
            </a:r>
          </a:p>
          <a:p>
            <a:pPr lvl="1"/>
            <a:r>
              <a:rPr lang="en-US" smtClean="0"/>
              <a:t>Multiple-resource inserts (“batches”)</a:t>
            </a:r>
          </a:p>
          <a:p>
            <a:r>
              <a:rPr lang="en-US" smtClean="0"/>
              <a:t>To Bundle resources, we use the Atom syndication format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 Bundle (Atom)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75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Conformance?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2" t="28240" r="50888" b="12857"/>
          <a:stretch/>
        </p:blipFill>
        <p:spPr bwMode="auto">
          <a:xfrm>
            <a:off x="1023257" y="1371600"/>
            <a:ext cx="5910943" cy="518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</a:t>
            </a:r>
            <a:r>
              <a:rPr lang="en-US" dirty="0" err="1" smtClean="0"/>
              <a:t>url</a:t>
            </a:r>
            <a:r>
              <a:rPr lang="en-US" dirty="0" smtClean="0"/>
              <a:t> which indicates the resource type: </a:t>
            </a:r>
          </a:p>
          <a:p>
            <a:pPr lvl="1"/>
            <a:r>
              <a:rPr lang="en-US" dirty="0" smtClean="0"/>
              <a:t>E.g. http://server.org/fhir/person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body as stored (possibly altered!) with result </a:t>
            </a:r>
            <a:r>
              <a:rPr lang="en-US" b="1" dirty="0" smtClean="0"/>
              <a:t>201 (Created)</a:t>
            </a:r>
          </a:p>
          <a:p>
            <a:r>
              <a:rPr lang="en-US" dirty="0" smtClean="0"/>
              <a:t>Server returns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</a:t>
            </a:r>
            <a:r>
              <a:rPr lang="en-US" dirty="0" err="1" smtClean="0"/>
              <a:t>json</a:t>
            </a:r>
            <a:r>
              <a:rPr lang="en-US" dirty="0" smtClean="0"/>
              <a:t>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body as stored (possibly altered!)</a:t>
            </a:r>
          </a:p>
          <a:p>
            <a:r>
              <a:rPr lang="en-US" dirty="0" smtClean="0"/>
              <a:t>Server returns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</a:p>
          <a:p>
            <a:r>
              <a:rPr lang="en-US" dirty="0" smtClean="0"/>
              <a:t>FHIR </a:t>
            </a:r>
            <a:r>
              <a:rPr lang="en-US" dirty="0" err="1" smtClean="0"/>
              <a:t>RESTful</a:t>
            </a:r>
            <a:r>
              <a:rPr lang="en-US" dirty="0" smtClean="0"/>
              <a:t> service interface</a:t>
            </a:r>
          </a:p>
          <a:p>
            <a:r>
              <a:rPr lang="en-US" dirty="0" smtClean="0"/>
              <a:t>Beyond REST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FHIR on the Wire</a:t>
            </a:r>
          </a:p>
          <a:p>
            <a:r>
              <a:rPr lang="en-US" dirty="0" smtClean="0"/>
              <a:t>Distribution for developers</a:t>
            </a:r>
          </a:p>
          <a:p>
            <a:r>
              <a:rPr lang="en-US" dirty="0" smtClean="0"/>
              <a:t>Building a FHIR server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Resource gets created at that location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PUT/POST ops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19322"/>
              </p:ext>
            </p:extLst>
          </p:nvPr>
        </p:nvGraphicFramePr>
        <p:xfrm>
          <a:off x="1143000" y="1752600"/>
          <a:ext cx="5867401" cy="43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395"/>
                <a:gridCol w="1431074"/>
                <a:gridCol w="1287966"/>
                <a:gridCol w="1287966"/>
              </a:tblGrid>
              <a:tr h="258233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create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batch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/[resource]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/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nl-NL" sz="1400" i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PUT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POST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POST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Resource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Content-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O/R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7620" marR="7620" marT="7620" marB="0" anchor="b"/>
                </a:tc>
              </a:tr>
              <a:tr h="516467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Resource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Bundle</a:t>
                      </a:r>
                    </a:p>
                  </a:txBody>
                  <a:tcPr marL="7620" marR="7620" marT="7620" marB="0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258233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</a:tr>
              <a:tr h="495299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400, 404, 405,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>
                          <a:effectLst/>
                        </a:rPr>
                        <a:t>409, 412, 490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201,400, 404</a:t>
                      </a:r>
                      <a:br>
                        <a:rPr lang="nl-NL" sz="1400" u="none" strike="noStrike" dirty="0">
                          <a:effectLst/>
                        </a:rPr>
                      </a:br>
                      <a:r>
                        <a:rPr lang="nl-NL" sz="1400" u="none" strike="noStrike" dirty="0" smtClean="0">
                          <a:effectLst/>
                        </a:rPr>
                        <a:t>490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400, 404, 405,</a:t>
                      </a:r>
                      <a:b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409, 412, 490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flipH="1">
            <a:off x="4114800" y="5143500"/>
            <a:ext cx="2590800" cy="8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upload.wikimedia.org/wikipedia/commons/thumb/2/2b/TalktoTheHand.jpg/220px-TalktoTheHa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279" y="3238500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6607629" y="4572000"/>
            <a:ext cx="18288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Talk to the Hand</a:t>
            </a:r>
          </a:p>
        </p:txBody>
      </p:sp>
    </p:spTree>
    <p:extLst>
      <p:ext uri="{BB962C8B-B14F-4D97-AF65-F5344CB8AC3E}">
        <p14:creationId xmlns:p14="http://schemas.microsoft.com/office/powerpoint/2010/main" val="2317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66083"/>
              </p:ext>
            </p:extLst>
          </p:nvPr>
        </p:nvGraphicFramePr>
        <p:xfrm>
          <a:off x="2590800" y="1905000"/>
          <a:ext cx="36576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3063"/>
                <a:gridCol w="1664537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delete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resource url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DELETE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Accept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Response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08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</a:t>
                      </a:r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Location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Last-</a:t>
                      </a:r>
                      <a:r>
                        <a:rPr lang="nl-NL" sz="1400" u="none" strike="noStrike" dirty="0" err="1">
                          <a:effectLst/>
                        </a:rPr>
                        <a:t>Modified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204, 405, 404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read operations will return in a 410 (Gone) result in stead of 404 (Not Found)</a:t>
            </a:r>
          </a:p>
          <a:p>
            <a:r>
              <a:rPr lang="en-US" smtClean="0"/>
              <a:t>The resource will not be returned by the search operation.</a:t>
            </a:r>
          </a:p>
          <a:p>
            <a:r>
              <a:rPr lang="en-US" smtClean="0"/>
              <a:t>It is still there in /updates and /history</a:t>
            </a:r>
          </a:p>
          <a:p>
            <a:r>
              <a:rPr lang="en-US" smtClean="0"/>
              <a:t>You can “undelete” by doing an update with fresh content</a:t>
            </a:r>
          </a:p>
          <a:p>
            <a:r>
              <a:rPr lang="en-US" smtClean="0"/>
              <a:t>Just a “marker” in a resource’s history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7" y="1765012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Version history - revival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/person/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876800"/>
            <a:ext cx="518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</a:t>
            </a:r>
            <a:r>
              <a:rPr lang="en-US" dirty="0"/>
              <a:t>are not required to keep history, and may return </a:t>
            </a:r>
            <a:r>
              <a:rPr lang="en-US" dirty="0" smtClean="0"/>
              <a:t>410 (Gone) on </a:t>
            </a:r>
            <a:r>
              <a:rPr lang="en-US" dirty="0"/>
              <a:t>a </a:t>
            </a:r>
            <a:r>
              <a:rPr lang="en-US" dirty="0" smtClean="0"/>
              <a:t>“</a:t>
            </a:r>
            <a:r>
              <a:rPr lang="en-US" dirty="0" err="1" smtClean="0"/>
              <a:t>vread</a:t>
            </a:r>
            <a:r>
              <a:rPr lang="en-US" dirty="0" smtClean="0"/>
              <a:t>” </a:t>
            </a:r>
            <a:r>
              <a:rPr lang="en-US" i="1" dirty="0"/>
              <a:t>for </a:t>
            </a:r>
            <a:r>
              <a:rPr lang="en-US" i="1" dirty="0" smtClean="0"/>
              <a:t>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6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http://server.org/person/search?</a:t>
            </a:r>
            <a:br>
              <a:rPr lang="en-US" smtClean="0"/>
            </a:br>
            <a:r>
              <a:rPr lang="en-US" smtClean="0"/>
              <a:t>name=kramer&amp;gender=M</a:t>
            </a:r>
          </a:p>
          <a:p>
            <a:r>
              <a:rPr lang="en-US" smtClean="0"/>
              <a:t>Returns result in a bundle (Atom feed)</a:t>
            </a:r>
          </a:p>
          <a:p>
            <a:r>
              <a:rPr lang="en-US" smtClean="0"/>
              <a:t>You can request (in Accept header):</a:t>
            </a:r>
          </a:p>
          <a:p>
            <a:pPr lvl="1"/>
            <a:r>
              <a:rPr lang="en-US" smtClean="0"/>
              <a:t>‘true’ Atom (Xml): </a:t>
            </a:r>
            <a:r>
              <a:rPr lang="nl-NL" smtClean="0"/>
              <a:t>application/atom+xml</a:t>
            </a:r>
            <a:endParaRPr lang="en-US" smtClean="0"/>
          </a:p>
          <a:p>
            <a:pPr lvl="1"/>
            <a:r>
              <a:rPr lang="en-US" smtClean="0"/>
              <a:t>proprietary Json-Atom: </a:t>
            </a:r>
            <a:r>
              <a:rPr lang="nl-NL" smtClean="0"/>
              <a:t>application/json</a:t>
            </a:r>
          </a:p>
          <a:p>
            <a:r>
              <a:rPr lang="nl-NL" smtClean="0"/>
              <a:t>Results can be paged using $page and $count</a:t>
            </a:r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…what the result looks like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2763"/>
            <a:ext cx="7620000" cy="4676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43525" y="181498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Here’s the resource’s 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4724400" y="1999655"/>
            <a:ext cx="619125" cy="65567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24685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more meta-data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 bwMode="auto">
          <a:xfrm flipH="1">
            <a:off x="5105400" y="2653189"/>
            <a:ext cx="762000" cy="4710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3886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resource itself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3581400" y="3886200"/>
            <a:ext cx="2590800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511706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form,</a:t>
            </a:r>
          </a:p>
          <a:p>
            <a:r>
              <a:rPr lang="en-US" dirty="0" smtClean="0"/>
              <a:t>just like </a:t>
            </a:r>
            <a:r>
              <a:rPr lang="en-US" dirty="0" err="1" smtClean="0"/>
              <a:t>Resource.text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3810000" y="4953000"/>
            <a:ext cx="1828800" cy="348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 bwMode="auto">
          <a:xfrm>
            <a:off x="800100" y="2704028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457200" y="5715000"/>
            <a:ext cx="381000" cy="3693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9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in 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subscribe to a feed of all a changes to certain type of resource (“updates”):</a:t>
            </a:r>
          </a:p>
          <a:p>
            <a:pPr lvl="2"/>
            <a:r>
              <a:rPr lang="en-US" dirty="0" smtClean="0"/>
              <a:t>http://server.org/fhir/person?[$last=xx]</a:t>
            </a:r>
          </a:p>
          <a:p>
            <a:r>
              <a:rPr lang="en-US" dirty="0" smtClean="0"/>
              <a:t>By specifying the $last parameter, you limit the result to records updated after a certain moment.</a:t>
            </a:r>
          </a:p>
          <a:p>
            <a:r>
              <a:rPr lang="en-US" dirty="0"/>
              <a:t>Includes updates and </a:t>
            </a:r>
            <a:r>
              <a:rPr lang="en-US" dirty="0" smtClean="0"/>
              <a:t>deletions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all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a history of all changes to a resource using</a:t>
            </a:r>
          </a:p>
          <a:p>
            <a:pPr lvl="1"/>
            <a:r>
              <a:rPr lang="en-US" dirty="0" smtClean="0"/>
              <a:t>E.g. http://server.org/person/@1/history</a:t>
            </a:r>
          </a:p>
          <a:p>
            <a:r>
              <a:rPr lang="en-US" dirty="0" smtClean="0"/>
              <a:t>Includes updates and deletions</a:t>
            </a:r>
          </a:p>
          <a:p>
            <a:r>
              <a:rPr lang="en-US" dirty="0" smtClean="0"/>
              <a:t>Notice that the version-specific URL is basically this URL, with a version id added to it.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Operations returning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08546"/>
              </p:ext>
            </p:extLst>
          </p:nvPr>
        </p:nvGraphicFramePr>
        <p:xfrm>
          <a:off x="1295400" y="1828800"/>
          <a:ext cx="6781800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6595"/>
                <a:gridCol w="1937657"/>
                <a:gridCol w="1453243"/>
                <a:gridCol w="1474305"/>
              </a:tblGrid>
              <a:tr h="270086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 err="1">
                          <a:effectLst/>
                        </a:rPr>
                        <a:t>history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>
                          <a:effectLst/>
                        </a:rPr>
                        <a:t>search</a:t>
                      </a:r>
                      <a:endParaRPr lang="nl-NL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1" u="none" strike="noStrike" dirty="0">
                          <a:effectLst/>
                        </a:rPr>
                        <a:t>updates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Path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smtClean="0">
                          <a:effectLst/>
                        </a:rPr>
                        <a:t>[resource </a:t>
                      </a:r>
                      <a:r>
                        <a:rPr lang="nl-NL" sz="1400" u="none" strike="noStrike" dirty="0" err="1" smtClean="0">
                          <a:effectLst/>
                        </a:rPr>
                        <a:t>url</a:t>
                      </a:r>
                      <a:r>
                        <a:rPr lang="nl-NL" sz="1400" u="none" strike="noStrike" dirty="0" smtClean="0">
                          <a:effectLst/>
                        </a:rPr>
                        <a:t>]/</a:t>
                      </a:r>
                      <a:r>
                        <a:rPr lang="nl-NL" sz="1400" u="none" strike="noStrike" dirty="0" err="1">
                          <a:effectLst/>
                        </a:rPr>
                        <a:t>history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/[type]/search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/[type]/updates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 err="1">
                          <a:effectLst/>
                        </a:rPr>
                        <a:t>Request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 err="1">
                          <a:effectLst/>
                        </a:rPr>
                        <a:t>Verb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GET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Content-Type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Body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Accept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O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O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Response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>
                          <a:effectLst/>
                        </a:rPr>
                        <a:t> </a:t>
                      </a:r>
                      <a:endParaRPr lang="nl-NL" sz="1400" b="0" i="1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i="1" u="none" strike="noStrike" dirty="0">
                          <a:effectLst/>
                        </a:rPr>
                        <a:t> </a:t>
                      </a:r>
                      <a:endParaRPr lang="nl-NL" sz="14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Content-Type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R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540174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Body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Bundle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>
                          <a:effectLst/>
                        </a:rPr>
                        <a:t>Bundle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Content-Location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Location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270086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Last-Modified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N/A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>
                          <a:effectLst/>
                        </a:rPr>
                        <a:t>N/A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/>
                </a:tc>
              </a:tr>
              <a:tr h="368305">
                <a:tc>
                  <a:txBody>
                    <a:bodyPr/>
                    <a:lstStyle/>
                    <a:p>
                      <a:pPr algn="l" fontAlgn="t"/>
                      <a:r>
                        <a:rPr lang="nl-NL" sz="1400" u="none" strike="noStrike" dirty="0">
                          <a:effectLst/>
                        </a:rPr>
                        <a:t>Status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to ballot…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http://server.org/fhir/history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History of </a:t>
            </a:r>
            <a:r>
              <a:rPr lang="en-US" i="1" dirty="0" smtClean="0"/>
              <a:t>all</a:t>
            </a:r>
            <a:r>
              <a:rPr lang="en-US" dirty="0" smtClean="0"/>
              <a:t> resources on server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://server.org/fhir/person/history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History of </a:t>
            </a:r>
            <a:r>
              <a:rPr lang="en-US" dirty="0" smtClean="0"/>
              <a:t>all person </a:t>
            </a:r>
            <a:r>
              <a:rPr lang="en-US" dirty="0"/>
              <a:t>resources on server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server.org/fhir/person/@1/history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dirty="0"/>
              <a:t>History of </a:t>
            </a:r>
            <a:r>
              <a:rPr lang="en-US" i="1" dirty="0" smtClean="0"/>
              <a:t>specific</a:t>
            </a:r>
            <a:r>
              <a:rPr lang="en-US" dirty="0" smtClean="0"/>
              <a:t> person </a:t>
            </a:r>
            <a:r>
              <a:rPr lang="en-US" dirty="0"/>
              <a:t>on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server.org/fhir/person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Last version of all non-deleted persons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7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Binary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special /binary endpoint on which can store and retrieve binary data.</a:t>
            </a:r>
          </a:p>
          <a:p>
            <a:r>
              <a:rPr lang="en-US" dirty="0" smtClean="0"/>
              <a:t>The endpoint operates mostly like a normal end point for resources (read, </a:t>
            </a:r>
            <a:r>
              <a:rPr lang="en-US" dirty="0" err="1" smtClean="0"/>
              <a:t>vread</a:t>
            </a:r>
            <a:r>
              <a:rPr lang="en-US" dirty="0" smtClean="0"/>
              <a:t>, updates, </a:t>
            </a:r>
            <a:r>
              <a:rPr lang="en-US" dirty="0" err="1" smtClean="0"/>
              <a:t>etc</a:t>
            </a:r>
            <a:r>
              <a:rPr lang="en-US" dirty="0" smtClean="0"/>
              <a:t>), but there is no search.</a:t>
            </a:r>
          </a:p>
          <a:p>
            <a:r>
              <a:rPr lang="en-US" dirty="0" smtClean="0"/>
              <a:t>When you POST or PUT data specify the MIME type of the binary in the Content-Type header.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(Person)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0" t="60952" r="51429" b="16667"/>
          <a:stretch/>
        </p:blipFill>
        <p:spPr bwMode="auto">
          <a:xfrm>
            <a:off x="620949" y="2971800"/>
            <a:ext cx="798965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949" y="1828800"/>
            <a:ext cx="7848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operations: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774371" y="4876800"/>
            <a:ext cx="51163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7086600" y="4648200"/>
            <a:ext cx="914400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538842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Repeat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behaviour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$id is the only universal search parameter (and allows to always work with feeds)</a:t>
            </a:r>
          </a:p>
          <a:p>
            <a:r>
              <a:rPr lang="en-US" dirty="0" smtClean="0"/>
              <a:t>Specifying multiple parameters finds resources matching all </a:t>
            </a:r>
            <a:r>
              <a:rPr lang="en-US" dirty="0" err="1" smtClean="0"/>
              <a:t>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&amp;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language=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nl&amp;language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parameters may </a:t>
            </a:r>
            <a:r>
              <a:rPr lang="en-US" dirty="0" smtClean="0"/>
              <a:t>repeat:</a:t>
            </a:r>
            <a:endParaRPr lang="en-US" dirty="0"/>
          </a:p>
          <a:p>
            <a:pPr lvl="1"/>
            <a:r>
              <a:rPr lang="en-US" dirty="0" smtClean="0"/>
              <a:t>union (“or”)</a:t>
            </a:r>
          </a:p>
          <a:p>
            <a:pPr lvl="1"/>
            <a:r>
              <a:rPr lang="en-US" dirty="0" smtClean="0"/>
              <a:t>Intersection (“and”)</a:t>
            </a:r>
          </a:p>
          <a:p>
            <a:pPr lvl="1"/>
            <a:r>
              <a:rPr lang="en-US" dirty="0" smtClean="0"/>
              <a:t>single (may appear only once)</a:t>
            </a:r>
          </a:p>
          <a:p>
            <a:r>
              <a:rPr lang="en-US" dirty="0"/>
              <a:t>Date-based searches always come in triplets (exact, -before, -after)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35954"/>
              </p:ext>
            </p:extLst>
          </p:nvPr>
        </p:nvGraphicFramePr>
        <p:xfrm>
          <a:off x="838200" y="1981200"/>
          <a:ext cx="7620000" cy="3573345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283833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</a:t>
                      </a:r>
                      <a:r>
                        <a:rPr lang="en-US" sz="1300" baseline="0" dirty="0" smtClean="0">
                          <a:effectLst/>
                        </a:rPr>
                        <a:t> for an exact match</a:t>
                      </a:r>
                      <a:r>
                        <a:rPr lang="en-US" sz="1300" dirty="0" smtClean="0">
                          <a:effectLst/>
                        </a:rPr>
                        <a:t> on a whole </a:t>
                      </a:r>
                      <a:r>
                        <a:rPr lang="en-US" sz="1300" dirty="0">
                          <a:effectLst/>
                        </a:rPr>
                        <a:t>number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17989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 partial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415002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text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on (longer) free text (may be sounds-like,</a:t>
                      </a:r>
                      <a:r>
                        <a:rPr lang="en-US" sz="1300" baseline="0" dirty="0" smtClean="0">
                          <a:effectLst/>
                        </a:rPr>
                        <a:t> conjugations, plural)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677341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 for an exact match on a date.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P</a:t>
                      </a:r>
                      <a:r>
                        <a:rPr lang="en-US" sz="1300" baseline="0" dirty="0" smtClean="0">
                          <a:effectLst/>
                        </a:rPr>
                        <a:t>arameters look like 1956-05-27T12:34:12+04:00.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Related searches for ‘before’ and ‘after’ always automatically included.</a:t>
                      </a:r>
                      <a:endParaRPr lang="en-US" sz="1300" b="0" baseline="0" dirty="0" smtClean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61756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</a:rPr>
                        <a:t>Searching for an </a:t>
                      </a:r>
                      <a:r>
                        <a:rPr lang="en-US" sz="1300" baseline="0" dirty="0" smtClean="0">
                          <a:effectLst/>
                        </a:rPr>
                        <a:t>exact match on a string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939680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 err="1">
                          <a:effectLst/>
                        </a:rPr>
                        <a:t>qtoken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Search parameter is a pair of fixed value strings, namespace and value, separated by a "#". The namespace is </a:t>
                      </a:r>
                      <a:r>
                        <a:rPr lang="en-US" sz="1300" dirty="0" smtClean="0">
                          <a:effectLst/>
                        </a:rPr>
                        <a:t>an </a:t>
                      </a:r>
                      <a:r>
                        <a:rPr lang="en-US" sz="1300" dirty="0" err="1" smtClean="0">
                          <a:effectLst/>
                        </a:rPr>
                        <a:t>uri</a:t>
                      </a:r>
                      <a:r>
                        <a:rPr lang="en-US" sz="1300" dirty="0">
                          <a:effectLst/>
                        </a:rPr>
                        <a:t>, such as one of the defined code systems and is optional when </a:t>
                      </a:r>
                      <a:r>
                        <a:rPr lang="en-US" sz="1300" dirty="0" smtClean="0">
                          <a:effectLst/>
                        </a:rPr>
                        <a:t>searching.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dirty="0" smtClean="0">
                          <a:effectLst/>
                        </a:rPr>
                        <a:t>If specified namespace specified (</a:t>
                      </a:r>
                      <a:r>
                        <a:rPr lang="en-US" sz="1300" dirty="0" err="1" smtClean="0">
                          <a:effectLst/>
                        </a:rPr>
                        <a:t>system#value</a:t>
                      </a:r>
                      <a:r>
                        <a:rPr lang="en-US" sz="1300" dirty="0" smtClean="0">
                          <a:effectLst/>
                        </a:rPr>
                        <a:t>): find exact match on system</a:t>
                      </a:r>
                      <a:r>
                        <a:rPr lang="en-US" sz="1300" baseline="0" dirty="0" smtClean="0">
                          <a:effectLst/>
                        </a:rPr>
                        <a:t> + value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If empty namespace (just #value): must have no namespace and exact match on value </a:t>
                      </a:r>
                    </a:p>
                    <a:p>
                      <a:pPr marL="742950" lvl="1" indent="-285750" fontAlgn="t">
                        <a:buFont typeface="Arial" pitchFamily="34" charset="0"/>
                        <a:buChar char="•"/>
                      </a:pPr>
                      <a:r>
                        <a:rPr lang="en-US" sz="1300" baseline="0" dirty="0" smtClean="0">
                          <a:effectLst/>
                        </a:rPr>
                        <a:t>without namespace (just value), just search value.</a:t>
                      </a:r>
                      <a:endParaRPr lang="en-US" sz="13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9101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Person spec: </a:t>
            </a:r>
          </a:p>
          <a:p>
            <a:pPr lvl="1"/>
            <a:r>
              <a:rPr lang="en-US" dirty="0" smtClean="0"/>
              <a:t>birthdate is a “date”, </a:t>
            </a:r>
            <a:r>
              <a:rPr lang="en-US" dirty="0" err="1" smtClean="0"/>
              <a:t>behaviour</a:t>
            </a:r>
            <a:r>
              <a:rPr lang="en-US" dirty="0" smtClean="0"/>
              <a:t>: “single”</a:t>
            </a:r>
          </a:p>
          <a:p>
            <a:pPr lvl="1"/>
            <a:r>
              <a:rPr lang="en-US" dirty="0" smtClean="0"/>
              <a:t>language is a “</a:t>
            </a:r>
            <a:r>
              <a:rPr lang="en-US" dirty="0" err="1" smtClean="0"/>
              <a:t>qtoken</a:t>
            </a:r>
            <a:r>
              <a:rPr lang="en-US" dirty="0" smtClean="0"/>
              <a:t>”, </a:t>
            </a:r>
            <a:r>
              <a:rPr lang="en-US" dirty="0" err="1" smtClean="0"/>
              <a:t>behaviour</a:t>
            </a:r>
            <a:r>
              <a:rPr lang="en-US" dirty="0" smtClean="0"/>
              <a:t>: “union”</a:t>
            </a:r>
          </a:p>
          <a:p>
            <a:r>
              <a:rPr lang="en-US" dirty="0" smtClean="0"/>
              <a:t>Searching query would look like:           </a:t>
            </a:r>
            <a:br>
              <a:rPr lang="en-US" dirty="0" smtClean="0"/>
            </a:br>
            <a:r>
              <a:rPr lang="en-US" dirty="0" smtClean="0"/>
              <a:t>     birthdate=1972-11-30 AND </a:t>
            </a:r>
            <a:br>
              <a:rPr lang="en-US" dirty="0" smtClean="0"/>
            </a:br>
            <a:r>
              <a:rPr lang="en-US" dirty="0" smtClean="0"/>
              <a:t>          (language = ‘</a:t>
            </a:r>
            <a:r>
              <a:rPr lang="en-US" dirty="0" err="1" smtClean="0"/>
              <a:t>nl</a:t>
            </a:r>
            <a:r>
              <a:rPr lang="en-US" dirty="0" smtClean="0"/>
              <a:t>’ </a:t>
            </a:r>
            <a:r>
              <a:rPr lang="en-US" u="sng" dirty="0" smtClean="0"/>
              <a:t>OR</a:t>
            </a:r>
            <a:r>
              <a:rPr lang="en-US" dirty="0" smtClean="0"/>
              <a:t> language=‘</a:t>
            </a:r>
            <a:r>
              <a:rPr lang="en-US" dirty="0" err="1" smtClean="0"/>
              <a:t>fr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behaviour</a:t>
            </a:r>
            <a:r>
              <a:rPr lang="en-US" dirty="0" smtClean="0"/>
              <a:t> is “intersection”, repeating </a:t>
            </a:r>
            <a:r>
              <a:rPr lang="en-US" dirty="0" err="1" smtClean="0"/>
              <a:t>params</a:t>
            </a:r>
            <a:r>
              <a:rPr lang="en-US" dirty="0" smtClean="0"/>
              <a:t> would have been </a:t>
            </a:r>
            <a:r>
              <a:rPr lang="en-US" u="sng" dirty="0" err="1" smtClean="0"/>
              <a:t>AND</a:t>
            </a:r>
            <a:r>
              <a:rPr lang="en-US" dirty="0" err="1" smtClean="0"/>
              <a:t>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144072" cy="1152128"/>
          </a:xfrm>
        </p:spPr>
        <p:txBody>
          <a:bodyPr/>
          <a:lstStyle/>
          <a:p>
            <a:r>
              <a:rPr lang="en-US" dirty="0" smtClean="0"/>
              <a:t>Search: Type x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actually find a match is determined by the </a:t>
            </a:r>
            <a:r>
              <a:rPr lang="en-US" dirty="0" err="1" smtClean="0"/>
              <a:t>the</a:t>
            </a:r>
            <a:r>
              <a:rPr lang="en-US" dirty="0" smtClean="0"/>
              <a:t> type of Resource attribute that you search on, for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Searching </a:t>
            </a:r>
            <a:r>
              <a:rPr lang="en-US" i="1" dirty="0"/>
              <a:t>‘string’ on </a:t>
            </a:r>
            <a:r>
              <a:rPr lang="en-US" i="1" dirty="0" err="1"/>
              <a:t>HumanName</a:t>
            </a:r>
            <a:endParaRPr lang="en-US" i="1" dirty="0"/>
          </a:p>
          <a:p>
            <a:pPr lvl="1"/>
            <a:r>
              <a:rPr lang="en-US" dirty="0"/>
              <a:t>Search for any partial match on </a:t>
            </a:r>
            <a:r>
              <a:rPr lang="en-US" dirty="0" err="1"/>
              <a:t>name.Text</a:t>
            </a:r>
            <a:r>
              <a:rPr lang="en-US" dirty="0"/>
              <a:t>, </a:t>
            </a:r>
            <a:r>
              <a:rPr lang="en-US" dirty="0" err="1"/>
              <a:t>name.Family</a:t>
            </a:r>
            <a:r>
              <a:rPr lang="en-US" dirty="0"/>
              <a:t>, </a:t>
            </a:r>
            <a:r>
              <a:rPr lang="en-US" dirty="0" err="1"/>
              <a:t>name.Given</a:t>
            </a:r>
            <a:r>
              <a:rPr lang="en-US" dirty="0"/>
              <a:t>, </a:t>
            </a:r>
            <a:r>
              <a:rPr lang="en-US" dirty="0" err="1"/>
              <a:t>name.Prefix</a:t>
            </a:r>
            <a:r>
              <a:rPr lang="en-US" dirty="0"/>
              <a:t>, etc.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7067872" cy="1152128"/>
          </a:xfrm>
        </p:spPr>
        <p:txBody>
          <a:bodyPr/>
          <a:lstStyle/>
          <a:p>
            <a:r>
              <a:rPr lang="en-US" dirty="0"/>
              <a:t>Search: Type x </a:t>
            </a:r>
            <a:r>
              <a:rPr lang="en-US" dirty="0" err="1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…and sometimes also dependent on the type of parameter used: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err="1" smtClean="0"/>
              <a:t>qtoken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a Coding</a:t>
            </a:r>
            <a:endParaRPr lang="en-US" dirty="0"/>
          </a:p>
          <a:p>
            <a:pPr lvl="1"/>
            <a:r>
              <a:rPr lang="en-US" dirty="0"/>
              <a:t>Exact match on </a:t>
            </a:r>
            <a:r>
              <a:rPr lang="en-US" dirty="0" err="1"/>
              <a:t>Coding.code</a:t>
            </a:r>
            <a:r>
              <a:rPr lang="en-US" dirty="0"/>
              <a:t> &amp; </a:t>
            </a:r>
            <a:r>
              <a:rPr lang="en-US" dirty="0" err="1"/>
              <a:t>Coding.system</a:t>
            </a:r>
            <a:endParaRPr lang="en-US" dirty="0"/>
          </a:p>
          <a:p>
            <a:r>
              <a:rPr lang="en-US" dirty="0" smtClean="0"/>
              <a:t>Searching </a:t>
            </a:r>
            <a:r>
              <a:rPr lang="en-US" dirty="0"/>
              <a:t>with a </a:t>
            </a:r>
            <a:r>
              <a:rPr lang="en-US" u="sng" dirty="0" smtClean="0"/>
              <a:t>string</a:t>
            </a:r>
            <a:r>
              <a:rPr lang="en-US" dirty="0" smtClean="0"/>
              <a:t> </a:t>
            </a:r>
            <a:r>
              <a:rPr lang="en-US" dirty="0"/>
              <a:t>on a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Partial match on </a:t>
            </a:r>
            <a:r>
              <a:rPr lang="en-US" dirty="0" err="1"/>
              <a:t>Coding.code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 has a search for “name”.</a:t>
            </a:r>
          </a:p>
          <a:p>
            <a:r>
              <a:rPr lang="en-US" dirty="0" smtClean="0"/>
              <a:t>Patient has a search for “subject” (the id of the Person or Animal Resource)</a:t>
            </a:r>
          </a:p>
          <a:p>
            <a:r>
              <a:rPr lang="en-US" dirty="0" err="1" smtClean="0"/>
              <a:t>LabReport</a:t>
            </a:r>
            <a:r>
              <a:rPr lang="en-US" dirty="0"/>
              <a:t> </a:t>
            </a:r>
            <a:r>
              <a:rPr lang="en-US" dirty="0" smtClean="0"/>
              <a:t>has a search for “patient” (the id of the Patient Resource).</a:t>
            </a:r>
          </a:p>
          <a:p>
            <a:endParaRPr lang="en-US" dirty="0"/>
          </a:p>
          <a:p>
            <a:r>
              <a:rPr lang="en-US" dirty="0" smtClean="0"/>
              <a:t>How do I find lab reports for a patient, searching using his name?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don’t need to do three queries: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http://server.com/fhir/LabReports/search?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patient.subject.name=peter</a:t>
            </a:r>
          </a:p>
          <a:p>
            <a:pPr marL="0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But 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8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yet undefined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Patient.subject</a:t>
            </a:r>
            <a:r>
              <a:rPr lang="en-US" dirty="0" smtClean="0"/>
              <a:t> is defined as being either an Animal or a Person</a:t>
            </a:r>
          </a:p>
          <a:p>
            <a:r>
              <a:rPr lang="en-US" dirty="0" smtClean="0"/>
              <a:t>So, what do you do when you search for:</a:t>
            </a:r>
          </a:p>
          <a:p>
            <a:pPr lvl="1"/>
            <a:r>
              <a:rPr lang="en-US" dirty="0" smtClean="0"/>
              <a:t>patient.subject.name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atient.subject.maritalStatus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0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Heavy use of composition of WHERE clauses (actually, predicates in LINQ)</a:t>
            </a:r>
          </a:p>
          <a:p>
            <a:r>
              <a:rPr lang="en-US" dirty="0" smtClean="0"/>
              <a:t>First: we define how we search on primitives</a:t>
            </a:r>
          </a:p>
          <a:p>
            <a:pPr marL="0" indent="0">
              <a:buNone/>
            </a:pPr>
            <a:r>
              <a:rPr lang="en-US" noProof="1"/>
              <a:t/>
            </a:r>
            <a:br>
              <a:rPr lang="en-US" noProof="1"/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codeFilter = (code, arg) // &lt;Code, QTokenArg&gt;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code.Code == arg.Code &amp;&amp; </a:t>
            </a:r>
            <a:br>
              <a:rPr lang="en-US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 (arg.System == null ? true || code.System == arg.System );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stringContainsFilter = (value, arg)  // &lt;String, StringArg&gt; </a:t>
            </a: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=&gt; value.Contains(arg.Value);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stringListContainsFilter = (fsl, sp) &lt;List&lt;String&gt;, StringArg&gt; </a:t>
            </a:r>
            <a:br>
              <a:rPr lang="nl-NL" sz="1600" noProof="1" smtClean="0">
                <a:latin typeface="Courier New" pitchFamily="49" charset="0"/>
                <a:cs typeface="Courier New" pitchFamily="49" charset="0"/>
              </a:rPr>
            </a:b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=&gt; fsl.Any(fs =&gt; fhirStringContainsFilter(fs, sp.Value));</a:t>
            </a:r>
          </a:p>
          <a:p>
            <a:pPr marL="0" indent="0">
              <a:buNone/>
            </a:pPr>
            <a:endParaRPr lang="en-US" sz="700" dirty="0" smtClean="0"/>
          </a:p>
          <a:p>
            <a:pPr lvl="1"/>
            <a:endParaRPr lang="en-US" sz="13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5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The, on top of these primitive clauses, we define LINQ clauses for the structured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humanNameFilter = (hnl, sp) // &lt;HumanName, StringArg&gt; </a:t>
            </a:r>
          </a:p>
          <a:p>
            <a:pPr marL="0" indent="0">
              <a:buNone/>
            </a:pPr>
            <a:r>
              <a:rPr lang="sv-SE" sz="1600" noProof="1" smtClean="0">
                <a:latin typeface="Courier New" pitchFamily="49" charset="0"/>
                <a:cs typeface="Courier New" pitchFamily="49" charset="0"/>
              </a:rPr>
              <a:t>   =&gt;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stringContainsFilter(hn.Text,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stringListContainsFilter(hn.Family,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stringListContainsFilter(hn.Given, 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stringListContainsFilter(hn.Prefix,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sp) ||</a:t>
            </a:r>
          </a:p>
          <a:p>
            <a:pPr marL="0" indent="0">
              <a:buNone/>
            </a:pP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      stringListContainsFilter(hn.Suffix, </a:t>
            </a:r>
            <a:r>
              <a:rPr lang="nl-NL" sz="1600" noProof="1">
                <a:latin typeface="Courier New" pitchFamily="49" charset="0"/>
                <a:cs typeface="Courier New" pitchFamily="49" charset="0"/>
              </a:rPr>
              <a:t>sp</a:t>
            </a:r>
            <a:r>
              <a:rPr lang="nl-NL" sz="1600" noProof="1" smtClean="0">
                <a:latin typeface="Courier New" pitchFamily="49" charset="0"/>
                <a:cs typeface="Courier New" pitchFamily="49" charset="0"/>
              </a:rPr>
              <a:t>);</a:t>
            </a:r>
            <a:endParaRPr lang="nl-NL" sz="1600" noProof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noProof="1" smtClean="0">
                <a:latin typeface="Courier New" pitchFamily="49" charset="0"/>
                <a:cs typeface="Courier New" pitchFamily="49" charset="0"/>
              </a:rPr>
              <a:t>      </a:t>
            </a:r>
            <a:endParaRPr lang="nl-NL" sz="1600" noProof="1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nl-NL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7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(in C#)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Then, when a search request comes in, we construct the final query, based on the actual parameters:</a:t>
            </a:r>
          </a:p>
          <a:p>
            <a:pPr marL="400050" lvl="1" indent="0">
              <a:buNone/>
            </a:pP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Persons.Where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pers=&gt; 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	codeFilter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( pers.Gender, args[“gender”] ) &amp;&amp;</a:t>
            </a:r>
            <a:br>
              <a:rPr lang="en-US" sz="2000" noProof="1">
                <a:latin typeface="Courier New" pitchFamily="49" charset="0"/>
                <a:cs typeface="Courier New" pitchFamily="49" charset="0"/>
              </a:rPr>
            </a:br>
            <a:r>
              <a:rPr lang="en-US" sz="2000" noProof="1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noProof="1" smtClean="0">
                <a:latin typeface="Courier New" pitchFamily="49" charset="0"/>
                <a:cs typeface="Courier New" pitchFamily="49" charset="0"/>
              </a:rPr>
              <a:t>humanNameFilter( pers.Name, args[“name”] </a:t>
            </a:r>
            <a:r>
              <a:rPr lang="en-US" sz="2000" noProof="1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Then fire the LINQ query to mongo (becomes mongo query) or </a:t>
            </a:r>
            <a:r>
              <a:rPr lang="en-US" dirty="0" err="1" smtClean="0"/>
              <a:t>SqlServer</a:t>
            </a:r>
            <a:r>
              <a:rPr lang="en-US" dirty="0" smtClean="0"/>
              <a:t> (gets turned into SQL)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33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L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 b="3722"/>
          <a:stretch/>
        </p:blipFill>
        <p:spPr bwMode="auto">
          <a:xfrm>
            <a:off x="304800" y="1707682"/>
            <a:ext cx="7629174" cy="484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Composition of a Resource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C44300-96F5-4E68-AEBC-759F83B9379E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438401" y="4408714"/>
            <a:ext cx="1828799" cy="23433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5867400" y="3276600"/>
            <a:ext cx="5334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flipH="1">
            <a:off x="3048000" y="4408714"/>
            <a:ext cx="1219200" cy="77288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5038725"/>
            <a:ext cx="1724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 bwMode="auto">
          <a:xfrm flipH="1">
            <a:off x="2821693" y="5698958"/>
            <a:ext cx="167410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>
                <a:effectLst/>
              </a:rPr>
              <a:t>Document 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39473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7244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Prescription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9" name="AutoShape 16"/>
          <p:cNvSpPr>
            <a:spLocks/>
          </p:cNvSpPr>
          <p:nvPr/>
        </p:nvSpPr>
        <p:spPr bwMode="auto">
          <a:xfrm rot="16200000" flipH="1">
            <a:off x="212555" y="3859610"/>
            <a:ext cx="2098447" cy="38996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212725" y="4623027"/>
            <a:ext cx="2098447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&lt;Document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&lt;Prescription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&lt;Observation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rot="765826">
            <a:off x="7145134" y="2479436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21075423">
            <a:off x="7260288" y="2364489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7338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6934200" y="5029201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REST involved: transport as a SOAP or MLLP payload, e-mail, …</a:t>
            </a:r>
          </a:p>
          <a:p>
            <a:r>
              <a:rPr lang="en-US" smtClean="0"/>
              <a:t>You can still store &amp; retrieve your document using a FHIR REST server (like any artifact):</a:t>
            </a:r>
          </a:p>
          <a:p>
            <a:pPr lvl="1"/>
            <a:r>
              <a:rPr lang="en-US" smtClean="0"/>
              <a:t>http://server.org/fhir/binary</a:t>
            </a:r>
          </a:p>
          <a:p>
            <a:r>
              <a:rPr lang="en-US" smtClean="0"/>
              <a:t>Here, your document is treated as a “blob”, so the document remains a unit, posting a document does not suggest disassembly!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also “drop” your document using FHIR on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or disassembly is implied, your just posting a document in its entirety.</a:t>
            </a:r>
          </a:p>
          <a:p>
            <a:r>
              <a:rPr lang="en-US" smtClean="0"/>
              <a:t>Servers can implement specific functionality as required between trading partners when receiving such a document.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Message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Person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467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&lt;feed&gt;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&lt;Message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&lt;Person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&lt;/feed&gt;</a:t>
            </a:r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Again, REST not necessary, but…</a:t>
            </a:r>
          </a:p>
          <a:p>
            <a:r>
              <a:rPr lang="en-US" smtClean="0"/>
              <a:t>There is an explicit REST endpoint:</a:t>
            </a:r>
          </a:p>
          <a:p>
            <a:pPr lvl="1"/>
            <a:r>
              <a:rPr lang="en-US" smtClean="0"/>
              <a:t>http://server.org/fhir/mailbox</a:t>
            </a:r>
          </a:p>
          <a:p>
            <a:r>
              <a:rPr lang="en-US" smtClean="0"/>
              <a:t>No storage implied. Might be a router, converted to v2, etc. etc.</a:t>
            </a:r>
          </a:p>
          <a:p>
            <a:r>
              <a:rPr lang="en-US" smtClean="0"/>
              <a:t>The server can process them based on the event code and return the response as another message (again a bundle).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FHIR on the wire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How FHIR utilizes Xml, JSON and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Atom RFC 4287 + Tombstones RFC 6721</a:t>
            </a:r>
          </a:p>
          <a:p>
            <a:pPr lvl="1"/>
            <a:r>
              <a:rPr lang="en-US" smtClean="0"/>
              <a:t>List of resources</a:t>
            </a:r>
          </a:p>
          <a:p>
            <a:pPr lvl="1"/>
            <a:r>
              <a:rPr lang="en-US" smtClean="0"/>
              <a:t>List of updates on resources (history)</a:t>
            </a:r>
          </a:p>
          <a:p>
            <a:pPr lvl="1"/>
            <a:r>
              <a:rPr lang="en-US" smtClean="0"/>
              <a:t>Deleted resources (for history)</a:t>
            </a:r>
          </a:p>
          <a:p>
            <a:pPr lvl="1"/>
            <a:r>
              <a:rPr lang="en-US" smtClean="0"/>
              <a:t>Resource metadata</a:t>
            </a:r>
          </a:p>
          <a:p>
            <a:pPr lvl="2"/>
            <a:r>
              <a:rPr lang="en-US" smtClean="0"/>
              <a:t>Id</a:t>
            </a:r>
          </a:p>
          <a:p>
            <a:pPr lvl="2"/>
            <a:r>
              <a:rPr lang="en-US" smtClean="0"/>
              <a:t>Version-specific id</a:t>
            </a:r>
          </a:p>
          <a:p>
            <a:pPr lvl="2"/>
            <a:r>
              <a:rPr lang="en-US" smtClean="0"/>
              <a:t>Resource type</a:t>
            </a:r>
          </a:p>
          <a:p>
            <a:pPr lvl="2"/>
            <a:r>
              <a:rPr lang="en-US" smtClean="0"/>
              <a:t>Last-updated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Syndication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Poll-based protocol for keeping up-to-date with news-feeds</a:t>
            </a:r>
          </a:p>
          <a:p>
            <a:r>
              <a:rPr lang="en-US" smtClean="0"/>
              <a:t>Xml-based format: feed (root) + ‘n’ entries</a:t>
            </a:r>
          </a:p>
          <a:p>
            <a:r>
              <a:rPr lang="en-US" smtClean="0"/>
              <a:t>Links: “self”, “edit”, “alternate”</a:t>
            </a:r>
          </a:p>
          <a:p>
            <a:r>
              <a:rPr lang="en-US" smtClean="0"/>
              <a:t>Summary</a:t>
            </a:r>
          </a:p>
          <a:p>
            <a:r>
              <a:rPr lang="en-US" smtClean="0"/>
              <a:t>Updated</a:t>
            </a:r>
          </a:p>
          <a:p>
            <a:r>
              <a:rPr lang="en-US" smtClean="0"/>
              <a:t>Author</a:t>
            </a:r>
          </a:p>
          <a:p>
            <a:r>
              <a:rPr lang="en-US" smtClean="0"/>
              <a:t>Category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feed header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11017"/>
            <a:ext cx="748914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>
            <a:off x="5638800" y="1979983"/>
            <a:ext cx="1714500" cy="5358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 bwMode="auto">
          <a:xfrm>
            <a:off x="6096000" y="838200"/>
            <a:ext cx="2514600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Warning: cutting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edge!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199" y="4648200"/>
            <a:ext cx="7489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 is simple: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“title” [1..1]: anything that tells humans what they’re looking 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“updated” [1..1]: the time (instant!) you composed the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“id” [1..1]: a random, one-time id for this bundle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“link” [0..1]: a “self” reference to the query URL, if this was a query result. Or anywhere else to get to this feed again</a:t>
            </a:r>
            <a:r>
              <a:rPr lang="en-US" dirty="0"/>
              <a:t> </a:t>
            </a:r>
            <a:r>
              <a:rPr lang="en-US" dirty="0" smtClean="0"/>
              <a:t>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entry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9976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5410200" y="1981200"/>
            <a:ext cx="3810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204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Version-specific id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 bwMode="auto">
          <a:xfrm flipH="1">
            <a:off x="5105401" y="2623066"/>
            <a:ext cx="89807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3471" y="243840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 bwMode="auto">
          <a:xfrm flipH="1" flipV="1">
            <a:off x="5410200" y="2895600"/>
            <a:ext cx="1828800" cy="2608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2971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modified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 bwMode="auto">
          <a:xfrm flipH="1" flipV="1">
            <a:off x="7679782" y="3886200"/>
            <a:ext cx="57709" cy="3164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01364" y="42026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6" idx="0"/>
          </p:cNvCxnSpPr>
          <p:nvPr/>
        </p:nvCxnSpPr>
        <p:spPr bwMode="auto">
          <a:xfrm flipH="1" flipV="1">
            <a:off x="3124205" y="4495800"/>
            <a:ext cx="2520422" cy="39266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8200" y="48884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No </a:t>
            </a:r>
            <a:r>
              <a:rPr lang="en-US" dirty="0" smtClean="0"/>
              <a:t>context across references – safe retrieval as individual </a:t>
            </a:r>
            <a:r>
              <a:rPr lang="en-US" dirty="0" smtClean="0"/>
              <a:t>resources.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</a:t>
            </a:r>
            <a:r>
              <a:rPr lang="en-US" dirty="0" smtClean="0"/>
              <a:t>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versions of entries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454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1143000" y="3733800"/>
            <a:ext cx="552450" cy="457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1143000" y="4876800"/>
            <a:ext cx="5334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234043" y="4013156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705600" y="36576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781800" y="53340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Tombstones - Deletions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" y="1778000"/>
            <a:ext cx="8248143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 bwMode="auto">
          <a:xfrm>
            <a:off x="3864428" y="3483430"/>
            <a:ext cx="434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457200" y="4648200"/>
            <a:ext cx="8382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457200" y="3657600"/>
            <a:ext cx="9906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6036128" y="3886200"/>
            <a:ext cx="1050472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6036128" y="4648200"/>
            <a:ext cx="669472" cy="3429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flipV="1">
            <a:off x="5791200" y="3701144"/>
            <a:ext cx="2569028" cy="217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Binaries in Atom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4168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505200" y="2857500"/>
            <a:ext cx="609600" cy="5715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962400" y="3733800"/>
            <a:ext cx="10668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 flipV="1">
            <a:off x="11430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V="1">
            <a:off x="6172200" y="40386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8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LabReport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"status" : "final",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"issued" : {  "value" : "2011-03-04T11:45:33+11:00:00" }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report =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report.LabReport.status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/>
              <a:t>Very easy parsing for JavaScript clients. But actually, use </a:t>
            </a:r>
            <a:r>
              <a:rPr lang="en-US" dirty="0" err="1" smtClean="0"/>
              <a:t>JSON.parse</a:t>
            </a:r>
            <a:r>
              <a:rPr lang="en-US" dirty="0" smtClean="0"/>
              <a:t>() instead ;-)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 “B”: { “@a”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“#text”:“Not”, “b”:“so”,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  “#text”:“easy” }	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4585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in FHIR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Resources and </a:t>
            </a:r>
            <a:r>
              <a:rPr lang="en-US" dirty="0" err="1"/>
              <a:t>datatypes</a:t>
            </a:r>
            <a:r>
              <a:rPr lang="en-US" dirty="0"/>
              <a:t> are JSON objects</a:t>
            </a:r>
          </a:p>
          <a:p>
            <a:r>
              <a:rPr lang="en-US" dirty="0" smtClean="0"/>
              <a:t>Primitives that can carry an internal id are rendered as JSON object with a member and potentially an “_id” member. Otherwise just a normal “primitive” member.</a:t>
            </a:r>
          </a:p>
          <a:p>
            <a:r>
              <a:rPr lang="en-US" dirty="0" smtClean="0"/>
              <a:t>Primitives use the same serialization as XML</a:t>
            </a:r>
          </a:p>
          <a:p>
            <a:r>
              <a:rPr lang="en-US" dirty="0" smtClean="0"/>
              <a:t>Attributes with cardinality &gt; 1 use arrays</a:t>
            </a:r>
          </a:p>
          <a:p>
            <a:r>
              <a:rPr lang="en-US" dirty="0" smtClean="0"/>
              <a:t>&lt;div&gt; in Narrative are represented as a single (escaped) string of XHTML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E51A7F-C561-42D3-BDE2-6604AC35B109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serialization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828800"/>
            <a:ext cx="4191000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&lt;Problem&gt;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&lt;system&gt;http://hl7.org/fhir/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&lt;code&gt;R51&lt;/code&gt;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&lt;coding id=“__112231"&gt;  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&lt;system&gt;http://snomed.info&lt;/system&gt;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&lt;code&gt;25064002&lt;/code&gt;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&lt;/coding&gt;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&lt;text&gt;general headache&lt;/text&gt;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&lt;primary&gt;__112231&lt;/primary&gt;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&lt;/code&gt;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&lt;status&gt;confirmed&lt;/status&gt;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&lt;/Problem&gt;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87324" y="1772072"/>
            <a:ext cx="4404276" cy="4552528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"Problem":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"code":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"coding": [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"http://hl7.org/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fhir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/icd-10",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"R51",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"_id": "__112231",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"system":</a:t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"http://snomed.info",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"code": "25064002",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} ],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"text": 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general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headache",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"primary" : "__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112231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"code":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"value"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 "confirmed"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71725" y="186719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code.coding</a:t>
            </a:r>
            <a:r>
              <a:rPr lang="en-US" dirty="0" smtClean="0"/>
              <a:t>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752600" y="2051863"/>
            <a:ext cx="619125" cy="3865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43175" y="312420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reference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281238" y="3308866"/>
            <a:ext cx="309562" cy="1201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4441522" y="3308866"/>
            <a:ext cx="892478" cy="7297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441523" y="2077669"/>
            <a:ext cx="1425877" cy="43693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2240" y="4082143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in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 bwMode="auto">
          <a:xfrm flipH="1" flipV="1">
            <a:off x="2415418" y="4082143"/>
            <a:ext cx="1196822" cy="3231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</p:cNvCxnSpPr>
          <p:nvPr/>
        </p:nvCxnSpPr>
        <p:spPr bwMode="auto">
          <a:xfrm>
            <a:off x="4938244" y="4405309"/>
            <a:ext cx="753774" cy="3231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238767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primitive outside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 bwMode="auto">
          <a:xfrm flipH="1" flipV="1">
            <a:off x="1905000" y="5105400"/>
            <a:ext cx="685800" cy="4565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 bwMode="auto">
          <a:xfrm>
            <a:off x="4442589" y="5561933"/>
            <a:ext cx="358011" cy="1615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 in JSON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There’s not yet a way to render Atom in JSON, though there are initiatives, all ugly.</a:t>
            </a:r>
          </a:p>
          <a:p>
            <a:r>
              <a:rPr lang="en-US" smtClean="0"/>
              <a:t>So, we had to (sorry) roll our own….</a:t>
            </a:r>
          </a:p>
          <a:p>
            <a:r>
              <a:rPr lang="en-US" smtClean="0"/>
              <a:t>…very straightforward, single-purpose</a:t>
            </a:r>
          </a:p>
          <a:p>
            <a:r>
              <a:rPr lang="en-US" smtClean="0"/>
              <a:t>Atom JSON solution</a:t>
            </a:r>
          </a:p>
          <a:p>
            <a:r>
              <a:rPr lang="en-US" smtClean="0"/>
              <a:t>(Note: MIME type is still application/json!)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422542-FAC0-4800-BAC9-80AE50E939A1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Json Atom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"Search result"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"2012-09-20T12:04:45Z"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"urn:uuid:50ea3e5e-b6a7-4f55-956c-caef491bbc08"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"http://server.org/fhir/person?format=json"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endParaRPr lang="nl-NL" sz="1400" dirty="0"/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    "entry"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</a:rPr>
              <a:t>               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"title"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"Resource of type Person, with id = 1 and version = 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"link"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"rel"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"self"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"href"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"http://fhir.furore.com/fhir/person/@1/history/@1"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"id"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"http://fhir.furore.com/fhir/person/@1"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"updated"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"2012-05-29T23:45:32Z"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"published"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"2012-09-20T12:04:47Z"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7777"/>
                </a:solidFill>
              </a:rPr>
              <a:t>	</a:t>
            </a:r>
            <a:r>
              <a:rPr lang="nl-NL" sz="1400" b="1" dirty="0">
                <a:solidFill>
                  <a:srgbClr val="CC0000"/>
                </a:solidFill>
              </a:rPr>
              <a:t>"author"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"name"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"Grahame Grieve / HL7 publishing committee"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CC0000"/>
                </a:solidFill>
              </a:rPr>
              <a:t>	"category"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33FF"/>
                </a:solidFill>
              </a:rPr>
              <a:t>[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{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CC0000"/>
                </a:solidFill>
              </a:rPr>
              <a:t>"term"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"Person"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>
                <a:solidFill>
                  <a:srgbClr val="007777"/>
                </a:solidFill>
              </a:rPr>
              <a:t> </a:t>
            </a:r>
            <a:r>
              <a:rPr lang="nl-NL" sz="1400" b="1" dirty="0">
                <a:solidFill>
                  <a:srgbClr val="CC0000"/>
                </a:solidFill>
              </a:rPr>
              <a:t>"scheme"</a:t>
            </a:r>
            <a:r>
              <a:rPr lang="nl-NL" sz="1400" dirty="0"/>
              <a:t>: </a:t>
            </a:r>
            <a:r>
              <a:rPr lang="nl-NL" sz="1400" dirty="0">
                <a:solidFill>
                  <a:srgbClr val="007777"/>
                </a:solidFill>
              </a:rPr>
              <a:t>"http://hl7.org/fhir/resource-types"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  <a:r>
              <a:rPr lang="nl-NL" sz="1400" dirty="0"/>
              <a:t> </a:t>
            </a:r>
            <a:r>
              <a:rPr lang="nl-NL" sz="1400" b="1" dirty="0">
                <a:solidFill>
                  <a:srgbClr val="0033FF"/>
                </a:solidFill>
              </a:rPr>
              <a:t>]</a:t>
            </a:r>
            <a:r>
              <a:rPr lang="nl-NL" sz="1400" b="1" dirty="0">
                <a:solidFill>
                  <a:srgbClr val="000000"/>
                </a:solidFill>
              </a:rPr>
              <a:t>,</a:t>
            </a:r>
            <a:r>
              <a:rPr lang="nl-NL" sz="1400" dirty="0"/>
              <a:t> 	</a:t>
            </a:r>
            <a:r>
              <a:rPr lang="nl-NL" sz="1400" b="1" dirty="0">
                <a:solidFill>
                  <a:srgbClr val="CC0000"/>
                </a:solidFill>
              </a:rPr>
              <a:t>"content"</a:t>
            </a:r>
            <a:r>
              <a:rPr lang="nl-NL" sz="1400" dirty="0"/>
              <a:t>: </a:t>
            </a:r>
            <a:endParaRPr lang="nl-NL" sz="1400" dirty="0" smtClean="0"/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	</a:t>
            </a:r>
            <a:r>
              <a:rPr lang="nl-NL" sz="1400" b="1" dirty="0" smtClean="0">
                <a:solidFill>
                  <a:srgbClr val="00AA00"/>
                </a:solidFill>
              </a:rPr>
              <a:t>	{</a:t>
            </a:r>
            <a:r>
              <a:rPr lang="nl-NL" sz="1400" dirty="0" smtClean="0"/>
              <a:t>  </a:t>
            </a:r>
            <a:r>
              <a:rPr lang="nl-NL" sz="1400" b="1" dirty="0" smtClean="0">
                <a:solidFill>
                  <a:srgbClr val="CC0000"/>
                </a:solidFill>
              </a:rPr>
              <a:t>"</a:t>
            </a:r>
            <a:r>
              <a:rPr lang="nl-NL" sz="1400" b="1" dirty="0">
                <a:solidFill>
                  <a:srgbClr val="CC0000"/>
                </a:solidFill>
              </a:rPr>
              <a:t>Person"</a:t>
            </a:r>
            <a:r>
              <a:rPr lang="nl-NL" sz="1400" dirty="0"/>
              <a:t>: </a:t>
            </a:r>
            <a:r>
              <a:rPr lang="nl-NL" sz="1400" b="1" dirty="0">
                <a:solidFill>
                  <a:srgbClr val="00AA00"/>
                </a:solidFill>
              </a:rPr>
              <a:t>{ }</a:t>
            </a:r>
            <a:r>
              <a:rPr lang="nl-NL" sz="1400" dirty="0"/>
              <a:t>  </a:t>
            </a:r>
            <a:r>
              <a:rPr lang="nl-NL" sz="1400" b="1" dirty="0">
                <a:solidFill>
                  <a:srgbClr val="00AA00"/>
                </a:solidFill>
              </a:rPr>
              <a:t>}</a:t>
            </a: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 </a:t>
            </a:r>
            <a:r>
              <a:rPr lang="nl-NL" sz="1400" b="1" dirty="0" smtClean="0">
                <a:solidFill>
                  <a:srgbClr val="00AA00"/>
                </a:solidFill>
              </a:rPr>
              <a:t>               }</a:t>
            </a:r>
            <a:endParaRPr lang="nl-NL" sz="14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400" b="1" dirty="0" smtClean="0">
                <a:solidFill>
                  <a:srgbClr val="0033FF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nl-NL" sz="1400" b="1" dirty="0" smtClean="0">
                <a:solidFill>
                  <a:srgbClr val="0033FF"/>
                </a:solidFill>
              </a:rPr>
              <a:t>]</a:t>
            </a:r>
            <a:endParaRPr lang="nl-NL" sz="1400" b="1" dirty="0">
              <a:solidFill>
                <a:srgbClr val="0033FF"/>
              </a:solidFill>
            </a:endParaRPr>
          </a:p>
          <a:p>
            <a:pPr marL="0" indent="0">
              <a:buNone/>
            </a:pPr>
            <a:r>
              <a:rPr lang="nl-NL" sz="1400" b="1" dirty="0">
                <a:solidFill>
                  <a:srgbClr val="00AA00"/>
                </a:solidFill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reference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Download Csharp.zip from the Implementation page (source code distribution):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3233678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/>
              <a:t>Libaries</a:t>
            </a:r>
            <a:r>
              <a:rPr lang="en-US" dirty="0"/>
              <a:t> –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– C# classes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Parsers – C# Parsers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Serializers</a:t>
            </a:r>
            <a:r>
              <a:rPr lang="en-US" dirty="0"/>
              <a:t> – C# </a:t>
            </a:r>
            <a:r>
              <a:rPr lang="en-US" dirty="0" err="1"/>
              <a:t>Serializers</a:t>
            </a:r>
            <a:r>
              <a:rPr lang="en-US" dirty="0"/>
              <a:t> generated from the spec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Model.Support</a:t>
            </a:r>
            <a:r>
              <a:rPr lang="en-US" dirty="0"/>
              <a:t>, </a:t>
            </a:r>
            <a:r>
              <a:rPr lang="en-US" dirty="0" err="1"/>
              <a:t>Parsers.Support</a:t>
            </a:r>
            <a:r>
              <a:rPr lang="en-US" dirty="0"/>
              <a:t>, </a:t>
            </a:r>
            <a:r>
              <a:rPr lang="en-US" dirty="0" err="1" smtClean="0"/>
              <a:t>Serializers.Support</a:t>
            </a:r>
            <a:r>
              <a:rPr lang="en-US" dirty="0" smtClean="0"/>
              <a:t> are files with </a:t>
            </a:r>
            <a:r>
              <a:rPr lang="en-US" dirty="0"/>
              <a:t>hand-written </a:t>
            </a:r>
            <a:r>
              <a:rPr lang="en-US" dirty="0" smtClean="0"/>
              <a:t>support-code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All are partial classes, you can add to them without losing code after generation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Compile to HL7.Fhir.Instance.dll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38300" cy="298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6822</TotalTime>
  <Words>8609</Words>
  <Application>Microsoft Office PowerPoint</Application>
  <PresentationFormat>On-screen Show (4:3)</PresentationFormat>
  <Paragraphs>1583</Paragraphs>
  <Slides>122</Slides>
  <Notes>77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3" baseType="lpstr">
      <vt:lpstr>1_Refined</vt:lpstr>
      <vt:lpstr>FHIR for Developers</vt:lpstr>
      <vt:lpstr>Introduction</vt:lpstr>
      <vt:lpstr>Introduce ourselves</vt:lpstr>
      <vt:lpstr>What perspective?</vt:lpstr>
      <vt:lpstr>Contents of this tutorial</vt:lpstr>
      <vt:lpstr>Deconstructing FHIR</vt:lpstr>
      <vt:lpstr>Resources (review!)</vt:lpstr>
      <vt:lpstr>Composition of a Resource</vt:lpstr>
      <vt:lpstr>Composition versus reference</vt:lpstr>
      <vt:lpstr>Network</vt:lpstr>
      <vt:lpstr>Not a hierarchy!</vt:lpstr>
      <vt:lpstr>A Resource’s identity</vt:lpstr>
      <vt:lpstr>Resource Aggregate</vt:lpstr>
      <vt:lpstr>The FHIR Elements</vt:lpstr>
      <vt:lpstr>Start at the bottom: Primitives</vt:lpstr>
      <vt:lpstr>Derived primitives</vt:lpstr>
      <vt:lpstr>Not that simple in practice</vt:lpstr>
      <vt:lpstr>Level up:  Composite Datatypes</vt:lpstr>
      <vt:lpstr>Datatypes</vt:lpstr>
      <vt:lpstr>Level up: resources</vt:lpstr>
      <vt:lpstr>“Choice” properties</vt:lpstr>
      <vt:lpstr>References</vt:lpstr>
      <vt:lpstr>Extensions</vt:lpstr>
      <vt:lpstr>Complex extensions</vt:lpstr>
      <vt:lpstr>Narrative</vt:lpstr>
      <vt:lpstr>The FHIR datamodel (simplified!)</vt:lpstr>
      <vt:lpstr>The FHIR modeling concepts</vt:lpstr>
      <vt:lpstr>Resources in code</vt:lpstr>
      <vt:lpstr>A FHIR Resource in C#</vt:lpstr>
      <vt:lpstr>Resources classes</vt:lpstr>
      <vt:lpstr>Primitive classes</vt:lpstr>
      <vt:lpstr>Datatypes classes</vt:lpstr>
      <vt:lpstr>Xsd – LabReport.xsd</vt:lpstr>
      <vt:lpstr>Creating Java Resources</vt:lpstr>
      <vt:lpstr>REST service interface</vt:lpstr>
      <vt:lpstr>REST?</vt:lpstr>
      <vt:lpstr>The Glory of REST</vt:lpstr>
      <vt:lpstr>Just a quick GET</vt:lpstr>
      <vt:lpstr>HTTP VERBS</vt:lpstr>
      <vt:lpstr>A Resource’s REST identity</vt:lpstr>
      <vt:lpstr>Reading operations</vt:lpstr>
      <vt:lpstr>For a specific version…</vt:lpstr>
      <vt:lpstr>Version history</vt:lpstr>
      <vt:lpstr>Overview of read operations</vt:lpstr>
      <vt:lpstr>Bundles</vt:lpstr>
      <vt:lpstr>An example Bundle (Atom)</vt:lpstr>
      <vt:lpstr>Conformance?</vt:lpstr>
      <vt:lpstr>To create a resource</vt:lpstr>
      <vt:lpstr>To update a resource</vt:lpstr>
      <vt:lpstr>Using PUT to create</vt:lpstr>
      <vt:lpstr>Conflict resolution</vt:lpstr>
      <vt:lpstr>Overview of PUT/POST ops</vt:lpstr>
      <vt:lpstr>Delete a resource</vt:lpstr>
      <vt:lpstr>What’s a ‘deleted’ Resource?</vt:lpstr>
      <vt:lpstr>Version history - deletions</vt:lpstr>
      <vt:lpstr>Version history - revival</vt:lpstr>
      <vt:lpstr>Question</vt:lpstr>
      <vt:lpstr>Do a Search</vt:lpstr>
      <vt:lpstr>…what the result looks like</vt:lpstr>
      <vt:lpstr>Keeping in sync</vt:lpstr>
      <vt:lpstr>Getting all changes</vt:lpstr>
      <vt:lpstr>Operations returning bundles</vt:lpstr>
      <vt:lpstr>Yet to ballot…</vt:lpstr>
      <vt:lpstr>The Binary endpoint</vt:lpstr>
      <vt:lpstr>SEARCH FUNCTIONALITY</vt:lpstr>
      <vt:lpstr>Search (Person)</vt:lpstr>
      <vt:lpstr>Ingredients of search</vt:lpstr>
      <vt:lpstr>Ingredients of search</vt:lpstr>
      <vt:lpstr>Types of parameters</vt:lpstr>
      <vt:lpstr>Search example</vt:lpstr>
      <vt:lpstr>Search: Type x Datatype</vt:lpstr>
      <vt:lpstr>Search: Type x Datatype</vt:lpstr>
      <vt:lpstr>Chained searches</vt:lpstr>
      <vt:lpstr>3 queries in 1</vt:lpstr>
      <vt:lpstr>As yet undefined</vt:lpstr>
      <vt:lpstr>Search (in C#)</vt:lpstr>
      <vt:lpstr>Search (in C#)</vt:lpstr>
      <vt:lpstr>Search (in C#)</vt:lpstr>
      <vt:lpstr>Beyond REST</vt:lpstr>
      <vt:lpstr>Documents – are bundles</vt:lpstr>
      <vt:lpstr>Communicating documents</vt:lpstr>
      <vt:lpstr>Communicating documents</vt:lpstr>
      <vt:lpstr>Messages – are bundles</vt:lpstr>
      <vt:lpstr>Sending messages</vt:lpstr>
      <vt:lpstr>FHIR on the wire</vt:lpstr>
      <vt:lpstr>Bundles</vt:lpstr>
      <vt:lpstr>Atom Syndication</vt:lpstr>
      <vt:lpstr>The feed header</vt:lpstr>
      <vt:lpstr>Resource entry</vt:lpstr>
      <vt:lpstr>Multiple versions of entries</vt:lpstr>
      <vt:lpstr>Atom Tombstones - Deletions</vt:lpstr>
      <vt:lpstr>Binaries in Atom</vt:lpstr>
      <vt:lpstr>Briefest intro to JSON</vt:lpstr>
      <vt:lpstr>Xml and JSON are different</vt:lpstr>
      <vt:lpstr>JSON in FHIR</vt:lpstr>
      <vt:lpstr>JSON serialization example</vt:lpstr>
      <vt:lpstr>Atom in JSON</vt:lpstr>
      <vt:lpstr>Json Atom - Example</vt:lpstr>
      <vt:lpstr>C# reference implementation</vt:lpstr>
      <vt:lpstr>Parsing using C#</vt:lpstr>
      <vt:lpstr>Parsing using Java</vt:lpstr>
      <vt:lpstr>Serializing using C#</vt:lpstr>
      <vt:lpstr>Serializing using Java</vt:lpstr>
      <vt:lpstr>Bundles</vt:lpstr>
      <vt:lpstr>Bundles in C#</vt:lpstr>
      <vt:lpstr>INSIDE THE FHIR DISTRIBUTION</vt:lpstr>
      <vt:lpstr>“Source” of FHIR</vt:lpstr>
      <vt:lpstr>Publication process</vt:lpstr>
      <vt:lpstr>On the FHIR website</vt:lpstr>
      <vt:lpstr>In the FHIR SVN</vt:lpstr>
      <vt:lpstr>Building a fhir server</vt:lpstr>
      <vt:lpstr>Solution Architectures</vt:lpstr>
      <vt:lpstr>Document-oriented store</vt:lpstr>
      <vt:lpstr>Storing resources</vt:lpstr>
      <vt:lpstr>What to store</vt:lpstr>
      <vt:lpstr>“Joining” documents</vt:lpstr>
      <vt:lpstr>No (sql) transactions</vt:lpstr>
      <vt:lpstr>RDBMS: BLOB + Index</vt:lpstr>
      <vt:lpstr>Validation</vt:lpstr>
      <vt:lpstr>What we don’t have yet</vt:lpstr>
      <vt:lpstr>More support &amp; latest</vt:lpstr>
      <vt:lpstr>QUESTIONS?</vt:lpstr>
    </vt:vector>
  </TitlesOfParts>
  <Company>Stewardshop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Ewout Kramer</cp:lastModifiedBy>
  <cp:revision>422</cp:revision>
  <dcterms:created xsi:type="dcterms:W3CDTF">2008-01-21T06:12:12Z</dcterms:created>
  <dcterms:modified xsi:type="dcterms:W3CDTF">2013-04-24T12:04:38Z</dcterms:modified>
</cp:coreProperties>
</file>