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76"/>
  </p:notesMasterIdLst>
  <p:sldIdLst>
    <p:sldId id="256" r:id="rId2"/>
    <p:sldId id="258" r:id="rId3"/>
    <p:sldId id="259" r:id="rId4"/>
    <p:sldId id="260" r:id="rId5"/>
    <p:sldId id="335" r:id="rId6"/>
    <p:sldId id="261" r:id="rId7"/>
    <p:sldId id="262" r:id="rId8"/>
    <p:sldId id="263" r:id="rId9"/>
    <p:sldId id="264" r:id="rId10"/>
    <p:sldId id="266" r:id="rId11"/>
    <p:sldId id="271" r:id="rId12"/>
    <p:sldId id="265" r:id="rId13"/>
    <p:sldId id="268" r:id="rId14"/>
    <p:sldId id="269" r:id="rId15"/>
    <p:sldId id="270" r:id="rId16"/>
    <p:sldId id="272" r:id="rId17"/>
    <p:sldId id="279" r:id="rId18"/>
    <p:sldId id="273" r:id="rId19"/>
    <p:sldId id="275" r:id="rId20"/>
    <p:sldId id="277" r:id="rId21"/>
    <p:sldId id="276" r:id="rId22"/>
    <p:sldId id="278" r:id="rId23"/>
    <p:sldId id="280" r:id="rId24"/>
    <p:sldId id="314" r:id="rId25"/>
    <p:sldId id="267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289" r:id="rId34"/>
    <p:sldId id="288" r:id="rId35"/>
    <p:sldId id="292" r:id="rId36"/>
    <p:sldId id="293" r:id="rId37"/>
    <p:sldId id="294" r:id="rId38"/>
    <p:sldId id="295" r:id="rId39"/>
    <p:sldId id="291" r:id="rId40"/>
    <p:sldId id="296" r:id="rId41"/>
    <p:sldId id="290" r:id="rId42"/>
    <p:sldId id="310" r:id="rId43"/>
    <p:sldId id="311" r:id="rId44"/>
    <p:sldId id="312" r:id="rId45"/>
    <p:sldId id="298" r:id="rId46"/>
    <p:sldId id="299" r:id="rId47"/>
    <p:sldId id="297" r:id="rId48"/>
    <p:sldId id="300" r:id="rId49"/>
    <p:sldId id="301" r:id="rId50"/>
    <p:sldId id="304" r:id="rId51"/>
    <p:sldId id="319" r:id="rId52"/>
    <p:sldId id="302" r:id="rId53"/>
    <p:sldId id="303" r:id="rId54"/>
    <p:sldId id="305" r:id="rId55"/>
    <p:sldId id="308" r:id="rId56"/>
    <p:sldId id="306" r:id="rId57"/>
    <p:sldId id="307" r:id="rId58"/>
    <p:sldId id="313" r:id="rId59"/>
    <p:sldId id="315" r:id="rId60"/>
    <p:sldId id="320" r:id="rId61"/>
    <p:sldId id="317" r:id="rId62"/>
    <p:sldId id="318" r:id="rId63"/>
    <p:sldId id="321" r:id="rId64"/>
    <p:sldId id="322" r:id="rId65"/>
    <p:sldId id="323" r:id="rId66"/>
    <p:sldId id="324" r:id="rId67"/>
    <p:sldId id="332" r:id="rId68"/>
    <p:sldId id="336" r:id="rId69"/>
    <p:sldId id="337" r:id="rId70"/>
    <p:sldId id="338" r:id="rId71"/>
    <p:sldId id="339" r:id="rId72"/>
    <p:sldId id="327" r:id="rId73"/>
    <p:sldId id="330" r:id="rId74"/>
    <p:sldId id="331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646" autoAdjust="0"/>
  </p:normalViewPr>
  <p:slideViewPr>
    <p:cSldViewPr>
      <p:cViewPr>
        <p:scale>
          <a:sx n="80" d="100"/>
          <a:sy n="80" d="100"/>
        </p:scale>
        <p:origin x="-874" y="-2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Note: I’m using Xml in the examples, will show JSON format later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FHIR does not use attributes, except for “id”.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One of (</a:t>
            </a:r>
            <a:r>
              <a:rPr lang="en-US" baseline="0" dirty="0" err="1" smtClean="0"/>
              <a:t>id,version</a:t>
            </a:r>
            <a:r>
              <a:rPr lang="en-US" baseline="0" dirty="0" smtClean="0"/>
              <a:t>) MUST be present.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You cannot simply “join” on id or version. These can be “ids” (strings, </a:t>
            </a:r>
            <a:r>
              <a:rPr lang="en-US" baseline="0" dirty="0" err="1" smtClean="0"/>
              <a:t>numerics</a:t>
            </a:r>
            <a:r>
              <a:rPr lang="en-US" baseline="0" dirty="0" smtClean="0"/>
              <a:t>, urn’s), but also (resolvable)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Agent|Patient|Device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5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Much more on this later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 have an equivalent form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9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0:35:00-1:00:00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Yes, the same URL we used to POST new resources, we can use to GET changes.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basically the search operation,</a:t>
            </a:r>
            <a:r>
              <a:rPr lang="en-US" baseline="0" dirty="0" smtClean="0"/>
              <a:t> but it returns the latest </a:t>
            </a:r>
            <a:r>
              <a:rPr lang="en-US" i="1" baseline="0" dirty="0" smtClean="0"/>
              <a:t>change</a:t>
            </a:r>
            <a:r>
              <a:rPr lang="en-US" i="0" baseline="0" dirty="0" smtClean="0"/>
              <a:t> made to each resource that matches the filter criteria (“feed me all new and updated </a:t>
            </a:r>
            <a:r>
              <a:rPr lang="en-US" i="0" baseline="0" dirty="0" err="1" smtClean="0"/>
              <a:t>labreports</a:t>
            </a:r>
            <a:r>
              <a:rPr lang="en-US" i="0" baseline="0" dirty="0" smtClean="0"/>
              <a:t>, filtered by lab X”).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Question: would this return deleted versions too? What happens if a change makes a record not match the filter anymore, will you see that change in the feed?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3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1:00:00-1:05:00 (5 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58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1:05:00-1:15:00 (10 minutes).</a:t>
            </a:r>
            <a:r>
              <a:rPr lang="en-US" baseline="0" dirty="0" smtClean="0"/>
              <a:t> End of Quarter.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our</a:t>
            </a:r>
            <a:r>
              <a:rPr lang="en-US" baseline="0" dirty="0" smtClean="0"/>
              <a:t> previous section on REST we saw how we mapped this metadata to HTTP headers, but in a query result, we need to find a way to map this to a list,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3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we use the ultra-new (</a:t>
            </a:r>
            <a:r>
              <a:rPr lang="en-US" dirty="0" err="1" smtClean="0"/>
              <a:t>sept</a:t>
            </a:r>
            <a:r>
              <a:rPr lang="en-US" dirty="0" smtClean="0"/>
              <a:t> 2012)</a:t>
            </a:r>
            <a:r>
              <a:rPr lang="en-US" baseline="0" dirty="0" smtClean="0"/>
              <a:t> Tombstones RFC, which is not yet supported by all platforms.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Remember, all</a:t>
            </a:r>
            <a:r>
              <a:rPr lang="en-US" baseline="0" dirty="0" smtClean="0"/>
              <a:t> updated timestamps in FHIR (type: ‘instant’) are precise to at least the second and ALLWAYS carry a 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</a:t>
            </a:r>
            <a:r>
              <a:rPr lang="en-US" baseline="0" dirty="0" err="1" smtClean="0"/>
              <a:t>POSTed</a:t>
            </a:r>
            <a:r>
              <a:rPr lang="en-US" baseline="0" dirty="0" smtClean="0"/>
              <a:t> it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</a:t>
            </a:r>
            <a:r>
              <a:rPr lang="en-US" baseline="0" smtClean="0"/>
              <a:t>the entry.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endParaRPr lang="nl-NL" baseline="0" dirty="0" smtClean="0"/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Brand-new</a:t>
            </a:r>
            <a:r>
              <a:rPr lang="en-US" baseline="0" dirty="0" smtClean="0"/>
              <a:t> RFC, probably not much support in frameworks (yet).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the additional namespace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Updated Timestamp is still present, but is now called “when”.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4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So, no other JSON types are used</a:t>
            </a:r>
            <a:r>
              <a:rPr lang="en-US" baseline="0" dirty="0" smtClean="0"/>
              <a:t> than string.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FHIR uses exactly 1 attribute: the ‘id’ attribute used for internal references, this becomes a ‘normal’ “_id” member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0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Configurability</a:t>
            </a:r>
            <a:r>
              <a:rPr lang="nl-NL" dirty="0" smtClean="0"/>
              <a:t>.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Recompile</a:t>
            </a:r>
            <a:r>
              <a:rPr lang="nl-NL" baseline="0" dirty="0" smtClean="0"/>
              <a:t> versus </a:t>
            </a:r>
            <a:r>
              <a:rPr lang="nl-NL" baseline="0" dirty="0" err="1" smtClean="0"/>
              <a:t>configure</a:t>
            </a:r>
            <a:r>
              <a:rPr lang="nl-NL" baseline="0" dirty="0" smtClean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72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(coder,</a:t>
            </a:r>
            <a:r>
              <a:rPr lang="en-US" baseline="0" dirty="0" smtClean="0"/>
              <a:t> xml, database)</a:t>
            </a:r>
            <a:r>
              <a:rPr lang="en-US" dirty="0" smtClean="0"/>
              <a:t> you see: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“lists” 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class”, 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relationships”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04" name="Rectangle 12"/>
          <p:cNvSpPr>
            <a:spLocks noChangeArrowheads="1"/>
          </p:cNvSpPr>
          <p:nvPr userDrawn="1"/>
        </p:nvSpPr>
        <p:spPr bwMode="auto">
          <a:xfrm>
            <a:off x="76200" y="6629400"/>
            <a:ext cx="571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</a:t>
            </a:r>
            <a:r>
              <a:rPr lang="en-US" sz="600" b="1" dirty="0" smtClean="0"/>
              <a:t>2012 </a:t>
            </a:r>
            <a:r>
              <a:rPr lang="en-US" sz="600" b="1" dirty="0"/>
              <a:t>Health Level Seven ® International. All Rights Reserved. </a:t>
            </a:r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  <p:pic>
        <p:nvPicPr>
          <p:cNvPr id="33805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0163" y="304800"/>
            <a:ext cx="1109662" cy="1143000"/>
          </a:xfrm>
          <a:prstGeom prst="rect">
            <a:avLst/>
          </a:prstGeom>
          <a:noFill/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3B471-FB90-46FA-8B98-F55B29ABD840}" type="datetime1">
              <a:rPr lang="en-US"/>
              <a:pPr/>
              <a:t>12/17/2012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7DD071-FAF0-42AF-BCBC-4495406D14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73075"/>
            <a:ext cx="209550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3075"/>
            <a:ext cx="613410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DD8C03-4B48-4E6D-AEDF-1A9300C7BAEF}" type="datetime1">
              <a:rPr lang="en-US"/>
              <a:pPr/>
              <a:t>12/17/2012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69C5E0-66B6-492B-B5B1-955EA64CE5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6" y="-11797"/>
            <a:ext cx="9165914" cy="6892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4114" y="46258"/>
            <a:ext cx="7488832" cy="288031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err="1" smtClean="0"/>
              <a:t>Vul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eventueel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dia-titel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508787"/>
            <a:ext cx="8064896" cy="412845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i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 err="1" smtClean="0"/>
              <a:t>Transparant</a:t>
            </a:r>
            <a:r>
              <a:rPr lang="en-US" dirty="0" smtClean="0"/>
              <a:t> logo met black footer, </a:t>
            </a:r>
            <a:r>
              <a:rPr lang="en-US" dirty="0" err="1" smtClean="0"/>
              <a:t>kies</a:t>
            </a:r>
            <a:r>
              <a:rPr lang="en-US" dirty="0" smtClean="0"/>
              <a:t>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achtergrond</a:t>
            </a:r>
            <a:r>
              <a:rPr lang="en-US" dirty="0" smtClean="0"/>
              <a:t> </a:t>
            </a:r>
            <a:r>
              <a:rPr lang="en-US" dirty="0" err="1" smtClean="0"/>
              <a:t>m.b.v</a:t>
            </a:r>
            <a:r>
              <a:rPr lang="en-US" dirty="0" smtClean="0"/>
              <a:t>. Format Background en </a:t>
            </a:r>
            <a:r>
              <a:rPr lang="en-US" dirty="0" err="1" smtClean="0"/>
              <a:t>kies</a:t>
            </a:r>
            <a:r>
              <a:rPr lang="en-US" dirty="0" smtClean="0"/>
              <a:t> </a:t>
            </a:r>
            <a:r>
              <a:rPr lang="en-US" dirty="0" err="1" smtClean="0"/>
              <a:t>kleur</a:t>
            </a:r>
            <a:r>
              <a:rPr lang="en-US" dirty="0" smtClean="0"/>
              <a:t> van je </a:t>
            </a:r>
            <a:r>
              <a:rPr lang="en-US" dirty="0" err="1" smtClean="0"/>
              <a:t>tekst</a:t>
            </a:r>
            <a:r>
              <a:rPr lang="en-US" dirty="0" smtClean="0"/>
              <a:t>.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D36790-EF9F-4521-A783-189BE19EEE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2CAAC-72B4-49BF-8D8A-B248BD60D0AB}" type="datetime1">
              <a:rPr lang="en-US"/>
              <a:pPr/>
              <a:t>12/17/2012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717A56-5D33-48BC-B612-81C2A448BE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8C14C-5A61-4D4D-B38C-096C9971D9C2}" type="datetime1">
              <a:rPr lang="en-US"/>
              <a:pPr/>
              <a:t>12/17/2012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422542-FAC0-4800-BAC9-80AE50E93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C45C78-7BD8-47C0-88A0-6DA77AB0E0BB}" type="datetime1">
              <a:rPr lang="en-US"/>
              <a:pPr/>
              <a:t>12/17/2012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E51A7F-C561-42D3-BDE2-6604AC35B1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621641-DE6C-4460-BF47-734601E4A699}" type="datetime1">
              <a:rPr lang="en-US"/>
              <a:pPr/>
              <a:t>12/17/2012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29D7E7-1099-47AD-B3F2-624E90DDB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E83B5-0457-4AA6-A2AF-7E85AB57C9B7}" type="datetime1">
              <a:rPr lang="en-US"/>
              <a:pPr/>
              <a:t>12/17/2012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098B49-91C9-4AE6-BCDD-3C6B3DE25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B80F34-8997-452F-82F9-376965C1575F}" type="datetime1">
              <a:rPr lang="en-US"/>
              <a:pPr/>
              <a:t>12/17/2012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501C3C-0F9F-4B82-B0E4-702459263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570FB-6AC0-4D6C-9E03-450BCCB52573}" type="datetime1">
              <a:rPr lang="en-US"/>
              <a:pPr/>
              <a:t>12/17/2012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11F142-224D-427D-930A-AAAE46FDAB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228600" y="6629400"/>
            <a:ext cx="441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</a:t>
            </a:r>
            <a:r>
              <a:rPr lang="en-US" sz="600" b="1" dirty="0" smtClean="0"/>
              <a:t>2012 </a:t>
            </a:r>
            <a:r>
              <a:rPr lang="en-US" sz="600" b="1" dirty="0"/>
              <a:t>Health Level Seven ® International. All Rights Reserved. </a:t>
            </a:r>
          </a:p>
          <a:p>
            <a:r>
              <a:rPr lang="en-US" sz="600" b="1" dirty="0"/>
              <a:t>HL7 and Health Level Seven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" y="6629400"/>
            <a:ext cx="228600" cy="228600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6629400"/>
            <a:ext cx="838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/>
            </a:lvl1pPr>
          </a:lstStyle>
          <a:p>
            <a:r>
              <a:rPr lang="en-US" dirty="0" smtClean="0"/>
              <a:t>01/01/2011</a:t>
            </a:r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653415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DD8FDF0E-2772-4D89-9F72-F3CB15D8B8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64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ietf.org/html/rfc39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b="1" dirty="0" smtClean="0"/>
              <a:t>FHIR for Developers</a:t>
            </a:r>
            <a:endParaRPr lang="en-US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derived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419600"/>
          </a:xfrm>
        </p:spPr>
        <p:txBody>
          <a:bodyPr/>
          <a:lstStyle/>
          <a:p>
            <a:r>
              <a:rPr lang="en-US" dirty="0" smtClean="0"/>
              <a:t>Restricted </a:t>
            </a:r>
            <a:r>
              <a:rPr lang="en-US" dirty="0" err="1" smtClean="0"/>
              <a:t>uri’s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oid</a:t>
            </a:r>
            <a:r>
              <a:rPr lang="en-US" dirty="0" smtClean="0"/>
              <a:t> (“1.3.4.5.6”)</a:t>
            </a:r>
          </a:p>
          <a:p>
            <a:pPr lvl="1"/>
            <a:r>
              <a:rPr lang="en-US" dirty="0" err="1" smtClean="0"/>
              <a:t>uuid</a:t>
            </a:r>
            <a:r>
              <a:rPr lang="en-US" dirty="0" smtClean="0"/>
              <a:t> (“72ac8493-52ac-41bd-8d5d-7258c289b5ea”)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id</a:t>
            </a:r>
            <a:r>
              <a:rPr lang="en-US" dirty="0" smtClean="0"/>
              <a:t> (“</a:t>
            </a:r>
            <a:r>
              <a:rPr lang="nl-NL" dirty="0" smtClean="0"/>
              <a:t>http</a:t>
            </a:r>
            <a:r>
              <a:rPr lang="nl-NL" dirty="0"/>
              <a:t>://</a:t>
            </a:r>
            <a:r>
              <a:rPr lang="nl-NL" dirty="0" smtClean="0"/>
              <a:t>loinc.org”)</a:t>
            </a:r>
          </a:p>
          <a:p>
            <a:r>
              <a:rPr lang="nl-NL" dirty="0" err="1" smtClean="0"/>
              <a:t>Restricting</a:t>
            </a:r>
            <a:r>
              <a:rPr lang="nl-NL" dirty="0" smtClean="0"/>
              <a:t> time: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ate – a (partial date), no indication of time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– a (partial date) or a date + time. If time is present a </a:t>
            </a:r>
            <a:r>
              <a:rPr lang="en-US" dirty="0" err="1" smtClean="0"/>
              <a:t>timezone</a:t>
            </a:r>
            <a:r>
              <a:rPr lang="en-US" dirty="0" smtClean="0"/>
              <a:t> MUST be included!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nstant – for timestamps, generated by systems =&gt; MUST include seconds + </a:t>
            </a:r>
            <a:r>
              <a:rPr lang="en-US" dirty="0" err="1" smtClean="0"/>
              <a:t>timezone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in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0"/>
            <a:ext cx="748077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1" y="5057775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Resource contains human-readable text, </a:t>
            </a:r>
            <a:endParaRPr lang="en-US" dirty="0" smtClean="0"/>
          </a:p>
          <a:p>
            <a:r>
              <a:rPr lang="en-US" dirty="0" smtClean="0"/>
              <a:t>may be a &lt;div&gt; with just "No human readable text provided for this resource“ in closed environments. In that case &lt;status&gt; must be “empty”.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438400" y="4648200"/>
            <a:ext cx="11430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17526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5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xs:boolean</a:t>
            </a:r>
            <a:r>
              <a:rPr lang="en-US" dirty="0" smtClean="0"/>
              <a:t> allows “0”, “1”. Java’s </a:t>
            </a:r>
            <a:r>
              <a:rPr lang="en-US" dirty="0" err="1" smtClean="0"/>
              <a:t>Boolean.valueOf</a:t>
            </a:r>
            <a:r>
              <a:rPr lang="en-US" dirty="0" smtClean="0"/>
              <a:t>() does not. But </a:t>
            </a:r>
            <a:r>
              <a:rPr lang="en-US" dirty="0" err="1" smtClean="0"/>
              <a:t>valueOf</a:t>
            </a:r>
            <a:r>
              <a:rPr lang="en-US" dirty="0" smtClean="0"/>
              <a:t>() allows “True”, which </a:t>
            </a:r>
            <a:r>
              <a:rPr lang="en-US" dirty="0" err="1" smtClean="0"/>
              <a:t>xs:boolean</a:t>
            </a:r>
            <a:r>
              <a:rPr lang="en-US" dirty="0" smtClean="0"/>
              <a:t> does not.</a:t>
            </a:r>
          </a:p>
          <a:p>
            <a:r>
              <a:rPr lang="en-US" dirty="0" smtClean="0"/>
              <a:t>“+00004” is correct according to </a:t>
            </a:r>
            <a:r>
              <a:rPr lang="en-US" dirty="0" err="1" smtClean="0"/>
              <a:t>xs:int</a:t>
            </a:r>
            <a:r>
              <a:rPr lang="en-US" dirty="0" smtClean="0"/>
              <a:t>. .NET parses this, Java does not. Ruby’s </a:t>
            </a:r>
            <a:r>
              <a:rPr lang="en-US" dirty="0" err="1" smtClean="0"/>
              <a:t>to_i</a:t>
            </a:r>
            <a:r>
              <a:rPr lang="en-US" dirty="0" smtClean="0"/>
              <a:t>() allows “34abc” and the Integer() constructor sees “09” as an (incorrect) octal…</a:t>
            </a:r>
          </a:p>
          <a:p>
            <a:r>
              <a:rPr lang="en-US" dirty="0" smtClean="0"/>
              <a:t>Generally not round-</a:t>
            </a:r>
            <a:r>
              <a:rPr lang="en-US" dirty="0" err="1" smtClean="0"/>
              <a:t>trippable</a:t>
            </a:r>
            <a:r>
              <a:rPr lang="en-US" dirty="0"/>
              <a:t> </a:t>
            </a:r>
            <a:r>
              <a:rPr lang="en-US" dirty="0" smtClean="0"/>
              <a:t>(problems for unit-tests, digital signatures)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8637"/>
            <a:ext cx="7315200" cy="49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7848600" y="5029200"/>
            <a:ext cx="8382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7924800" y="2133600"/>
            <a:ext cx="8382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7696200" y="2133600"/>
            <a:ext cx="1066800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838200" y="5476875"/>
            <a:ext cx="1371600" cy="4667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 bwMode="auto">
          <a:xfrm>
            <a:off x="342900" y="1371600"/>
            <a:ext cx="1295400" cy="1219200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Distance, Count, Duration, Money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762000" y="2367605"/>
            <a:ext cx="76200" cy="12137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CodeableConcept</a:t>
            </a:r>
            <a:r>
              <a:rPr lang="en-US" dirty="0" smtClean="0"/>
              <a:t> uses id!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000" dirty="0">
                <a:latin typeface="Courier New" pitchFamily="49" charset="0"/>
                <a:cs typeface="Courier New" pitchFamily="49" charset="0"/>
              </a:rPr>
              <a:t>&lt;concept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nl-NL" sz="1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nl-NL" sz="1000" dirty="0" err="1" smtClean="0">
                <a:latin typeface="Courier New" pitchFamily="49" charset="0"/>
                <a:cs typeface="Courier New" pitchFamily="49" charset="0"/>
              </a:rPr>
              <a:t>coding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nl-NL" sz="1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system&gt;http://hl7.org/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fhir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/icd-10&lt;/system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code&gt;R51&lt;/code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coding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 </a:t>
            </a:r>
            <a:endParaRPr lang="nl-NL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coding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="1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system&gt;http://snomed.info&lt;/system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code&gt;25064002&lt;/code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coding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general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headache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 </a:t>
            </a:r>
            <a:endParaRPr lang="nl-NL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primary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primary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concept&gt;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1962150" y="2640002"/>
            <a:ext cx="2862295" cy="1103323"/>
          </a:xfrm>
          <a:custGeom>
            <a:avLst/>
            <a:gdLst>
              <a:gd name="connsiteX0" fmla="*/ 295275 w 2862295"/>
              <a:gd name="connsiteY0" fmla="*/ 1103323 h 1103323"/>
              <a:gd name="connsiteX1" fmla="*/ 2657475 w 2862295"/>
              <a:gd name="connsiteY1" fmla="*/ 865198 h 1103323"/>
              <a:gd name="connsiteX2" fmla="*/ 2438400 w 2862295"/>
              <a:gd name="connsiteY2" fmla="*/ 36523 h 1103323"/>
              <a:gd name="connsiteX3" fmla="*/ 0 w 2862295"/>
              <a:gd name="connsiteY3" fmla="*/ 150823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2295" h="1103323">
                <a:moveTo>
                  <a:pt x="295275" y="1103323"/>
                </a:moveTo>
                <a:cubicBezTo>
                  <a:pt x="1297781" y="1073160"/>
                  <a:pt x="2300287" y="1042998"/>
                  <a:pt x="2657475" y="865198"/>
                </a:cubicBezTo>
                <a:cubicBezTo>
                  <a:pt x="3014663" y="687398"/>
                  <a:pt x="2881313" y="155586"/>
                  <a:pt x="2438400" y="36523"/>
                </a:cubicBezTo>
                <a:cubicBezTo>
                  <a:pt x="1995487" y="-82540"/>
                  <a:pt x="400050" y="125423"/>
                  <a:pt x="0" y="150823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7162800" cy="483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762000" y="3200401"/>
            <a:ext cx="1066800" cy="3809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r>
              <a:rPr lang="en-US" dirty="0" smtClean="0"/>
              <a:t> in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5867400" cy="443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54" y="6858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6229"/>
            <a:ext cx="2462009" cy="204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3875679" cy="225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34" y="3124200"/>
            <a:ext cx="2207866" cy="163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“Choice” 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42" name="Picture 2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888" r="3711" b="40890"/>
          <a:stretch/>
        </p:blipFill>
        <p:spPr bwMode="auto">
          <a:xfrm>
            <a:off x="452436" y="1904999"/>
            <a:ext cx="4576764" cy="26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3505200" y="1828800"/>
            <a:ext cx="8382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6"/>
          <a:stretch/>
        </p:blipFill>
        <p:spPr bwMode="auto">
          <a:xfrm>
            <a:off x="533400" y="4676775"/>
            <a:ext cx="3068638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24400"/>
            <a:ext cx="3454213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1" y="2024682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value[x] means:</a:t>
            </a:r>
          </a:p>
          <a:p>
            <a:endParaRPr lang="en-US" dirty="0"/>
          </a:p>
          <a:p>
            <a:r>
              <a:rPr lang="en-US" dirty="0" smtClean="0"/>
              <a:t>An element with a name</a:t>
            </a:r>
          </a:p>
          <a:p>
            <a:r>
              <a:rPr lang="en-US" dirty="0" smtClean="0"/>
              <a:t>prefixed with “value”. The [x]</a:t>
            </a:r>
            <a:r>
              <a:rPr lang="en-US" dirty="0"/>
              <a:t> </a:t>
            </a:r>
            <a:r>
              <a:rPr lang="en-US" dirty="0" smtClean="0"/>
              <a:t>is replaced by the (capitalized) name of the actual </a:t>
            </a:r>
            <a:r>
              <a:rPr lang="en-US" dirty="0" err="1" smtClean="0"/>
              <a:t>datatype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" y="3429000"/>
            <a:ext cx="54403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11680"/>
            <a:ext cx="4177004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9" y="1752600"/>
            <a:ext cx="3677107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1676400" y="2514600"/>
            <a:ext cx="2971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2743200" y="3276600"/>
            <a:ext cx="2057400" cy="1676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505200" y="2438400"/>
            <a:ext cx="5333634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in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6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2386" r="64010" b="59258"/>
          <a:stretch/>
        </p:blipFill>
        <p:spPr bwMode="auto">
          <a:xfrm>
            <a:off x="381000" y="1981200"/>
            <a:ext cx="3081662" cy="35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1" y="2057400"/>
            <a:ext cx="8001000" cy="1754326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4800"/>
            <a:ext cx="572171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3962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</a:t>
            </a:r>
            <a:r>
              <a:rPr lang="en-US" dirty="0" err="1" smtClean="0"/>
              <a:t>uri’s</a:t>
            </a:r>
            <a:r>
              <a:rPr lang="en-US" dirty="0" smtClean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external reference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URN’s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More about Narrative (inline images)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need to communicate multiple Resources, we use </a:t>
            </a:r>
            <a:r>
              <a:rPr lang="en-US" u="sng" dirty="0" smtClean="0"/>
              <a:t>Bundles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Query result</a:t>
            </a:r>
          </a:p>
          <a:p>
            <a:pPr lvl="1"/>
            <a:r>
              <a:rPr lang="en-US" dirty="0" smtClean="0"/>
              <a:t>Documents or messages</a:t>
            </a:r>
          </a:p>
          <a:p>
            <a:pPr lvl="1"/>
            <a:r>
              <a:rPr lang="en-US" dirty="0" smtClean="0"/>
              <a:t>Multiple-resource inserts (“batches”)</a:t>
            </a:r>
          </a:p>
          <a:p>
            <a:r>
              <a:rPr lang="en-US" dirty="0" smtClean="0"/>
              <a:t>To Bundle resources, we use the Atom syndication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Bundle (Atom)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95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381000" y="1885950"/>
            <a:ext cx="3505200" cy="20002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Bundles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modeling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5638800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76450" y="4500562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24450" y="3829050"/>
            <a:ext cx="3352800" cy="142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4029075"/>
            <a:ext cx="1600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1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1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086100" cy="1438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86400" y="2200275"/>
            <a:ext cx="16764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Infrastructural Types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(Extension, Narrative, Reference)</a:t>
            </a:r>
            <a:endParaRPr lang="en-US" sz="11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3" idx="3"/>
            <a:endCxn id="17" idx="1"/>
          </p:cNvCxnSpPr>
          <p:nvPr/>
        </p:nvCxnSpPr>
        <p:spPr bwMode="auto">
          <a:xfrm flipV="1">
            <a:off x="3619500" y="2733675"/>
            <a:ext cx="1866900" cy="280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0" idx="0"/>
            <a:endCxn id="17" idx="2"/>
          </p:cNvCxnSpPr>
          <p:nvPr/>
        </p:nvCxnSpPr>
        <p:spPr bwMode="auto">
          <a:xfrm flipH="1" flipV="1">
            <a:off x="6324600" y="3267075"/>
            <a:ext cx="476250" cy="561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flipH="1">
            <a:off x="1219200" y="3733800"/>
            <a:ext cx="857250" cy="1885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9" idx="0"/>
          </p:cNvCxnSpPr>
          <p:nvPr/>
        </p:nvCxnSpPr>
        <p:spPr bwMode="auto">
          <a:xfrm>
            <a:off x="2076450" y="3733800"/>
            <a:ext cx="1066800" cy="766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2"/>
            <a:endCxn id="6" idx="3"/>
          </p:cNvCxnSpPr>
          <p:nvPr/>
        </p:nvCxnSpPr>
        <p:spPr bwMode="auto">
          <a:xfrm flipH="1">
            <a:off x="3124200" y="5257800"/>
            <a:ext cx="367665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0" idx="1"/>
            <a:endCxn id="9" idx="3"/>
          </p:cNvCxnSpPr>
          <p:nvPr/>
        </p:nvCxnSpPr>
        <p:spPr bwMode="auto">
          <a:xfrm flipH="1">
            <a:off x="4210050" y="4543425"/>
            <a:ext cx="914400" cy="300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9" idx="2"/>
            <a:endCxn id="6" idx="0"/>
          </p:cNvCxnSpPr>
          <p:nvPr/>
        </p:nvCxnSpPr>
        <p:spPr bwMode="auto">
          <a:xfrm flipH="1">
            <a:off x="2057400" y="5186362"/>
            <a:ext cx="1085850" cy="452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13" idx="2"/>
          </p:cNvCxnSpPr>
          <p:nvPr/>
        </p:nvCxnSpPr>
        <p:spPr bwMode="auto">
          <a:xfrm>
            <a:off x="2076450" y="3733800"/>
            <a:ext cx="3048000" cy="447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 flipV="1">
            <a:off x="3619500" y="3200401"/>
            <a:ext cx="1866900" cy="628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933575" y="2533650"/>
            <a:ext cx="15716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Components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FHIR uses </a:t>
            </a:r>
            <a:r>
              <a:rPr lang="en-US" dirty="0" err="1" smtClean="0"/>
              <a:t>RESTful</a:t>
            </a:r>
            <a:r>
              <a:rPr lang="en-US" dirty="0" smtClean="0"/>
              <a:t>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Transfer”</a:t>
            </a:r>
          </a:p>
          <a:p>
            <a:r>
              <a:rPr lang="en-US" dirty="0" smtClean="0"/>
              <a:t>Represent your data as “resources”</a:t>
            </a:r>
          </a:p>
          <a:p>
            <a:r>
              <a:rPr lang="en-US" dirty="0" smtClean="0"/>
              <a:t>Make “Resources” URI addressable</a:t>
            </a:r>
          </a:p>
          <a:p>
            <a:r>
              <a:rPr lang="en-US" dirty="0" smtClean="0"/>
              <a:t>Use HTTP to do CRUD operations</a:t>
            </a:r>
          </a:p>
          <a:p>
            <a:r>
              <a:rPr lang="en-US" dirty="0" smtClean="0"/>
              <a:t>Resources may be exchanged using different representations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Glory of REST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9956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2667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/person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/@1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HTTP/1.1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HTTP/1.1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200 OK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xml+fhir;charset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=utf-8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Content-Length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787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Content-Location: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http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://fhir.furore.com/fhir/person/@1/history/@1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Last-Modified: Tue, 29 May 2012 23:45:32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GMT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Person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&gt;&lt;/Person&gt;</a:t>
            </a: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019675"/>
            <a:ext cx="1762126" cy="12218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your organization…</a:t>
            </a:r>
          </a:p>
          <a:p>
            <a:r>
              <a:rPr lang="en-US" dirty="0" smtClean="0"/>
              <a:t>HL7 (v2/v3) background?</a:t>
            </a:r>
          </a:p>
          <a:p>
            <a:r>
              <a:rPr lang="en-US" dirty="0" smtClean="0"/>
              <a:t>Experience with FHIR?</a:t>
            </a:r>
          </a:p>
          <a:p>
            <a:r>
              <a:rPr lang="en-US" dirty="0" smtClean="0"/>
              <a:t>Platform of choice (.NET, Java, Ruby, …)?</a:t>
            </a:r>
          </a:p>
          <a:p>
            <a:r>
              <a:rPr lang="en-US" dirty="0" smtClean="0"/>
              <a:t>Familiar with HTTP, Xml, JSON, REST?</a:t>
            </a:r>
          </a:p>
          <a:p>
            <a:r>
              <a:rPr lang="en-US" dirty="0" smtClean="0"/>
              <a:t>Persistence technologies used?</a:t>
            </a:r>
          </a:p>
          <a:p>
            <a:r>
              <a:rPr lang="en-US" dirty="0" smtClean="0"/>
              <a:t>Expectations for today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13DE-39FF-4199-8686-1B682DE047CF}" type="datetime1">
              <a:rPr lang="en-US"/>
              <a:pPr/>
              <a:t>12/17/2012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44300-96F5-4E68-AEBC-759F83B9379E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fact: an URL</a:t>
            </a:r>
          </a:p>
          <a:p>
            <a:pPr marL="457200" lvl="1" indent="0">
              <a:buNone/>
            </a:pPr>
            <a:endParaRPr lang="en-US" sz="27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http://server.org/fhir/person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/@1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the </a:t>
            </a:r>
            <a:r>
              <a:rPr lang="en-US" i="1" dirty="0" smtClean="0"/>
              <a:t>version-specific</a:t>
            </a:r>
            <a:r>
              <a:rPr lang="en-US" dirty="0" smtClean="0"/>
              <a:t> URL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7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http://server.org/fhir/ </a:t>
            </a:r>
            <a:r>
              <a:rPr lang="en-US" sz="1600" i="1" dirty="0" smtClean="0">
                <a:cs typeface="Courier New" pitchFamily="49" charset="0"/>
              </a:rPr>
              <a:t>(continued)</a:t>
            </a:r>
          </a:p>
          <a:p>
            <a:pPr marL="457200" lvl="1" indent="0">
              <a:buNone/>
            </a:pPr>
            <a:endParaRPr lang="en-US" sz="2700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		person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/@</a:t>
            </a:r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1/history/@4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848099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9717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05102" y="3848099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60579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51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by identity (“read”)</a:t>
            </a:r>
          </a:p>
          <a:p>
            <a:r>
              <a:rPr lang="en-US" dirty="0" smtClean="0"/>
              <a:t>Resource by version-specific id (“</a:t>
            </a:r>
            <a:r>
              <a:rPr lang="en-US" dirty="0" err="1" smtClean="0"/>
              <a:t>vread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Conformance resource (“conformance”)</a:t>
            </a:r>
          </a:p>
          <a:p>
            <a:endParaRPr lang="en-US" dirty="0" smtClean="0"/>
          </a:p>
          <a:p>
            <a:r>
              <a:rPr lang="en-US" dirty="0" smtClean="0"/>
              <a:t>Optionally provide preferred response format (</a:t>
            </a:r>
            <a:r>
              <a:rPr lang="en-US" dirty="0" err="1" smtClean="0"/>
              <a:t>json</a:t>
            </a:r>
            <a:r>
              <a:rPr lang="en-US" dirty="0" smtClean="0"/>
              <a:t> or xml) using an HTTP Accept header, or $format parameter. XML is default.</a:t>
            </a:r>
          </a:p>
          <a:p>
            <a:r>
              <a:rPr lang="en-US" dirty="0" smtClean="0"/>
              <a:t>Use "text/</a:t>
            </a:r>
            <a:r>
              <a:rPr lang="en-US" dirty="0" err="1" smtClean="0"/>
              <a:t>xml+fhir</a:t>
            </a:r>
            <a:r>
              <a:rPr lang="en-US" dirty="0" smtClean="0"/>
              <a:t>“ and  "application/</a:t>
            </a:r>
            <a:r>
              <a:rPr lang="en-US" dirty="0" err="1" smtClean="0"/>
              <a:t>json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read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48622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“PUT” on the resources ID URL, with the new contents in the body</a:t>
            </a:r>
          </a:p>
          <a:p>
            <a:r>
              <a:rPr lang="en-US" dirty="0" smtClean="0"/>
              <a:t>Tell server the body’s format (xml/</a:t>
            </a:r>
            <a:r>
              <a:rPr lang="en-US" dirty="0" err="1" smtClean="0"/>
              <a:t>json</a:t>
            </a:r>
            <a:r>
              <a:rPr lang="en-US" dirty="0" smtClean="0"/>
              <a:t>) in the Content-Type header  </a:t>
            </a:r>
          </a:p>
          <a:p>
            <a:r>
              <a:rPr lang="en-US" dirty="0" smtClean="0"/>
              <a:t>Server returns body as stored (possibly altered!)</a:t>
            </a:r>
          </a:p>
          <a:p>
            <a:r>
              <a:rPr lang="en-US" dirty="0" smtClean="0"/>
              <a:t>Server returns URL to new version in the Content-Location header.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might/might not allow you to PUT to a location that does not yet exist. </a:t>
            </a:r>
          </a:p>
          <a:p>
            <a:r>
              <a:rPr lang="en-US" dirty="0" smtClean="0"/>
              <a:t>If it does: Resource gets </a:t>
            </a:r>
            <a:r>
              <a:rPr lang="en-US" i="1" dirty="0" smtClean="0"/>
              <a:t>created</a:t>
            </a:r>
            <a:r>
              <a:rPr lang="en-US" dirty="0" smtClean="0"/>
              <a:t> at that location =&gt; client determines resource’s id!</a:t>
            </a:r>
          </a:p>
          <a:p>
            <a:r>
              <a:rPr lang="en-US" dirty="0" smtClean="0"/>
              <a:t>If it does not: server returns 405 (Method not allowed)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requires client to send Content-Location header with a version-specific URL</a:t>
            </a:r>
          </a:p>
          <a:p>
            <a:r>
              <a:rPr lang="en-US" dirty="0" smtClean="0"/>
              <a:t>Server uses this to check whether you are updating the latest version.</a:t>
            </a:r>
          </a:p>
          <a:p>
            <a:r>
              <a:rPr lang="en-US" dirty="0" smtClean="0"/>
              <a:t>Server will then return 409 (Conflict) if you don’t.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POST the contents to an </a:t>
            </a:r>
            <a:r>
              <a:rPr lang="en-US" dirty="0" err="1" smtClean="0"/>
              <a:t>url</a:t>
            </a:r>
            <a:r>
              <a:rPr lang="en-US" dirty="0" smtClean="0"/>
              <a:t> which indicates the resource type: 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http://server.org/fhir/person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Supply body’s </a:t>
            </a:r>
            <a:r>
              <a:rPr lang="en-US" dirty="0"/>
              <a:t>format </a:t>
            </a:r>
            <a:r>
              <a:rPr lang="en-US" dirty="0" smtClean="0"/>
              <a:t>in Content-Type </a:t>
            </a:r>
            <a:r>
              <a:rPr lang="en-US" dirty="0"/>
              <a:t>header  </a:t>
            </a:r>
          </a:p>
          <a:p>
            <a:r>
              <a:rPr lang="en-US" dirty="0"/>
              <a:t>Server returns body as stored (possibly altered!)</a:t>
            </a:r>
          </a:p>
          <a:p>
            <a:r>
              <a:rPr lang="en-US" dirty="0"/>
              <a:t>Server returns </a:t>
            </a:r>
            <a:r>
              <a:rPr lang="en-US" dirty="0" smtClean="0"/>
              <a:t>newly assigned resource id URL in </a:t>
            </a:r>
            <a:r>
              <a:rPr lang="en-US" dirty="0"/>
              <a:t>the </a:t>
            </a:r>
            <a:r>
              <a:rPr lang="en-US" i="1" dirty="0" smtClean="0"/>
              <a:t>Location</a:t>
            </a:r>
            <a:r>
              <a:rPr lang="en-US" dirty="0" smtClean="0"/>
              <a:t> </a:t>
            </a:r>
            <a:r>
              <a:rPr lang="en-US" dirty="0"/>
              <a:t>header.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PUT/POST ops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9322"/>
              </p:ext>
            </p:extLst>
          </p:nvPr>
        </p:nvGraphicFramePr>
        <p:xfrm>
          <a:off x="1143000" y="1752600"/>
          <a:ext cx="5867401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batch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/[resource]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POST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409, 412, 490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201,400, 404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 smtClean="0">
                          <a:effectLst/>
                        </a:rPr>
                        <a:t>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400, 404, 405,</a:t>
                      </a:r>
                      <a:b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409, 412, 490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4114800" y="5143500"/>
            <a:ext cx="25908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upload.wikimedia.org/wikipedia/commons/thumb/2/2b/TalktoTheHand.jpg/220px-TalktoTheH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79" y="32385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 bwMode="auto">
          <a:xfrm>
            <a:off x="6607629" y="45720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Talk to the Hand</a:t>
            </a:r>
          </a:p>
        </p:txBody>
      </p:sp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Looking at FHIR data </a:t>
            </a:r>
            <a:r>
              <a:rPr lang="en-US" dirty="0" err="1" smtClean="0"/>
              <a:t>modelling</a:t>
            </a:r>
            <a:r>
              <a:rPr lang="en-US" dirty="0" smtClean="0"/>
              <a:t>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resource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read operations will return in a 410 (Gone) result in stead of 404 (Not Found)</a:t>
            </a:r>
          </a:p>
          <a:p>
            <a:r>
              <a:rPr lang="en-US" dirty="0" smtClean="0"/>
              <a:t>The resource will not be returned by the search operation.</a:t>
            </a:r>
          </a:p>
          <a:p>
            <a:r>
              <a:rPr lang="en-US" dirty="0" smtClean="0"/>
              <a:t>It is still there in /updates and /history</a:t>
            </a:r>
          </a:p>
          <a:p>
            <a:r>
              <a:rPr lang="en-US" dirty="0" smtClean="0"/>
              <a:t>You can “undelete” by doing an update with fresh content</a:t>
            </a:r>
          </a:p>
          <a:p>
            <a:r>
              <a:rPr lang="en-US" dirty="0" smtClean="0"/>
              <a:t>Just a “marker” in a resource’s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 - deletions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 - revival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667000"/>
            <a:ext cx="6324600" cy="1371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DO </a:t>
            </a:r>
            <a:r>
              <a:rPr lang="en-US" dirty="0" smtClean="0"/>
              <a:t>I </a:t>
            </a:r>
            <a:r>
              <a:rPr lang="en-US" dirty="0" smtClean="0"/>
              <a:t>REALLY HAVE TO IMPLEMENT VERSIONS?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</a:t>
            </a:r>
            <a:r>
              <a:rPr lang="en-US" dirty="0" smtClean="0"/>
              <a:t>410 </a:t>
            </a:r>
            <a:r>
              <a:rPr lang="en-US" dirty="0"/>
              <a:t>on 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server.org/person/search?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kramer&amp;gender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=M</a:t>
            </a:r>
          </a:p>
          <a:p>
            <a:r>
              <a:rPr lang="en-US" dirty="0" smtClean="0"/>
              <a:t>Returns result in a bundle (Atom feed)</a:t>
            </a:r>
          </a:p>
          <a:p>
            <a:r>
              <a:rPr lang="en-US" dirty="0" smtClean="0"/>
              <a:t>You can request (in Accept header):</a:t>
            </a:r>
          </a:p>
          <a:p>
            <a:pPr lvl="1"/>
            <a:r>
              <a:rPr lang="en-US" dirty="0" smtClean="0"/>
              <a:t>‘true’ Atom (Xml):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atom+xml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proprietary </a:t>
            </a:r>
            <a:r>
              <a:rPr lang="en-US" dirty="0" err="1" smtClean="0"/>
              <a:t>Json</a:t>
            </a:r>
            <a:r>
              <a:rPr lang="en-US" dirty="0" smtClean="0"/>
              <a:t>-Atom: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json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paged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$page </a:t>
            </a:r>
            <a:r>
              <a:rPr lang="nl-NL" dirty="0" err="1"/>
              <a:t>and</a:t>
            </a:r>
            <a:r>
              <a:rPr lang="nl-NL" dirty="0"/>
              <a:t> $</a:t>
            </a:r>
            <a:r>
              <a:rPr lang="nl-NL" dirty="0" err="1"/>
              <a:t>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…what the result looks like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in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subscribe to a feed of all a changes to certain type of resource (“updates”):</a:t>
            </a:r>
          </a:p>
          <a:p>
            <a:pPr marL="742950" lvl="2" indent="-342900">
              <a:buSzPct val="75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http://server.org/fhir/person?[$last=xx]</a:t>
            </a:r>
          </a:p>
          <a:p>
            <a:r>
              <a:rPr lang="en-US" dirty="0" smtClean="0"/>
              <a:t>By specifying the $last parameter, you limit the result to records updated </a:t>
            </a:r>
            <a:r>
              <a:rPr lang="en-US" i="1" dirty="0" smtClean="0"/>
              <a:t>after</a:t>
            </a:r>
            <a:r>
              <a:rPr lang="en-US" dirty="0" smtClean="0"/>
              <a:t> a certain moment.</a:t>
            </a:r>
          </a:p>
          <a:p>
            <a:r>
              <a:rPr lang="en-US" strike="sngStrike" dirty="0" smtClean="0"/>
              <a:t>All other search parameters for </a:t>
            </a:r>
            <a:r>
              <a:rPr lang="en-US" strike="sngStrike" dirty="0" smtClean="0"/>
              <a:t>those </a:t>
            </a:r>
            <a:r>
              <a:rPr lang="en-US" strike="sngStrike" dirty="0" smtClean="0"/>
              <a:t>resources are allowed too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all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obtain a history of all changes to a resource using</a:t>
            </a:r>
          </a:p>
          <a:p>
            <a:pPr lvl="1"/>
            <a:r>
              <a:rPr lang="en-US" dirty="0" smtClean="0"/>
              <a:t>E.g.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http://server.org/person/@1/history</a:t>
            </a:r>
          </a:p>
          <a:p>
            <a:r>
              <a:rPr lang="en-US" dirty="0" smtClean="0"/>
              <a:t>Changes are updates, but also deletions</a:t>
            </a:r>
          </a:p>
          <a:p>
            <a:r>
              <a:rPr lang="en-US" dirty="0" smtClean="0"/>
              <a:t>Notice that a version-specific URL is this URL, with a version id added to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returning bundles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8546"/>
              </p:ext>
            </p:extLst>
          </p:nvPr>
        </p:nvGraphicFramePr>
        <p:xfrm>
          <a:off x="1295400" y="1828800"/>
          <a:ext cx="6781800" cy="4419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  <a:gridCol w="1474305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[resource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r>
                        <a:rPr lang="nl-NL" sz="1400" u="none" strike="noStrike" dirty="0" smtClean="0">
                          <a:effectLst/>
                        </a:rPr>
                        <a:t>]/</a:t>
                      </a:r>
                      <a:r>
                        <a:rPr lang="nl-NL" sz="1400" u="none" strike="noStrike" dirty="0" err="1">
                          <a:effectLst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/[type]/search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/[type]/updates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perspective?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  <a:endParaRPr kumimoji="0" lang="nl-NL" sz="1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  <a:endParaRPr kumimoji="0" lang="nl-NL" sz="1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23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 - </a:t>
            </a:r>
            <a:r>
              <a:rPr lang="en-US" dirty="0" smtClean="0"/>
              <a:t>batches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– are bundles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39473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7244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9" name="AutoShape 16"/>
          <p:cNvSpPr>
            <a:spLocks/>
          </p:cNvSpPr>
          <p:nvPr/>
        </p:nvSpPr>
        <p:spPr bwMode="auto">
          <a:xfrm rot="16200000" flipH="1">
            <a:off x="212555" y="3859610"/>
            <a:ext cx="2098447" cy="38996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212725" y="4623027"/>
            <a:ext cx="2098447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 rot="765826">
            <a:off x="7145134" y="2479436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7338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2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REST involved: transport as a SOAP or MLLP payload, e-mail, …</a:t>
            </a:r>
          </a:p>
          <a:p>
            <a:r>
              <a:rPr lang="en-US" dirty="0" smtClean="0"/>
              <a:t>You can still store &amp; retrieve your document using a FHIR REST server (like any artifact):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http://server.org/fhir/binary</a:t>
            </a:r>
          </a:p>
          <a:p>
            <a:r>
              <a:rPr lang="en-US" dirty="0" smtClean="0"/>
              <a:t>Here, your document is treated as a “blob”, so</a:t>
            </a:r>
            <a:r>
              <a:rPr lang="en-US" dirty="0"/>
              <a:t> </a:t>
            </a:r>
            <a:r>
              <a:rPr lang="en-US" dirty="0" smtClean="0"/>
              <a:t>the document remains a unit, posting a document does not suggest disassembly!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“drop” your document using FHIR 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http://server.org/fhir/mailbox</a:t>
            </a:r>
          </a:p>
          <a:p>
            <a:r>
              <a:rPr lang="en-US" dirty="0" smtClean="0"/>
              <a:t>No storage or disassembly is implied, your just posting a document in its entirety.</a:t>
            </a:r>
          </a:p>
          <a:p>
            <a:r>
              <a:rPr lang="en-US" dirty="0" smtClean="0"/>
              <a:t>Servers can implement specific functionality as required between trading partners when receiving such a document.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– are bundles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196738" y="4213565"/>
            <a:ext cx="2917373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7315200" y="2397440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6920645" y="4191000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REST not necessary, but…</a:t>
            </a:r>
          </a:p>
          <a:p>
            <a:r>
              <a:rPr lang="en-US" dirty="0" smtClean="0"/>
              <a:t>There is an explicit REST endpoint: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http://server.org/fhir/mailbox</a:t>
            </a:r>
          </a:p>
          <a:p>
            <a:r>
              <a:rPr lang="en-US" dirty="0"/>
              <a:t>N</a:t>
            </a:r>
            <a:r>
              <a:rPr lang="en-US" dirty="0" smtClean="0"/>
              <a:t>o storage implied. Might be a router, converted to v2, etc. etc.</a:t>
            </a:r>
          </a:p>
          <a:p>
            <a:r>
              <a:rPr lang="en-US" dirty="0" smtClean="0"/>
              <a:t>The server can process them based on the event code and return the response as another message (again a bundle).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/>
          <a:lstStyle/>
          <a:p>
            <a:r>
              <a:rPr lang="en-US" dirty="0" smtClean="0"/>
              <a:t>FHIR on the wire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FHIR utilizes Xml, JSON and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 RFC 4287 + Tombstones RFC 6721</a:t>
            </a:r>
          </a:p>
          <a:p>
            <a:pPr lvl="1"/>
            <a:r>
              <a:rPr lang="en-US" dirty="0" smtClean="0"/>
              <a:t>List of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List of updates on resources (history)</a:t>
            </a:r>
            <a:endParaRPr lang="en-US" dirty="0" smtClean="0"/>
          </a:p>
          <a:p>
            <a:pPr lvl="1"/>
            <a:r>
              <a:rPr lang="en-US" dirty="0" smtClean="0"/>
              <a:t>Deleted resources (for history)</a:t>
            </a:r>
          </a:p>
          <a:p>
            <a:pPr lvl="1"/>
            <a:r>
              <a:rPr lang="en-US" dirty="0" smtClean="0"/>
              <a:t>Resource metadata</a:t>
            </a:r>
          </a:p>
          <a:p>
            <a:pPr lvl="2"/>
            <a:r>
              <a:rPr lang="en-US" dirty="0" smtClean="0"/>
              <a:t>Id</a:t>
            </a:r>
          </a:p>
          <a:p>
            <a:pPr lvl="2"/>
            <a:r>
              <a:rPr lang="en-US" dirty="0" smtClean="0"/>
              <a:t>Version-specific id</a:t>
            </a:r>
          </a:p>
          <a:p>
            <a:pPr lvl="2"/>
            <a:r>
              <a:rPr lang="en-US" dirty="0" smtClean="0"/>
              <a:t>Resource type</a:t>
            </a:r>
          </a:p>
          <a:p>
            <a:pPr lvl="2"/>
            <a:r>
              <a:rPr lang="en-US" dirty="0" smtClean="0"/>
              <a:t>Last-updated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 Resource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13DE-39FF-4199-8686-1B682DE047CF}" type="datetime1">
              <a:rPr lang="en-US"/>
              <a:pPr/>
              <a:t>12/17/2012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44300-96F5-4E68-AEBC-759F83B9379E}" type="slidenum">
              <a:rPr lang="en-US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057400"/>
            <a:ext cx="776525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05400"/>
            <a:ext cx="5029200" cy="352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76700"/>
            <a:ext cx="4290299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89" y="2695576"/>
            <a:ext cx="4853311" cy="418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Syndication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Poll-based protocol for keeping up-to-date with news-feeds</a:t>
            </a:r>
          </a:p>
          <a:p>
            <a:r>
              <a:rPr lang="en-US" dirty="0" smtClean="0"/>
              <a:t>Xml-based format: feed (root) + ‘n’ entries</a:t>
            </a:r>
          </a:p>
          <a:p>
            <a:r>
              <a:rPr lang="en-US" dirty="0" smtClean="0"/>
              <a:t>Links: “self”, “edit”, “alternate”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Updated</a:t>
            </a:r>
          </a:p>
          <a:p>
            <a:r>
              <a:rPr lang="en-US" dirty="0" smtClean="0"/>
              <a:t>Author</a:t>
            </a:r>
          </a:p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4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feed header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11017"/>
            <a:ext cx="748914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 bwMode="auto">
          <a:xfrm flipH="1">
            <a:off x="5638800" y="1979983"/>
            <a:ext cx="1714500" cy="5358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 bwMode="auto">
          <a:xfrm>
            <a:off x="6096000" y="838200"/>
            <a:ext cx="25146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Warning: cutting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edge!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199" y="4648200"/>
            <a:ext cx="748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is simple: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“title” [1..1]: anything that tells humans what they’re looking 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“updated” [1..1]: the </a:t>
            </a:r>
            <a:r>
              <a:rPr lang="en-US" dirty="0" smtClean="0"/>
              <a:t>time (instant!) </a:t>
            </a:r>
            <a:r>
              <a:rPr lang="en-US" dirty="0" smtClean="0"/>
              <a:t>you composed the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“id” [1..1]: a random, one-time id for this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“link” [0..1]: a “self” reference to the query URL, if this was a query result. Or anywhere else to get to this feed again</a:t>
            </a:r>
            <a:r>
              <a:rPr lang="en-US" dirty="0"/>
              <a:t> </a:t>
            </a:r>
            <a:r>
              <a:rPr lang="en-US" dirty="0" smtClean="0"/>
              <a:t>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8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entry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59976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5410200" y="19812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Version-specific id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>
            <a:off x="5105401" y="2623066"/>
            <a:ext cx="89807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3471" y="2438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 bwMode="auto">
          <a:xfrm flipH="1" flipV="1">
            <a:off x="5410200" y="2895600"/>
            <a:ext cx="1828800" cy="2608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 bwMode="auto">
          <a:xfrm flipH="1" flipV="1">
            <a:off x="7679782" y="3886200"/>
            <a:ext cx="57709" cy="316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1364" y="42026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 bwMode="auto">
          <a:xfrm flipH="1" flipV="1">
            <a:off x="3124205" y="4495800"/>
            <a:ext cx="2520422" cy="3926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48884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48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versions of entries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45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143000" y="3733800"/>
            <a:ext cx="55245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143000" y="4876800"/>
            <a:ext cx="5334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34043" y="4013156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705600" y="3657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781800" y="5334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84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Tombstones - Deletions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78000"/>
            <a:ext cx="824814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3864428" y="3483430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7200" y="4648200"/>
            <a:ext cx="838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57200" y="3657600"/>
            <a:ext cx="9906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6036128" y="3886200"/>
            <a:ext cx="1050472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036128" y="4648200"/>
            <a:ext cx="669472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791200" y="3701144"/>
            <a:ext cx="2569028" cy="21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</a:t>
            </a:r>
            <a:r>
              <a:rPr lang="en-US" dirty="0"/>
              <a:t>markup</a:t>
            </a:r>
            <a:r>
              <a:rPr lang="en-US" dirty="0" smtClean="0"/>
              <a:t>!</a:t>
            </a:r>
            <a:endParaRPr lang="en-US" dirty="0"/>
          </a:p>
          <a:p>
            <a:pPr marL="800100" lvl="2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LabReport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status" : "final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issued" 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value" : 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2011-03-04T11:45:33+11:00:00" } 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85750"/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report =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report.LabReport.status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5750"/>
            <a:r>
              <a:rPr lang="en-US" i="1" dirty="0"/>
              <a:t>Very</a:t>
            </a:r>
            <a:r>
              <a:rPr lang="en-US" dirty="0"/>
              <a:t> easy parsing for JavaScript </a:t>
            </a:r>
            <a:r>
              <a:rPr lang="en-US" dirty="0" smtClean="0"/>
              <a:t>clients. But actually, use </a:t>
            </a:r>
            <a:r>
              <a:rPr lang="en-US" dirty="0" err="1" smtClean="0"/>
              <a:t>JSON.parse</a:t>
            </a:r>
            <a:r>
              <a:rPr lang="en-US" dirty="0" smtClean="0"/>
              <a:t>() instead ;-)</a:t>
            </a:r>
            <a:endParaRPr lang="en-US" dirty="0"/>
          </a:p>
          <a:p>
            <a:pPr marL="285750"/>
            <a:endParaRPr lang="en-US" sz="2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42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854325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&lt;XXX 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urn:foo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&lt;C&gt;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One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&lt;/C&gt;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&lt;C&gt;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Two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&lt;/C&gt;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&lt;D&gt;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One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&lt;/D&gt;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&lt;div&gt;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&lt;b&gt;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so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&lt;/b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&lt;/XXX&gt;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778125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“B”: { “@a” : “c” },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“C”: [ “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One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”, “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Two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” ],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“D” : “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One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”,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“div” : 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nl-NL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“#</a:t>
            </a:r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”, “</a:t>
            </a:r>
            <a:r>
              <a:rPr lang="nl-NL" sz="16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so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”,</a:t>
            </a:r>
          </a:p>
          <a:p>
            <a:pPr marL="0" indent="0">
              <a:buNone/>
            </a:pP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     “#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”:“easy”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458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FHIR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Primitives are rendered as a string into an member “value”, using XML serialization.</a:t>
            </a:r>
          </a:p>
          <a:p>
            <a:r>
              <a:rPr lang="en-US" dirty="0" smtClean="0"/>
              <a:t>Attributes with cardinality &gt; 1 use JSON arrays</a:t>
            </a:r>
          </a:p>
          <a:p>
            <a:r>
              <a:rPr lang="en-US" dirty="0" smtClean="0"/>
              <a:t>Resources and </a:t>
            </a:r>
            <a:r>
              <a:rPr lang="en-US" dirty="0" err="1" smtClean="0"/>
              <a:t>datatypes</a:t>
            </a:r>
            <a:r>
              <a:rPr lang="en-US" dirty="0" smtClean="0"/>
              <a:t> are JSON objects</a:t>
            </a:r>
          </a:p>
          <a:p>
            <a:r>
              <a:rPr lang="en-US" dirty="0" smtClean="0"/>
              <a:t>&lt;div&gt; in Narrative are represented as a single (escaped) string of XHTML</a:t>
            </a:r>
          </a:p>
          <a:p>
            <a:r>
              <a:rPr lang="en-US" dirty="0" smtClean="0"/>
              <a:t>The “id” attribute is rendered as an “_id” member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5C78-7BD8-47C0-88A0-6DA77AB0E0BB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51A7F-C561-42D3-BDE2-6604AC35B109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serialization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&lt;Problem&gt;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&lt;system&gt;http://hl7.org/fhir/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&lt;code&gt;R51&lt;/code&gt;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 id=“__112231"&gt; 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&lt;system&gt;http://snomed.info&lt;/system&gt;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&lt;code&gt;25064002&lt;/code&gt;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&lt;text&gt;general headache&lt;/text&gt;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&lt;primary&gt;__112231&lt;/primary&gt;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&lt;/Problem&gt;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Problem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coding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[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{"value": 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"http://hl7.org/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/icd-10" },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{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value" :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"R51" },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"_id": "__112231",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"system": {"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value":</a:t>
            </a:r>
            <a:br>
              <a:rPr lang="en-US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"http://snomed.info"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    "code": { "value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"25064002"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} ],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": { "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value" :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“general headache“ },</a:t>
            </a:r>
          </a:p>
          <a:p>
            <a:pPr marL="0" indent="0"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primary“ : { “value” : “__112231” 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71725" y="186719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code.coding</a:t>
            </a:r>
            <a:r>
              <a:rPr lang="en-US" dirty="0" smtClean="0"/>
              <a:t>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752600" y="2051863"/>
            <a:ext cx="619125" cy="386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3175" y="31242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reference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2281238" y="3308866"/>
            <a:ext cx="3095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4441522" y="3308866"/>
            <a:ext cx="740078" cy="5773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441523" y="2077669"/>
            <a:ext cx="1425877" cy="4369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24137" y="39740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2209800" y="4038600"/>
            <a:ext cx="4619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</p:cNvCxnSpPr>
          <p:nvPr/>
        </p:nvCxnSpPr>
        <p:spPr bwMode="auto">
          <a:xfrm>
            <a:off x="3783429" y="4158734"/>
            <a:ext cx="2160171" cy="3370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60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in JSON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not yet a way to render Atom in JSON, though there are initiatives, all ugly.</a:t>
            </a:r>
          </a:p>
          <a:p>
            <a:r>
              <a:rPr lang="en-US" dirty="0" smtClean="0"/>
              <a:t>So, we had to (sorry) roll our own….</a:t>
            </a:r>
          </a:p>
          <a:p>
            <a:r>
              <a:rPr lang="en-US" dirty="0" smtClean="0"/>
              <a:t>…very straightforward, single-purpose</a:t>
            </a:r>
          </a:p>
          <a:p>
            <a:r>
              <a:rPr lang="en-US" dirty="0" smtClean="0"/>
              <a:t>Atom JSON solution</a:t>
            </a:r>
          </a:p>
          <a:p>
            <a:r>
              <a:rPr lang="en-US" dirty="0" smtClean="0"/>
              <a:t>(Note: MIME type is still application/</a:t>
            </a:r>
            <a:r>
              <a:rPr lang="en-US" dirty="0" err="1" smtClean="0"/>
              <a:t>json</a:t>
            </a:r>
            <a:r>
              <a:rPr lang="en-US" dirty="0" smtClean="0"/>
              <a:t>!)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C14C-5A61-4D4D-B38C-096C9971D9C2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22542-FAC0-4800-BAC9-80AE50E939A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Composition</a:t>
            </a:r>
            <a:r>
              <a:rPr lang="nl-NL" dirty="0" smtClean="0"/>
              <a:t> versus </a:t>
            </a:r>
            <a:r>
              <a:rPr lang="nl-NL" dirty="0" err="1" smtClean="0"/>
              <a:t>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composition and references explicit:</a:t>
            </a:r>
          </a:p>
          <a:p>
            <a:pPr lvl="1"/>
            <a:r>
              <a:rPr lang="en-US" dirty="0" smtClean="0"/>
              <a:t>No context across references – safe retrieval as individual resources</a:t>
            </a:r>
          </a:p>
          <a:p>
            <a:pPr lvl="1"/>
            <a:r>
              <a:rPr lang="en-US" dirty="0" smtClean="0"/>
              <a:t>Components have no meaning outside resource, no identity, no separate access path except through resource</a:t>
            </a:r>
          </a:p>
          <a:p>
            <a:pPr lvl="1"/>
            <a:r>
              <a:rPr lang="en-US" dirty="0" smtClean="0"/>
              <a:t>Resources are the unit of storage, validation, versioning</a:t>
            </a:r>
          </a:p>
          <a:p>
            <a:pPr lvl="1"/>
            <a:r>
              <a:rPr lang="en-US" dirty="0" smtClean="0"/>
              <a:t>References are “weak”, no ref. integrity.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Atom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 smtClean="0">
                <a:solidFill>
                  <a:srgbClr val="00AA00"/>
                </a:solidFill>
              </a:rPr>
              <a:t>{</a:t>
            </a:r>
            <a:r>
              <a:rPr lang="nl-NL" sz="1400" dirty="0" smtClean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</a:t>
            </a:r>
            <a:r>
              <a:rPr lang="nl-NL" sz="1400" b="1" dirty="0" smtClean="0">
                <a:solidFill>
                  <a:srgbClr val="CC0000"/>
                </a:solidFill>
              </a:rPr>
              <a:t>   "</a:t>
            </a:r>
            <a:r>
              <a:rPr lang="nl-NL" sz="1400" b="1" dirty="0" err="1">
                <a:solidFill>
                  <a:srgbClr val="CC0000"/>
                </a:solidFill>
              </a:rPr>
              <a:t>title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"Search </a:t>
            </a:r>
            <a:r>
              <a:rPr lang="nl-NL" sz="1400" dirty="0" err="1">
                <a:solidFill>
                  <a:srgbClr val="007777"/>
                </a:solidFill>
              </a:rPr>
              <a:t>result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endParaRPr lang="nl-NL" sz="1400" dirty="0" smtClean="0">
              <a:solidFill>
                <a:srgbClr val="007777"/>
              </a:solidFill>
            </a:endParaRPr>
          </a:p>
          <a:p>
            <a:pPr marL="0" indent="0">
              <a:buNone/>
            </a:pPr>
            <a:r>
              <a:rPr lang="nl-NL" sz="1400" b="1" dirty="0" smtClean="0">
                <a:solidFill>
                  <a:srgbClr val="CC0000"/>
                </a:solidFill>
              </a:rPr>
              <a:t>    "</a:t>
            </a:r>
            <a:r>
              <a:rPr lang="nl-NL" sz="1400" b="1" dirty="0" err="1">
                <a:solidFill>
                  <a:srgbClr val="CC0000"/>
                </a:solidFill>
              </a:rPr>
              <a:t>updated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 smtClean="0">
                <a:solidFill>
                  <a:srgbClr val="007777"/>
                </a:solidFill>
              </a:rPr>
              <a:t>2012-09-20T12:04:45Z"</a:t>
            </a:r>
            <a:r>
              <a:rPr lang="nl-NL" sz="1400" b="1" dirty="0" smtClean="0">
                <a:solidFill>
                  <a:srgbClr val="000000"/>
                </a:solidFill>
              </a:rPr>
              <a:t>,</a:t>
            </a:r>
            <a:r>
              <a:rPr lang="nl-NL" sz="1400" dirty="0" smtClean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 smtClean="0">
                <a:solidFill>
                  <a:srgbClr val="CC0000"/>
                </a:solidFill>
              </a:rPr>
              <a:t>    "</a:t>
            </a:r>
            <a:r>
              <a:rPr lang="nl-NL" sz="1400" b="1" dirty="0" err="1">
                <a:solidFill>
                  <a:srgbClr val="CC0000"/>
                </a:solidFill>
              </a:rPr>
              <a:t>id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"urn:uuid:50ea3e5e-b6a7-4f55-956c-caef491bbc08"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endParaRPr lang="nl-NL" sz="1400" dirty="0" smtClean="0">
              <a:solidFill>
                <a:srgbClr val="007777"/>
              </a:solidFill>
            </a:endParaRPr>
          </a:p>
          <a:p>
            <a:pPr marL="0" indent="0">
              <a:buNone/>
            </a:pPr>
            <a:r>
              <a:rPr lang="nl-NL" sz="1400" b="1" dirty="0" smtClean="0">
                <a:solidFill>
                  <a:srgbClr val="CC0000"/>
                </a:solidFill>
              </a:rPr>
              <a:t>    "</a:t>
            </a:r>
            <a:r>
              <a:rPr lang="nl-NL" sz="1400" b="1" dirty="0">
                <a:solidFill>
                  <a:srgbClr val="CC0000"/>
                </a:solidFill>
              </a:rPr>
              <a:t>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{</a:t>
            </a:r>
            <a:r>
              <a:rPr lang="nl-NL" sz="1400" dirty="0" smtClean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 err="1">
                <a:solidFill>
                  <a:srgbClr val="007777"/>
                </a:solidFill>
              </a:rPr>
              <a:t>self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href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</a:t>
            </a:r>
            <a:r>
              <a:rPr lang="nl-NL" sz="1400" dirty="0" smtClean="0">
                <a:solidFill>
                  <a:srgbClr val="007777"/>
                </a:solidFill>
              </a:rPr>
              <a:t>://server.org/</a:t>
            </a:r>
            <a:r>
              <a:rPr lang="nl-NL" sz="1400" dirty="0" err="1" smtClean="0">
                <a:solidFill>
                  <a:srgbClr val="007777"/>
                </a:solidFill>
              </a:rPr>
              <a:t>fhir</a:t>
            </a:r>
            <a:r>
              <a:rPr lang="nl-NL" sz="1400" dirty="0" smtClean="0">
                <a:solidFill>
                  <a:srgbClr val="007777"/>
                </a:solidFill>
              </a:rPr>
              <a:t>/</a:t>
            </a:r>
            <a:r>
              <a:rPr lang="nl-NL" sz="1400" dirty="0" err="1" smtClean="0">
                <a:solidFill>
                  <a:srgbClr val="007777"/>
                </a:solidFill>
              </a:rPr>
              <a:t>person?format</a:t>
            </a:r>
            <a:r>
              <a:rPr lang="nl-NL" sz="1400" dirty="0" smtClean="0">
                <a:solidFill>
                  <a:srgbClr val="007777"/>
                </a:solidFill>
              </a:rPr>
              <a:t>=</a:t>
            </a:r>
            <a:r>
              <a:rPr lang="nl-NL" sz="1400" dirty="0" err="1" smtClean="0">
                <a:solidFill>
                  <a:srgbClr val="007777"/>
                </a:solidFill>
              </a:rPr>
              <a:t>json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/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}</a:t>
            </a:r>
            <a:r>
              <a:rPr lang="nl-NL" sz="1400" dirty="0" smtClean="0"/>
              <a:t> </a:t>
            </a:r>
            <a:r>
              <a:rPr lang="nl-NL" sz="1400" b="1" dirty="0" smtClean="0">
                <a:solidFill>
                  <a:srgbClr val="0033FF"/>
                </a:solidFill>
              </a:rPr>
              <a:t>]</a:t>
            </a:r>
            <a:r>
              <a:rPr lang="nl-NL" sz="1400" b="1" dirty="0" smtClean="0">
                <a:solidFill>
                  <a:srgbClr val="000000"/>
                </a:solidFill>
              </a:rPr>
              <a:t>,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 smtClean="0">
                <a:solidFill>
                  <a:srgbClr val="CC0000"/>
                </a:solidFill>
              </a:rPr>
              <a:t>    "</a:t>
            </a:r>
            <a:r>
              <a:rPr lang="nl-NL" sz="1400" b="1" dirty="0">
                <a:solidFill>
                  <a:srgbClr val="CC0000"/>
                </a:solidFill>
              </a:rPr>
              <a:t>entry"</a:t>
            </a:r>
            <a:r>
              <a:rPr lang="nl-NL" sz="1400" dirty="0"/>
              <a:t>: </a:t>
            </a:r>
            <a:r>
              <a:rPr lang="nl-NL" sz="1400" b="1" dirty="0" smtClean="0">
                <a:solidFill>
                  <a:srgbClr val="0033FF"/>
                </a:solidFill>
              </a:rPr>
              <a:t>[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</a:rPr>
              <a:t> </a:t>
            </a:r>
            <a:r>
              <a:rPr lang="nl-NL" sz="1400" b="1" dirty="0" smtClean="0">
                <a:solidFill>
                  <a:srgbClr val="0033FF"/>
                </a:solidFill>
              </a:rPr>
              <a:t>               </a:t>
            </a:r>
            <a:r>
              <a:rPr lang="nl-NL" sz="1400" b="1" dirty="0" smtClean="0">
                <a:solidFill>
                  <a:srgbClr val="00AA00"/>
                </a:solidFill>
              </a:rPr>
              <a:t>{</a:t>
            </a:r>
            <a:r>
              <a:rPr lang="nl-NL" sz="1400" dirty="0" smtClean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title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"Resource of type Person, </a:t>
            </a:r>
            <a:r>
              <a:rPr lang="nl-NL" sz="1400" dirty="0" err="1">
                <a:solidFill>
                  <a:srgbClr val="007777"/>
                </a:solidFill>
              </a:rPr>
              <a:t>with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dirty="0" err="1">
                <a:solidFill>
                  <a:srgbClr val="007777"/>
                </a:solidFill>
              </a:rPr>
              <a:t>id</a:t>
            </a:r>
            <a:r>
              <a:rPr lang="nl-NL" sz="1400" dirty="0">
                <a:solidFill>
                  <a:srgbClr val="007777"/>
                </a:solidFill>
              </a:rPr>
              <a:t> = 1 </a:t>
            </a:r>
            <a:r>
              <a:rPr lang="nl-NL" sz="1400" dirty="0" err="1">
                <a:solidFill>
                  <a:srgbClr val="007777"/>
                </a:solidFill>
              </a:rPr>
              <a:t>and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dirty="0" err="1">
                <a:solidFill>
                  <a:srgbClr val="007777"/>
                </a:solidFill>
              </a:rPr>
              <a:t>version</a:t>
            </a:r>
            <a:r>
              <a:rPr lang="nl-NL" sz="1400" dirty="0">
                <a:solidFill>
                  <a:srgbClr val="007777"/>
                </a:solidFill>
              </a:rPr>
              <a:t> = 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endParaRPr lang="nl-NL" sz="1400" dirty="0" smtClean="0">
              <a:solidFill>
                <a:srgbClr val="007777"/>
              </a:solidFill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>
                <a:solidFill>
                  <a:srgbClr val="CC0000"/>
                </a:solidFill>
              </a:rPr>
              <a:t>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 err="1">
                <a:solidFill>
                  <a:srgbClr val="007777"/>
                </a:solidFill>
              </a:rPr>
              <a:t>self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href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</a:t>
            </a:r>
            <a:r>
              <a:rPr lang="nl-NL" sz="1400" dirty="0" err="1">
                <a:solidFill>
                  <a:srgbClr val="007777"/>
                </a:solidFill>
              </a:rPr>
              <a:t>fhir</a:t>
            </a:r>
            <a:r>
              <a:rPr lang="nl-NL" sz="1400" dirty="0">
                <a:solidFill>
                  <a:srgbClr val="007777"/>
                </a:solidFill>
              </a:rPr>
              <a:t>/person/@1/</a:t>
            </a:r>
            <a:r>
              <a:rPr lang="nl-NL" sz="1400" dirty="0" err="1">
                <a:solidFill>
                  <a:srgbClr val="007777"/>
                </a:solidFill>
              </a:rPr>
              <a:t>history</a:t>
            </a:r>
            <a:r>
              <a:rPr lang="nl-NL" sz="1400" dirty="0">
                <a:solidFill>
                  <a:srgbClr val="007777"/>
                </a:solidFill>
              </a:rPr>
              <a:t>/@1"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id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</a:t>
            </a:r>
            <a:r>
              <a:rPr lang="nl-NL" sz="1400" dirty="0" err="1">
                <a:solidFill>
                  <a:srgbClr val="007777"/>
                </a:solidFill>
              </a:rPr>
              <a:t>fhir</a:t>
            </a:r>
            <a:r>
              <a:rPr lang="nl-NL" sz="1400" dirty="0">
                <a:solidFill>
                  <a:srgbClr val="007777"/>
                </a:solidFill>
              </a:rPr>
              <a:t>/person/@1"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endParaRPr lang="nl-NL" sz="1400" dirty="0" smtClean="0">
              <a:solidFill>
                <a:srgbClr val="007777"/>
              </a:solidFill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updated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 smtClean="0">
                <a:solidFill>
                  <a:srgbClr val="007777"/>
                </a:solidFill>
              </a:rPr>
              <a:t>2012-05-29T23:45:32Z"</a:t>
            </a:r>
            <a:r>
              <a:rPr lang="nl-NL" sz="1400" b="1" dirty="0" smtClean="0">
                <a:solidFill>
                  <a:srgbClr val="000000"/>
                </a:solidFill>
              </a:rPr>
              <a:t>,</a:t>
            </a:r>
            <a:r>
              <a:rPr lang="nl-NL" sz="1400" dirty="0" smtClean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published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 smtClean="0">
                <a:solidFill>
                  <a:srgbClr val="007777"/>
                </a:solidFill>
              </a:rPr>
              <a:t>2012-09-20T12:04:47Z"</a:t>
            </a:r>
            <a:r>
              <a:rPr lang="nl-NL" sz="1400" b="1" dirty="0" smtClean="0">
                <a:solidFill>
                  <a:srgbClr val="000000"/>
                </a:solidFill>
              </a:rPr>
              <a:t>,</a:t>
            </a:r>
            <a:r>
              <a:rPr lang="nl-NL" sz="1400" dirty="0" smtClean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author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"name"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"Grahame Grieve / HL7 </a:t>
            </a:r>
            <a:r>
              <a:rPr lang="nl-NL" sz="1400" dirty="0" err="1">
                <a:solidFill>
                  <a:srgbClr val="007777"/>
                </a:solidFill>
              </a:rPr>
              <a:t>publishing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dirty="0" err="1">
                <a:solidFill>
                  <a:srgbClr val="007777"/>
                </a:solidFill>
              </a:rPr>
              <a:t>committee</a:t>
            </a:r>
            <a:r>
              <a:rPr lang="nl-NL" sz="1400" dirty="0">
                <a:solidFill>
                  <a:srgbClr val="007777"/>
                </a:solidFill>
              </a:rPr>
              <a:t>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category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"term"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"Person"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b="1" dirty="0" err="1">
                <a:solidFill>
                  <a:srgbClr val="CC0000"/>
                </a:solidFill>
              </a:rPr>
              <a:t>scheme</a:t>
            </a:r>
            <a:r>
              <a:rPr lang="nl-NL" sz="1400" b="1" dirty="0">
                <a:solidFill>
                  <a:srgbClr val="CC0000"/>
                </a:solidFill>
              </a:rPr>
              <a:t>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"http://hl7.org/</a:t>
            </a:r>
            <a:r>
              <a:rPr lang="nl-NL" sz="1400" dirty="0" err="1">
                <a:solidFill>
                  <a:srgbClr val="007777"/>
                </a:solidFill>
              </a:rPr>
              <a:t>fhir</a:t>
            </a:r>
            <a:r>
              <a:rPr lang="nl-NL" sz="1400" dirty="0">
                <a:solidFill>
                  <a:srgbClr val="007777"/>
                </a:solidFill>
              </a:rPr>
              <a:t>/resource-types"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  <a:r>
              <a:rPr lang="nl-NL" sz="1400" dirty="0" smtClean="0"/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>
                <a:solidFill>
                  <a:srgbClr val="CC0000"/>
                </a:solidFill>
              </a:rPr>
              <a:t>content"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</a:t>
            </a:r>
            <a:r>
              <a:rPr lang="nl-NL" sz="1400" b="1" dirty="0" smtClean="0">
                <a:solidFill>
                  <a:srgbClr val="CC0000"/>
                </a:solidFill>
              </a:rPr>
              <a:t>	"</a:t>
            </a:r>
            <a:r>
              <a:rPr lang="nl-NL" sz="1400" b="1" dirty="0">
                <a:solidFill>
                  <a:srgbClr val="CC0000"/>
                </a:solidFill>
              </a:rPr>
              <a:t>Person"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 }</a:t>
            </a:r>
            <a:r>
              <a:rPr lang="nl-NL" sz="1400" dirty="0"/>
              <a:t> </a:t>
            </a:r>
            <a:r>
              <a:rPr lang="nl-NL" sz="1400" dirty="0" smtClean="0"/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}</a:t>
            </a:r>
          </a:p>
          <a:p>
            <a:pPr marL="0" indent="0">
              <a:buNone/>
            </a:pPr>
            <a:r>
              <a:rPr lang="nl-NL" sz="1400" b="1" dirty="0" smtClean="0">
                <a:solidFill>
                  <a:srgbClr val="00AA00"/>
                </a:solidFill>
              </a:rPr>
              <a:t>	}</a:t>
            </a:r>
            <a:endParaRPr lang="nl-NL" sz="1400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b="1" dirty="0" smtClean="0">
                <a:solidFill>
                  <a:srgbClr val="0033FF"/>
                </a:solidFill>
              </a:rPr>
              <a:t>]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4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CURRENT VERSION</a:t>
            </a:r>
          </a:p>
          <a:p>
            <a:r>
              <a:rPr lang="en-US" smtClean="0"/>
              <a:t>NEXT SLIDES ARE STORAGE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944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 </a:t>
            </a:r>
            <a:r>
              <a:rPr lang="nl-NL" dirty="0" err="1" smtClean="0"/>
              <a:t>scenarios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539552" y="5013176"/>
            <a:ext cx="2016224" cy="100811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611560" y="3356992"/>
            <a:ext cx="1944216" cy="1440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dk1"/>
                </a:solidFill>
              </a:rPr>
              <a:t>Processing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23528" y="1196752"/>
            <a:ext cx="2448272" cy="864096"/>
          </a:xfrm>
          <a:prstGeom prst="round2Diag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FHIR Resource</a:t>
            </a:r>
            <a:endParaRPr lang="nl-NL" b="1" dirty="0"/>
          </a:p>
        </p:txBody>
      </p:sp>
      <p:sp>
        <p:nvSpPr>
          <p:cNvPr id="10" name="Down Arrow 9"/>
          <p:cNvSpPr/>
          <p:nvPr/>
        </p:nvSpPr>
        <p:spPr>
          <a:xfrm>
            <a:off x="215516" y="2276872"/>
            <a:ext cx="273630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FHIR REST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1187624" y="4437112"/>
            <a:ext cx="792088" cy="79208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7" name="Group 46"/>
          <p:cNvGrpSpPr/>
          <p:nvPr/>
        </p:nvGrpSpPr>
        <p:grpSpPr>
          <a:xfrm>
            <a:off x="3547108" y="1444134"/>
            <a:ext cx="1347741" cy="4289122"/>
            <a:chOff x="3547108" y="1444134"/>
            <a:chExt cx="1347741" cy="4289122"/>
          </a:xfrm>
        </p:grpSpPr>
        <p:sp>
          <p:nvSpPr>
            <p:cNvPr id="12" name="TextBox 11"/>
            <p:cNvSpPr txBox="1"/>
            <p:nvPr/>
          </p:nvSpPr>
          <p:spPr>
            <a:xfrm>
              <a:off x="3635896" y="14441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7108" y="3861048"/>
              <a:ext cx="13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79912" y="5363924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79912" y="456634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ORM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03854" y="2524254"/>
              <a:ext cx="1280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39952" y="19168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39952" y="314096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39952" y="4293096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139952" y="5049180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5508104" y="1444134"/>
            <a:ext cx="1347741" cy="4566121"/>
            <a:chOff x="5456507" y="1444134"/>
            <a:chExt cx="1347741" cy="4566121"/>
          </a:xfrm>
        </p:grpSpPr>
        <p:sp>
          <p:nvSpPr>
            <p:cNvPr id="24" name="TextBox 23"/>
            <p:cNvSpPr txBox="1"/>
            <p:nvPr/>
          </p:nvSpPr>
          <p:spPr>
            <a:xfrm>
              <a:off x="5545295" y="14441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6507" y="3861048"/>
              <a:ext cx="13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08104" y="5363924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13253" y="2524254"/>
              <a:ext cx="1280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049351" y="19168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049351" y="314096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037803" y="4230380"/>
              <a:ext cx="1" cy="1133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086600" y="1444281"/>
            <a:ext cx="1752600" cy="4566121"/>
            <a:chOff x="7086600" y="1444281"/>
            <a:chExt cx="1752600" cy="4566121"/>
          </a:xfrm>
        </p:grpSpPr>
        <p:sp>
          <p:nvSpPr>
            <p:cNvPr id="37" name="TextBox 36"/>
            <p:cNvSpPr txBox="1"/>
            <p:nvPr/>
          </p:nvSpPr>
          <p:spPr>
            <a:xfrm>
              <a:off x="7417503" y="144428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86600" y="34406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377492" y="5364071"/>
              <a:ext cx="1213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956375" y="4230527"/>
              <a:ext cx="1" cy="1133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36296" y="2536440"/>
              <a:ext cx="15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Validator</a:t>
              </a:r>
              <a:endParaRPr lang="nl-NL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7956376" y="19168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956376" y="314096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236296" y="1444281"/>
            <a:ext cx="1557507" cy="3919790"/>
            <a:chOff x="7236296" y="1444281"/>
            <a:chExt cx="1557507" cy="3919790"/>
          </a:xfrm>
        </p:grpSpPr>
        <p:sp>
          <p:nvSpPr>
            <p:cNvPr id="56" name="TextBox 55"/>
            <p:cNvSpPr txBox="1"/>
            <p:nvPr/>
          </p:nvSpPr>
          <p:spPr>
            <a:xfrm>
              <a:off x="7417503" y="144428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71249" y="3789040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XML</a:t>
              </a:r>
              <a:endParaRPr lang="nl-NL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71249" y="4717593"/>
              <a:ext cx="1122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7956375" y="4230527"/>
              <a:ext cx="1" cy="1133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236296" y="2536440"/>
              <a:ext cx="15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Validator</a:t>
              </a:r>
              <a:endParaRPr lang="nl-NL" b="1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7956376" y="191683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956376" y="3140968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ways</a:t>
            </a:r>
            <a:r>
              <a:rPr lang="nl-NL" dirty="0" smtClean="0"/>
              <a:t> of storing in </a:t>
            </a:r>
            <a:r>
              <a:rPr lang="nl-NL" dirty="0" err="1" smtClean="0"/>
              <a:t>MongoDb</a:t>
            </a:r>
            <a:endParaRPr lang="nl-N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836712"/>
            <a:ext cx="5975648" cy="38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database =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server.GetDatabase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"test"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027" name="Picture 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www.mongodb.org/images/icons/tree_minu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www.mongodb.org/images/icons/tree_minu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 descr="http://www.mongodb.org/images/icons/tree_plu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73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77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http://www.mongodb.org/images/icons/tree_squa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85725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http://www.mongodb.org/s/1627/3/_/images/icons/docs_1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7858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467783" y="1340768"/>
            <a:ext cx="6551473" cy="6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collection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database.GetCollection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entities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2"/>
          <p:cNvSpPr>
            <a:spLocks noChangeArrowheads="1"/>
          </p:cNvSpPr>
          <p:nvPr/>
        </p:nvSpPr>
        <p:spPr bwMode="auto">
          <a:xfrm>
            <a:off x="467544" y="2033535"/>
            <a:ext cx="4510850" cy="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 Name =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"Tom"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collection.Insert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entity.Id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" name="Rectangle 85"/>
          <p:cNvSpPr>
            <a:spLocks noChangeArrowheads="1"/>
          </p:cNvSpPr>
          <p:nvPr/>
        </p:nvSpPr>
        <p:spPr bwMode="auto">
          <a:xfrm>
            <a:off x="467544" y="3119459"/>
            <a:ext cx="5992025" cy="297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BsonDocument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nested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BsonDocument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"name"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"John Doe"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91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BsonDocument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street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"123 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 St."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city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err="1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Centerville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9100"/>
                </a:solidFill>
                <a:effectLst/>
                <a:latin typeface="Courier New" pitchFamily="49" charset="0"/>
                <a:cs typeface="Courier New" pitchFamily="49" charset="0"/>
              </a:rPr>
              <a:t>"zip"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12345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collection.Insert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nested</a:t>
            </a:r>
            <a:r>
              <a:rPr lang="nl-NL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nl-NL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8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1681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2" y="4077072"/>
            <a:ext cx="841184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1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 </a:t>
            </a:r>
            <a:r>
              <a:rPr lang="nl-NL" dirty="0" err="1" smtClean="0"/>
              <a:t>Aggregate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at the bottom: Primitives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1641-DE6C-4460-BF47-734601E4A699}" type="datetime1">
              <a:rPr lang="en-US" smtClean="0"/>
              <a:pPr/>
              <a:t>12/17/2012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9219"/>
              </p:ext>
            </p:extLst>
          </p:nvPr>
        </p:nvGraphicFramePr>
        <p:xfrm>
          <a:off x="914400" y="2057400"/>
          <a:ext cx="7086600" cy="4061622"/>
        </p:xfrm>
        <a:graphic>
          <a:graphicData uri="http://schemas.openxmlformats.org/drawingml/2006/table">
            <a:tbl>
              <a:tblPr/>
              <a:tblGrid>
                <a:gridCol w="1371600"/>
                <a:gridCol w="1752600"/>
                <a:gridCol w="3962400"/>
              </a:tblGrid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 err="1">
                          <a:effectLst/>
                          <a:latin typeface="verdana"/>
                        </a:rPr>
                        <a:t>boolean</a:t>
                      </a:r>
                      <a:endParaRPr lang="nl-NL" sz="1200" b="0" dirty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xs:boolean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Values can be either true or false (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0 and 1 are not valid values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integer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xs:int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signed 32-bit integer (for larger values, use decimal)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268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rational number. Note: for implementations, do not use a IEEE type floating point type, instead </a:t>
                      </a:r>
                      <a:r>
                        <a:rPr lang="en-US" sz="1200" b="1" dirty="0">
                          <a:effectLst/>
                          <a:latin typeface="verdana"/>
                        </a:rPr>
                        <a:t>use something that works like a true 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, with inbuilt precision (e.g. Java </a:t>
                      </a:r>
                      <a:r>
                        <a:rPr lang="en-US" sz="1200" b="0" dirty="0" err="1">
                          <a:effectLst/>
                          <a:latin typeface="verdana"/>
                        </a:rPr>
                        <a:t>BigDecimal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stream of bytes, base64 encoded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3"/>
                        </a:rPr>
                        <a:t>RFC 4648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871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instant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xs:dateTime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An instant in time -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known at least to the second and always includes a timezone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. Note: This type is for system times, not human times (see date and dateTime below).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70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>
                          <a:effectLst/>
                          <a:latin typeface="verdana"/>
                        </a:rPr>
                        <a:t>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sequence of Unicode characters.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Note that FHIR strings may not exceed 1MB in size</a:t>
                      </a:r>
                      <a:endParaRPr lang="en-US" sz="1200" b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852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xs:anyURI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Uniform Resource Identifier Reference. It can be absolute or relative, and may have an optional fragment identifier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4"/>
                        </a:rPr>
                        <a:t>RFC 3986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</TotalTime>
  <Words>4999</Words>
  <Application>Microsoft Office PowerPoint</Application>
  <PresentationFormat>On-screen Show (4:3)</PresentationFormat>
  <Paragraphs>1021</Paragraphs>
  <Slides>74</Slides>
  <Notes>55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Refined</vt:lpstr>
      <vt:lpstr>FHIR for Developers</vt:lpstr>
      <vt:lpstr>Introduction</vt:lpstr>
      <vt:lpstr>Introduce ourselves</vt:lpstr>
      <vt:lpstr>Deconstructing FHIR</vt:lpstr>
      <vt:lpstr>What perspective?</vt:lpstr>
      <vt:lpstr>Overview of a Resource</vt:lpstr>
      <vt:lpstr>Composition versus reference</vt:lpstr>
      <vt:lpstr>Resource Aggregate</vt:lpstr>
      <vt:lpstr>Start at the bottom: Primitives</vt:lpstr>
      <vt:lpstr>Notable derived primitives</vt:lpstr>
      <vt:lpstr>Primitives in use</vt:lpstr>
      <vt:lpstr>Not that simple in practice</vt:lpstr>
      <vt:lpstr>Datatypes</vt:lpstr>
      <vt:lpstr>CodeableConcept uses id!</vt:lpstr>
      <vt:lpstr>Datatypes</vt:lpstr>
      <vt:lpstr>Datatypes in use</vt:lpstr>
      <vt:lpstr>“Choice” properties</vt:lpstr>
      <vt:lpstr>Resource components</vt:lpstr>
      <vt:lpstr>References in use</vt:lpstr>
      <vt:lpstr>A closer look at references</vt:lpstr>
      <vt:lpstr>PowerPoint Presentation</vt:lpstr>
      <vt:lpstr>Bundles</vt:lpstr>
      <vt:lpstr>An example Bundle (Atom)</vt:lpstr>
      <vt:lpstr>Extensions</vt:lpstr>
      <vt:lpstr>The FHIR modeling concepts</vt:lpstr>
      <vt:lpstr>REST service interface</vt:lpstr>
      <vt:lpstr>REST?</vt:lpstr>
      <vt:lpstr>The Glory of REST</vt:lpstr>
      <vt:lpstr>Just a quick GET</vt:lpstr>
      <vt:lpstr>A Resource’s REST identity</vt:lpstr>
      <vt:lpstr>For a specific version…</vt:lpstr>
      <vt:lpstr>Version history</vt:lpstr>
      <vt:lpstr>Reading operations</vt:lpstr>
      <vt:lpstr>Overview of read operations</vt:lpstr>
      <vt:lpstr>To update a resource</vt:lpstr>
      <vt:lpstr>Using PUT to create</vt:lpstr>
      <vt:lpstr>Conflict resolution</vt:lpstr>
      <vt:lpstr>To create a resource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Do a Search</vt:lpstr>
      <vt:lpstr>…what the result looks like</vt:lpstr>
      <vt:lpstr>Keeping in sync</vt:lpstr>
      <vt:lpstr>Getting all changes</vt:lpstr>
      <vt:lpstr>Operations returning bundles</vt:lpstr>
      <vt:lpstr>The Binary endpoint</vt:lpstr>
      <vt:lpstr>Advanced topic - batches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FHIR on the wire</vt:lpstr>
      <vt:lpstr>Bundles</vt:lpstr>
      <vt:lpstr>Atom Syndication</vt:lpstr>
      <vt:lpstr>The feed header</vt:lpstr>
      <vt:lpstr>Resource entry</vt:lpstr>
      <vt:lpstr>Multiple versions of entries</vt:lpstr>
      <vt:lpstr>Atom Tombstones - Deletions</vt:lpstr>
      <vt:lpstr>Briefest intro to JSON</vt:lpstr>
      <vt:lpstr>Xml and JSON are different</vt:lpstr>
      <vt:lpstr>JSON in FHIR</vt:lpstr>
      <vt:lpstr>JSON serialization example</vt:lpstr>
      <vt:lpstr>Atom in JSON</vt:lpstr>
      <vt:lpstr>Json Atom - Example</vt:lpstr>
      <vt:lpstr>PowerPoint Presentation</vt:lpstr>
      <vt:lpstr>Solution scenarios</vt:lpstr>
      <vt:lpstr>Two ways of storing in MongoDb</vt:lpstr>
      <vt:lpstr>PowerPoint Presentation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Ewout Kramer</cp:lastModifiedBy>
  <cp:revision>221</cp:revision>
  <dcterms:created xsi:type="dcterms:W3CDTF">2008-01-21T06:12:12Z</dcterms:created>
  <dcterms:modified xsi:type="dcterms:W3CDTF">2012-12-17T15:20:21Z</dcterms:modified>
</cp:coreProperties>
</file>