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35"/>
  </p:notesMasterIdLst>
  <p:handoutMasterIdLst>
    <p:handoutMasterId r:id="rId36"/>
  </p:handoutMasterIdLst>
  <p:sldIdLst>
    <p:sldId id="270" r:id="rId3"/>
    <p:sldId id="369" r:id="rId4"/>
    <p:sldId id="370" r:id="rId5"/>
    <p:sldId id="287" r:id="rId6"/>
    <p:sldId id="288" r:id="rId7"/>
    <p:sldId id="276" r:id="rId8"/>
    <p:sldId id="286" r:id="rId9"/>
    <p:sldId id="281" r:id="rId10"/>
    <p:sldId id="278" r:id="rId11"/>
    <p:sldId id="284" r:id="rId12"/>
    <p:sldId id="295" r:id="rId13"/>
    <p:sldId id="368" r:id="rId14"/>
    <p:sldId id="373" r:id="rId15"/>
    <p:sldId id="297" r:id="rId16"/>
    <p:sldId id="299" r:id="rId17"/>
    <p:sldId id="302" r:id="rId18"/>
    <p:sldId id="333" r:id="rId19"/>
    <p:sldId id="332" r:id="rId20"/>
    <p:sldId id="334" r:id="rId21"/>
    <p:sldId id="338" r:id="rId22"/>
    <p:sldId id="374" r:id="rId23"/>
    <p:sldId id="372" r:id="rId24"/>
    <p:sldId id="371" r:id="rId25"/>
    <p:sldId id="309" r:id="rId26"/>
    <p:sldId id="314" r:id="rId27"/>
    <p:sldId id="315" r:id="rId28"/>
    <p:sldId id="351" r:id="rId29"/>
    <p:sldId id="346" r:id="rId30"/>
    <p:sldId id="352" r:id="rId31"/>
    <p:sldId id="353" r:id="rId32"/>
    <p:sldId id="357" r:id="rId33"/>
    <p:sldId id="35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87B76A-9955-4575-91D8-75AD56DC3913}">
          <p14:sldIdLst>
            <p14:sldId id="270"/>
            <p14:sldId id="369"/>
            <p14:sldId id="370"/>
          </p14:sldIdLst>
        </p14:section>
        <p14:section name="FHIR So Far" id="{7AF6B065-D11F-40B2-957B-7A262AE90D75}">
          <p14:sldIdLst>
            <p14:sldId id="287"/>
            <p14:sldId id="288"/>
            <p14:sldId id="276"/>
          </p14:sldIdLst>
        </p14:section>
        <p14:section name="Why FHIR" id="{E67FD30F-8242-4816-A79F-FAA8EB16188D}">
          <p14:sldIdLst>
            <p14:sldId id="286"/>
            <p14:sldId id="281"/>
            <p14:sldId id="278"/>
            <p14:sldId id="284"/>
          </p14:sldIdLst>
        </p14:section>
        <p14:section name="What is FHIR?" id="{374FAF59-3755-46CD-970B-1D3E1C04DD15}">
          <p14:sldIdLst>
            <p14:sldId id="295"/>
            <p14:sldId id="368"/>
            <p14:sldId id="373"/>
            <p14:sldId id="297"/>
            <p14:sldId id="299"/>
            <p14:sldId id="302"/>
            <p14:sldId id="333"/>
            <p14:sldId id="332"/>
            <p14:sldId id="334"/>
            <p14:sldId id="338"/>
            <p14:sldId id="374"/>
            <p14:sldId id="372"/>
            <p14:sldId id="371"/>
            <p14:sldId id="309"/>
            <p14:sldId id="314"/>
            <p14:sldId id="315"/>
          </p14:sldIdLst>
        </p14:section>
        <p14:section name="What Next?" id="{E2BF9E16-61CE-4829-BA61-4235C2D1922C}">
          <p14:sldIdLst>
            <p14:sldId id="351"/>
            <p14:sldId id="346"/>
            <p14:sldId id="352"/>
            <p14:sldId id="353"/>
          </p14:sldIdLst>
        </p14:section>
        <p14:section name="Q&amp;A" id="{806F4189-B77C-4CEC-9898-CA680CCDA45D}">
          <p14:sldIdLst>
            <p14:sldId id="357"/>
            <p14:sldId id="35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87" autoAdjust="0"/>
    <p:restoredTop sz="90381" autoAdjust="0"/>
  </p:normalViewPr>
  <p:slideViewPr>
    <p:cSldViewPr>
      <p:cViewPr>
        <p:scale>
          <a:sx n="70" d="100"/>
          <a:sy n="70" d="100"/>
        </p:scale>
        <p:origin x="-1939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15"/>
    </p:cViewPr>
  </p:sorterViewPr>
  <p:notesViewPr>
    <p:cSldViewPr>
      <p:cViewPr varScale="1">
        <p:scale>
          <a:sx n="44" d="100"/>
          <a:sy n="44" d="100"/>
        </p:scale>
        <p:origin x="-2054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11/06/2012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6/11/2012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The 20%….which often make up 80% of current specs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Vocabulary approach to extension definition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defined by HL7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Examples: </a:t>
            </a:r>
            <a:r>
              <a:rPr lang="nl-NL" dirty="0" err="1" smtClean="0"/>
              <a:t>Patient</a:t>
            </a:r>
            <a:r>
              <a:rPr lang="nl-NL" dirty="0" smtClean="0"/>
              <a:t>, </a:t>
            </a:r>
            <a:r>
              <a:rPr lang="nl-NL" dirty="0" err="1" smtClean="0"/>
              <a:t>Prescription</a:t>
            </a:r>
            <a:r>
              <a:rPr lang="nl-NL" dirty="0" smtClean="0"/>
              <a:t>, </a:t>
            </a:r>
            <a:r>
              <a:rPr lang="nl-NL" dirty="0" err="1" smtClean="0"/>
              <a:t>LabReport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REST: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resource has a unique URL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Resources are smallest units of transaction</a:t>
            </a:r>
          </a:p>
          <a:p>
            <a:pPr marL="171450" indent="-171450">
              <a:buFont typeface="Arial" charset="0"/>
              <a:buChar char="•"/>
            </a:pPr>
            <a:r>
              <a:rPr lang="en-AU" dirty="0" smtClean="0"/>
              <a:t>HTTP based atomic transactions for CRUD Operations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2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Wire format remains stable, even as extensions occur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6/11/2012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6/11/2012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6/11/2012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6/11/2012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6/11/2012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(Very short)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 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June, 2012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5256584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Grieve, </a:t>
            </a:r>
            <a:r>
              <a:rPr lang="en-US" i="1" dirty="0" smtClean="0"/>
              <a:t>Health Intersections</a:t>
            </a:r>
          </a:p>
          <a:p>
            <a:r>
              <a:rPr lang="en-US" dirty="0" err="1" smtClean="0"/>
              <a:t>Ewout</a:t>
            </a:r>
            <a:r>
              <a:rPr lang="en-US" dirty="0" smtClean="0"/>
              <a:t> Kramer, </a:t>
            </a:r>
            <a:r>
              <a:rPr lang="en-US" i="1" dirty="0" err="1" smtClean="0"/>
              <a:t>Furore</a:t>
            </a:r>
            <a:endParaRPr lang="en-US" i="1" dirty="0" smtClean="0"/>
          </a:p>
          <a:p>
            <a:r>
              <a:rPr lang="en-US" dirty="0" smtClean="0"/>
              <a:t>Lloyd McKenzie, </a:t>
            </a:r>
            <a:r>
              <a:rPr lang="en-US" i="1" dirty="0" smtClean="0"/>
              <a:t>Gordon Point Informatics</a:t>
            </a:r>
            <a:endParaRPr lang="en-CA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F9D-C241-454F-8739-117ED62883F5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354-2DB9-4793-AEB6-4BC2B3F8C0DB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0FC4-1DE1-4737-8D8A-656834802425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E875-CB16-4200-BAA8-F2E28618530F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Grahame Grieve</a:t>
            </a:r>
            <a:r>
              <a:rPr lang="en-US" sz="2800" dirty="0"/>
              <a:t>, Lloyd McKenzie, </a:t>
            </a:r>
            <a:r>
              <a:rPr lang="en-US" sz="2800" dirty="0" err="1"/>
              <a:t>Ewout</a:t>
            </a:r>
            <a:r>
              <a:rPr lang="en-US" sz="2800" dirty="0"/>
              <a:t> </a:t>
            </a:r>
            <a:r>
              <a:rPr lang="en-US" sz="2800" dirty="0" smtClean="0"/>
              <a:t>Kramer</a:t>
            </a:r>
          </a:p>
          <a:p>
            <a:r>
              <a:rPr lang="en-US" sz="2800" dirty="0" smtClean="0"/>
              <a:t>Jean-Henri Duteau, Andy </a:t>
            </a:r>
            <a:r>
              <a:rPr lang="en-US" sz="2800" dirty="0" err="1" smtClean="0"/>
              <a:t>Stechishin</a:t>
            </a:r>
            <a:r>
              <a:rPr lang="en-US" sz="2800" dirty="0" smtClean="0"/>
              <a:t>, Woody Beeler, Gerald </a:t>
            </a:r>
            <a:r>
              <a:rPr lang="en-US" sz="2800" smtClean="0"/>
              <a:t>Beuchelt</a:t>
            </a:r>
            <a:endParaRPr lang="en-US" sz="2800" dirty="0" smtClean="0"/>
          </a:p>
          <a:p>
            <a:r>
              <a:rPr lang="en-US" sz="2800" dirty="0" smtClean="0"/>
              <a:t>Austin Kreisler, Bo Dagnall, Ron Parker, Klaus Veil, Rene </a:t>
            </a:r>
            <a:r>
              <a:rPr lang="en-US" sz="2800" dirty="0" err="1" smtClean="0"/>
              <a:t>Spronk</a:t>
            </a:r>
            <a:r>
              <a:rPr lang="en-US" sz="2800" dirty="0" smtClean="0"/>
              <a:t>, Lynn </a:t>
            </a:r>
            <a:r>
              <a:rPr lang="en-US" sz="2800" dirty="0" err="1" smtClean="0"/>
              <a:t>Laakso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(c) 2012 HL7 International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2B13-1D7B-490A-9113-8C036725D699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6/11/2012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4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the 80%, not 100%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521A-5C8A-4933-9234-1A0DD0C7D7AC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/>
              <a:t>Similar to the concept of CMETs, but there’s only *one* model per resource</a:t>
            </a:r>
          </a:p>
          <a:p>
            <a:pPr lvl="1"/>
            <a:r>
              <a:rPr lang="en-US" dirty="0"/>
              <a:t>Can be </a:t>
            </a:r>
            <a:r>
              <a:rPr lang="en-US" dirty="0" smtClean="0"/>
              <a:t>individually designed, documented, exchanged and interpreted</a:t>
            </a:r>
            <a:endParaRPr lang="en-US" dirty="0"/>
          </a:p>
          <a:p>
            <a:pPr lvl="1"/>
            <a:r>
              <a:rPr lang="en-US" dirty="0" smtClean="0"/>
              <a:t>100-150 </a:t>
            </a:r>
            <a:r>
              <a:rPr lang="en-US" dirty="0"/>
              <a:t>total for all of healthcare</a:t>
            </a:r>
            <a:r>
              <a:rPr lang="en-US" dirty="0" smtClean="0"/>
              <a:t>.</a:t>
            </a:r>
            <a:endParaRPr lang="en-US" b="1" dirty="0"/>
          </a:p>
          <a:p>
            <a:pPr lvl="1"/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16E-21ED-4230-B786-4526169535CB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extension mechanism</a:t>
            </a:r>
          </a:p>
          <a:p>
            <a:pPr lvl="2"/>
            <a:r>
              <a:rPr lang="en-US" dirty="0" smtClean="0"/>
              <a:t>Extension is </a:t>
            </a:r>
            <a:r>
              <a:rPr lang="en-US" b="1" dirty="0" smtClean="0"/>
              <a:t>not</a:t>
            </a:r>
            <a:r>
              <a:rPr lang="en-US" dirty="0" smtClean="0"/>
              <a:t> a “dirty word” in FHIR</a:t>
            </a:r>
          </a:p>
          <a:p>
            <a:r>
              <a:rPr lang="en-US" dirty="0" smtClean="0"/>
              <a:t>Full </a:t>
            </a:r>
            <a:r>
              <a:rPr lang="en-US" dirty="0"/>
              <a:t>support for textual mark-up</a:t>
            </a:r>
          </a:p>
          <a:p>
            <a:r>
              <a:rPr lang="en-US" dirty="0" smtClean="0"/>
              <a:t>Support for </a:t>
            </a:r>
          </a:p>
          <a:p>
            <a:pPr lvl="1"/>
            <a:r>
              <a:rPr lang="en-US" dirty="0" smtClean="0"/>
              <a:t>REST, </a:t>
            </a:r>
          </a:p>
          <a:p>
            <a:pPr lvl="1"/>
            <a:r>
              <a:rPr lang="en-US" dirty="0" smtClean="0"/>
              <a:t>Messaging, </a:t>
            </a:r>
          </a:p>
          <a:p>
            <a:pPr lvl="1"/>
            <a:r>
              <a:rPr lang="en-US" dirty="0" smtClean="0"/>
              <a:t>Documents</a:t>
            </a:r>
            <a:endParaRPr lang="en-CA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4638-5A67-4263-BA93-3B972EE7FBC6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3A-4051-46FB-A549-B4B0FC1748C9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C6C7-C157-4F3D-9072-9D09897FD739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CCF-E95C-4C07-B999-91E8F040F471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29A0-FEA7-42FB-BEA1-1F1B1640793D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566F-3E6B-4C19-A1D0-9E118390C5B2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A5EC-4FA8-4F15-B059-6B2A45B909F4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resources are </a:t>
            </a:r>
            <a:r>
              <a:rPr lang="en-US" dirty="0"/>
              <a:t>used in many different contexts in </a:t>
            </a:r>
            <a:r>
              <a:rPr lang="en-US" dirty="0" smtClean="0"/>
              <a:t>healthcare.</a:t>
            </a:r>
          </a:p>
          <a:p>
            <a:r>
              <a:rPr lang="en-US" dirty="0" smtClean="0"/>
              <a:t>Profiles </a:t>
            </a:r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how a set of resources is used in a particular </a:t>
            </a:r>
            <a:r>
              <a:rPr lang="en-US" dirty="0" smtClean="0"/>
              <a:t>context:</a:t>
            </a:r>
            <a:endParaRPr lang="en-US" dirty="0"/>
          </a:p>
          <a:p>
            <a:pPr lvl="1"/>
            <a:r>
              <a:rPr lang="en-US" dirty="0"/>
              <a:t>Describe </a:t>
            </a:r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dirty="0" smtClean="0"/>
              <a:t>extensions</a:t>
            </a:r>
            <a:endParaRPr lang="en-US" dirty="0"/>
          </a:p>
          <a:p>
            <a:pPr lvl="1"/>
            <a:r>
              <a:rPr lang="en-US" dirty="0"/>
              <a:t>Describe </a:t>
            </a:r>
            <a:r>
              <a:rPr lang="en-US" dirty="0" smtClean="0"/>
              <a:t>terminology </a:t>
            </a:r>
            <a:r>
              <a:rPr lang="en-US" dirty="0"/>
              <a:t>in </a:t>
            </a:r>
            <a:r>
              <a:rPr lang="en-US" dirty="0" smtClean="0"/>
              <a:t>that </a:t>
            </a:r>
            <a:r>
              <a:rPr lang="en-US" dirty="0"/>
              <a:t>context</a:t>
            </a:r>
          </a:p>
          <a:p>
            <a:r>
              <a:rPr lang="nl-NL" dirty="0" err="1" smtClean="0"/>
              <a:t>Layered</a:t>
            </a:r>
            <a:r>
              <a:rPr lang="nl-NL" dirty="0" smtClean="0"/>
              <a:t>: International, National, </a:t>
            </a:r>
            <a:r>
              <a:rPr lang="nl-NL" dirty="0" err="1" smtClean="0"/>
              <a:t>Regional</a:t>
            </a:r>
            <a:r>
              <a:rPr lang="nl-NL" dirty="0" smtClean="0"/>
              <a:t>, </a:t>
            </a:r>
            <a:r>
              <a:rPr lang="nl-NL" dirty="0" err="1" smtClean="0"/>
              <a:t>Organization</a:t>
            </a:r>
            <a:r>
              <a:rPr lang="nl-NL" dirty="0" smtClean="0"/>
              <a:t>, </a:t>
            </a:r>
            <a:r>
              <a:rPr lang="nl-NL" dirty="0" err="1" smtClean="0"/>
              <a:t>Department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B94F-DB33-49C4-A805-0DC57DE8D716}" type="datetime1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FD0B-6B6B-4160-B012-76C7FC073A12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6B-6A6B-4A0F-BBA4-B7BE12FD7CC2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baseline="0" dirty="0" smtClean="0"/>
              <a:t>Need registry tool for profiles,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997F-2FB5-48B3-BBA7-B0674797108F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F27E-3E10-45FC-9CF6-BD1C9CD67BE1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6147-77AB-46B5-B00F-D53A8EB3A63B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Workgroups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</a:t>
            </a:r>
            <a:r>
              <a:rPr lang="en-US" smtClean="0"/>
              <a:t>time do </a:t>
            </a:r>
            <a:r>
              <a:rPr lang="en-US" dirty="0" smtClean="0"/>
              <a:t>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F343-906C-4585-9C40-2B4DCAB65E7E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err="1" smtClean="0"/>
              <a:t>Mailinglist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fhir@lists.hl7.org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657-C229-430B-B8F0-0881AD1247C9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 smtClean="0"/>
              <a:t>As significant as change from v2 to v3</a:t>
            </a:r>
          </a:p>
          <a:p>
            <a:pPr lvl="1"/>
            <a:r>
              <a:rPr lang="en-US" dirty="0" smtClean="0"/>
              <a:t>Won’t be marketed as “v4” though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(c) 2012 HL7 International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309-1C2A-46F6-97C2-D1209EBC91B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6/11/2012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5D0E-79B6-4617-834B-197D2AD255BE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A0A-64BC-4B47-AC82-22F0FD5082E1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Initial methodology ballot this summer</a:t>
            </a:r>
          </a:p>
          <a:p>
            <a:pPr lvl="1"/>
            <a:r>
              <a:rPr lang="en-US" dirty="0" smtClean="0"/>
              <a:t>DSTU first ballot of initial set of resources this fall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47DA-7C65-46E0-AD5A-2C8660B890AF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Fhir</a:t>
            </a:r>
            <a:r>
              <a:rPr lang="en-US" dirty="0" smtClean="0"/>
              <a:t> SO FAR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988-EB47-499D-BA23-938C92979124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January 2011</a:t>
            </a:r>
            <a:r>
              <a:rPr lang="en-US" dirty="0"/>
              <a:t>, the HL7 Board initiated a project called “Fresh Look”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/>
              <a:t>what would we do if we were to revisit the healthcare interoperability space from scratch?”</a:t>
            </a:r>
          </a:p>
          <a:p>
            <a:r>
              <a:rPr lang="en-US" u="sng" dirty="0" smtClean="0"/>
              <a:t>Sept</a:t>
            </a:r>
            <a:r>
              <a:rPr lang="en-US" u="sng" dirty="0"/>
              <a:t>. </a:t>
            </a:r>
            <a:r>
              <a:rPr lang="en-US" u="sng" dirty="0" smtClean="0"/>
              <a:t>2011</a:t>
            </a:r>
            <a:r>
              <a:rPr lang="en-US" dirty="0" smtClean="0"/>
              <a:t>, </a:t>
            </a:r>
            <a:r>
              <a:rPr lang="en-US" dirty="0"/>
              <a:t>Grahame Grieve </a:t>
            </a:r>
            <a:r>
              <a:rPr lang="en-US" dirty="0" smtClean="0"/>
              <a:t>discussed </a:t>
            </a:r>
            <a:r>
              <a:rPr lang="en-US" dirty="0"/>
              <a:t>some of the challenges (and successes) of HL7 </a:t>
            </a:r>
            <a:r>
              <a:rPr lang="en-US" dirty="0" smtClean="0"/>
              <a:t>v3 on his blog</a:t>
            </a:r>
            <a:endParaRPr lang="en-US" dirty="0"/>
          </a:p>
          <a:p>
            <a:r>
              <a:rPr lang="en-US" u="sng" dirty="0" smtClean="0"/>
              <a:t>Sept</a:t>
            </a:r>
            <a:r>
              <a:rPr lang="en-US" u="sng" dirty="0"/>
              <a:t>. </a:t>
            </a:r>
            <a:r>
              <a:rPr lang="en-US" u="sng" dirty="0" smtClean="0"/>
              <a:t>2011 WGM</a:t>
            </a:r>
            <a:r>
              <a:rPr lang="en-US" dirty="0" smtClean="0"/>
              <a:t>, First </a:t>
            </a:r>
            <a:r>
              <a:rPr lang="en-US" dirty="0"/>
              <a:t>“preview” draft </a:t>
            </a:r>
            <a:r>
              <a:rPr lang="en-US" dirty="0" smtClean="0"/>
              <a:t>of FHIR, met </a:t>
            </a:r>
            <a:r>
              <a:rPr lang="en-US" dirty="0"/>
              <a:t>with a very positive response</a:t>
            </a:r>
          </a:p>
          <a:p>
            <a:pPr lvl="1"/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D19E-933A-4EAA-AC36-80E174A6C19B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March 2012</a:t>
            </a:r>
            <a:r>
              <a:rPr lang="en-US" dirty="0" smtClean="0"/>
              <a:t>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1"/>
            <a:r>
              <a:rPr lang="en-US" baseline="0" dirty="0" smtClean="0"/>
              <a:t>Content now hosted on HL7 SVN under its own g-Forge project</a:t>
            </a:r>
          </a:p>
          <a:p>
            <a:pPr lvl="1"/>
            <a:r>
              <a:rPr lang="en-US" baseline="0" dirty="0" smtClean="0"/>
              <a:t>Publication under HL7 URL</a:t>
            </a:r>
            <a:r>
              <a:rPr lang="en-US" dirty="0" smtClean="0"/>
              <a:t>: </a:t>
            </a:r>
          </a:p>
          <a:p>
            <a:pPr lvl="1"/>
            <a:endParaRPr lang="en-US" dirty="0"/>
          </a:p>
          <a:p>
            <a:pPr marL="402336" lvl="1" indent="0"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http://www.hl7.org/fhir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4A9-1A68-4A55-99C0-D9DB73DC1296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4958-7FB5-4F10-8A96-D6EF4565F4F6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market penetration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/>
              <a:t>Possible causes:</a:t>
            </a:r>
          </a:p>
          <a:p>
            <a:endParaRPr lang="en-US" dirty="0"/>
          </a:p>
          <a:p>
            <a:r>
              <a:rPr lang="en-US" dirty="0" smtClean="0"/>
              <a:t>Learning </a:t>
            </a:r>
            <a:r>
              <a:rPr lang="en-US" dirty="0"/>
              <a:t>curve is </a:t>
            </a:r>
            <a:r>
              <a:rPr lang="en-US" dirty="0" smtClean="0"/>
              <a:t>steep</a:t>
            </a:r>
            <a:endParaRPr lang="en-US" dirty="0"/>
          </a:p>
          <a:p>
            <a:pPr lvl="0"/>
            <a:r>
              <a:rPr lang="en-US" dirty="0" smtClean="0"/>
              <a:t>Development process is slow (try to cover all </a:t>
            </a:r>
            <a:r>
              <a:rPr lang="en-US" dirty="0" err="1" smtClean="0"/>
              <a:t>usecases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Geared towards modeling, not implementation</a:t>
            </a:r>
          </a:p>
          <a:p>
            <a:pPr lvl="0"/>
            <a:r>
              <a:rPr lang="en-US" dirty="0"/>
              <a:t>Tools to develop, maintain &amp; constrain are all </a:t>
            </a:r>
            <a:r>
              <a:rPr lang="en-US" dirty="0" smtClean="0"/>
              <a:t>custom</a:t>
            </a:r>
          </a:p>
          <a:p>
            <a:pPr marL="82296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47-1647-4FC5-AC50-9CE94743DCCB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r>
              <a:rPr lang="en-US" dirty="0" smtClean="0"/>
              <a:t>Must </a:t>
            </a:r>
            <a:r>
              <a:rPr lang="en-US" dirty="0"/>
              <a:t>significantly constrain to allow implementation</a:t>
            </a:r>
            <a:endParaRPr lang="en-CA" dirty="0"/>
          </a:p>
          <a:p>
            <a:r>
              <a:rPr lang="en-US" dirty="0" smtClean="0"/>
              <a:t>Tools </a:t>
            </a:r>
            <a:r>
              <a:rPr lang="en-US" dirty="0"/>
              <a:t>to develop, maintain &amp; constrain are all </a:t>
            </a:r>
            <a:r>
              <a:rPr lang="en-US" dirty="0" smtClean="0"/>
              <a:t>custom</a:t>
            </a:r>
          </a:p>
          <a:p>
            <a:pPr lvl="0"/>
            <a:r>
              <a:rPr lang="en-US" dirty="0"/>
              <a:t>Wire format is unstable</a:t>
            </a:r>
          </a:p>
          <a:p>
            <a:endParaRPr lang="en-US" dirty="0"/>
          </a:p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D9D8-C1CD-4171-8BD6-7AFE4952DC34}" type="datetime1">
              <a:rPr lang="en-US" smtClean="0"/>
              <a:t>6/11/2012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1365</Words>
  <Application>Microsoft Office PowerPoint</Application>
  <PresentationFormat>On-screen Show (4:3)</PresentationFormat>
  <Paragraphs>273</Paragraphs>
  <Slides>32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TrainingPresentation</vt:lpstr>
      <vt:lpstr>(Very short) Introduction to HL7 FHIR</vt:lpstr>
      <vt:lpstr>PowerPoint Presentation</vt:lpstr>
      <vt:lpstr>What is FHIR?</vt:lpstr>
      <vt:lpstr>Fhir SO FAR</vt:lpstr>
      <vt:lpstr>Fresh Look</vt:lpstr>
      <vt:lpstr>Transition to HL7</vt:lpstr>
      <vt:lpstr>Why FHIR?</vt:lpstr>
      <vt:lpstr>Poor market penetration</vt:lpstr>
      <vt:lpstr>V3 is too hard?</vt:lpstr>
      <vt:lpstr>New Markets</vt:lpstr>
      <vt:lpstr>What is FHIR?</vt:lpstr>
      <vt:lpstr>Caveats !</vt:lpstr>
      <vt:lpstr>Who are we?</vt:lpstr>
      <vt:lpstr>FHIR premises</vt:lpstr>
      <vt:lpstr>FHIR Basics</vt:lpstr>
      <vt:lpstr>FHIR Basics (cont’d)</vt:lpstr>
      <vt:lpstr>Resource representations</vt:lpstr>
      <vt:lpstr>Example - Person</vt:lpstr>
      <vt:lpstr>Example - Person</vt:lpstr>
      <vt:lpstr>Example - Person</vt:lpstr>
      <vt:lpstr>New datatypes model</vt:lpstr>
      <vt:lpstr>Profiles</vt:lpstr>
      <vt:lpstr>Messages</vt:lpstr>
      <vt:lpstr>Documents</vt:lpstr>
      <vt:lpstr>Tools</vt:lpstr>
      <vt:lpstr>Publishing</vt:lpstr>
      <vt:lpstr>What next?</vt:lpstr>
      <vt:lpstr>Working with Workgroups</vt:lpstr>
      <vt:lpstr>Follow-up</vt:lpstr>
      <vt:lpstr>Contacts</vt:lpstr>
      <vt:lpstr>Questions &amp; Answers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2012-06-11T08:47:25Z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