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86"/>
  </p:notesMasterIdLst>
  <p:sldIdLst>
    <p:sldId id="270" r:id="rId3"/>
    <p:sldId id="365" r:id="rId4"/>
    <p:sldId id="271" r:id="rId5"/>
    <p:sldId id="272" r:id="rId6"/>
    <p:sldId id="274" r:id="rId7"/>
    <p:sldId id="286" r:id="rId8"/>
    <p:sldId id="275" r:id="rId9"/>
    <p:sldId id="278" r:id="rId10"/>
    <p:sldId id="279" r:id="rId11"/>
    <p:sldId id="281" r:id="rId12"/>
    <p:sldId id="366" r:id="rId13"/>
    <p:sldId id="280" r:id="rId14"/>
    <p:sldId id="282" r:id="rId15"/>
    <p:sldId id="283" r:id="rId16"/>
    <p:sldId id="284" r:id="rId17"/>
    <p:sldId id="285" r:id="rId18"/>
    <p:sldId id="287" r:id="rId19"/>
    <p:sldId id="288" r:id="rId20"/>
    <p:sldId id="290" r:id="rId21"/>
    <p:sldId id="292" r:id="rId22"/>
    <p:sldId id="293" r:id="rId23"/>
    <p:sldId id="349" r:id="rId24"/>
    <p:sldId id="324" r:id="rId25"/>
    <p:sldId id="294" r:id="rId26"/>
    <p:sldId id="276" r:id="rId27"/>
    <p:sldId id="295" r:id="rId28"/>
    <p:sldId id="321" r:id="rId29"/>
    <p:sldId id="297" r:id="rId30"/>
    <p:sldId id="320" r:id="rId31"/>
    <p:sldId id="299" r:id="rId32"/>
    <p:sldId id="325" r:id="rId33"/>
    <p:sldId id="300" r:id="rId34"/>
    <p:sldId id="301" r:id="rId35"/>
    <p:sldId id="302" r:id="rId36"/>
    <p:sldId id="303" r:id="rId37"/>
    <p:sldId id="304" r:id="rId38"/>
    <p:sldId id="305" r:id="rId39"/>
    <p:sldId id="327" r:id="rId40"/>
    <p:sldId id="328" r:id="rId41"/>
    <p:sldId id="329" r:id="rId42"/>
    <p:sldId id="330" r:id="rId43"/>
    <p:sldId id="331" r:id="rId44"/>
    <p:sldId id="306" r:id="rId45"/>
    <p:sldId id="307" r:id="rId46"/>
    <p:sldId id="333" r:id="rId47"/>
    <p:sldId id="332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08" r:id="rId57"/>
    <p:sldId id="309" r:id="rId58"/>
    <p:sldId id="310" r:id="rId59"/>
    <p:sldId id="311" r:id="rId60"/>
    <p:sldId id="312" r:id="rId61"/>
    <p:sldId id="343" r:id="rId62"/>
    <p:sldId id="344" r:id="rId63"/>
    <p:sldId id="345" r:id="rId64"/>
    <p:sldId id="346" r:id="rId65"/>
    <p:sldId id="342" r:id="rId66"/>
    <p:sldId id="313" r:id="rId67"/>
    <p:sldId id="314" r:id="rId68"/>
    <p:sldId id="315" r:id="rId69"/>
    <p:sldId id="347" r:id="rId70"/>
    <p:sldId id="348" r:id="rId71"/>
    <p:sldId id="350" r:id="rId72"/>
    <p:sldId id="351" r:id="rId73"/>
    <p:sldId id="352" r:id="rId74"/>
    <p:sldId id="354" r:id="rId75"/>
    <p:sldId id="353" r:id="rId76"/>
    <p:sldId id="357" r:id="rId77"/>
    <p:sldId id="359" r:id="rId78"/>
    <p:sldId id="355" r:id="rId79"/>
    <p:sldId id="356" r:id="rId80"/>
    <p:sldId id="360" r:id="rId81"/>
    <p:sldId id="361" r:id="rId82"/>
    <p:sldId id="362" r:id="rId83"/>
    <p:sldId id="363" r:id="rId84"/>
    <p:sldId id="364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>
        <p:scale>
          <a:sx n="100" d="100"/>
          <a:sy n="100" d="100"/>
        </p:scale>
        <p:origin x="-193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5/22/2012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gf/project/fhir/docman/?subdir=40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May, 2012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</a:t>
            </a:r>
            <a:r>
              <a:rPr lang="en-US" b="1" dirty="0" smtClean="0"/>
              <a:t>zero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– I should throw away v3?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No!</a:t>
            </a:r>
          </a:p>
          <a:p>
            <a:pPr lvl="1"/>
            <a:r>
              <a:rPr lang="en-US" dirty="0" smtClean="0"/>
              <a:t>V3 is still useful</a:t>
            </a:r>
          </a:p>
          <a:p>
            <a:pPr lvl="1"/>
            <a:r>
              <a:rPr lang="en-US" dirty="0" smtClean="0"/>
              <a:t>Foundation for FHIR under the covers</a:t>
            </a:r>
          </a:p>
          <a:p>
            <a:pPr lvl="2"/>
            <a:r>
              <a:rPr lang="en-US" dirty="0" smtClean="0"/>
              <a:t>Couldn’t do FHIR if we hadn’t done v3 first</a:t>
            </a:r>
          </a:p>
          <a:p>
            <a:pPr lvl="1"/>
            <a:r>
              <a:rPr lang="en-US" dirty="0" smtClean="0"/>
              <a:t>V3 has been used successfully in environments where needed implementer support resources can be provided</a:t>
            </a:r>
          </a:p>
          <a:p>
            <a:pPr lvl="1"/>
            <a:r>
              <a:rPr lang="en-US" dirty="0" smtClean="0"/>
              <a:t>V3 and CDA will continue to be supported for as long as the implementation community wishes, just like v2</a:t>
            </a:r>
          </a:p>
          <a:p>
            <a:pPr lvl="1"/>
            <a:r>
              <a:rPr lang="en-US" dirty="0" smtClean="0"/>
              <a:t>FHIR is “bleeding edge”, so many projects may wish to stick with current directions for at least the next few years.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97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</a:t>
            </a:r>
            <a:r>
              <a:rPr lang="en-US" dirty="0" smtClean="0"/>
              <a:t>above</a:t>
            </a:r>
          </a:p>
          <a:p>
            <a:pPr lvl="1"/>
            <a:r>
              <a:rPr lang="en-US" dirty="0" smtClean="0"/>
              <a:t>(and note the caveats about not abandoning v3)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version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will be updated as FHIR evolves</a:t>
            </a:r>
          </a:p>
          <a:p>
            <a:r>
              <a:rPr lang="en-US" dirty="0" smtClean="0"/>
              <a:t>The current version of the presentation can be found here:</a:t>
            </a:r>
          </a:p>
          <a:p>
            <a:pPr lvl="1"/>
            <a:r>
              <a:rPr lang="en-CA" dirty="0">
                <a:hlinkClick r:id="rId2"/>
              </a:rPr>
              <a:t>http://gforge.hl7.org/gf/project/fhir/docman/?subdir=404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521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 in progress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 smtClean="0"/>
              <a:t>As significant as </a:t>
            </a:r>
            <a:r>
              <a:rPr lang="en-US" dirty="0" smtClean="0"/>
              <a:t>change from v2 to v3</a:t>
            </a:r>
          </a:p>
          <a:p>
            <a:pPr lvl="1"/>
            <a:r>
              <a:rPr lang="en-US" dirty="0" smtClean="0"/>
              <a:t>Won’t be marketed as “v4” though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(in code of 80% of implementation solutions)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2"/>
            <a:r>
              <a:rPr lang="en-US" dirty="0" smtClean="0"/>
              <a:t>Extension is </a:t>
            </a:r>
            <a:r>
              <a:rPr lang="en-US" b="1" dirty="0" smtClean="0"/>
              <a:t>not</a:t>
            </a:r>
            <a:r>
              <a:rPr lang="en-US" dirty="0" smtClean="0"/>
              <a:t> a “dirty word” in FHIR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400" dirty="0" smtClean="0"/>
              <a:t>Grahame Grieve</a:t>
            </a:r>
          </a:p>
          <a:p>
            <a:pPr lvl="1"/>
            <a:r>
              <a:rPr lang="en-US" sz="2000" b="0" dirty="0" smtClean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 smtClean="0"/>
              <a:t>Ewout Kramer</a:t>
            </a:r>
          </a:p>
          <a:p>
            <a:pPr lvl="1"/>
            <a:r>
              <a:rPr lang="en-CA" sz="2000" dirty="0" smtClean="0"/>
              <a:t>Chief architect &amp; Manager R&amp;D Furore</a:t>
            </a:r>
            <a:endParaRPr lang="en-CA" sz="2000" dirty="0"/>
          </a:p>
          <a:p>
            <a:pPr lvl="1"/>
            <a:r>
              <a:rPr lang="en-CA" sz="2000" dirty="0" smtClean="0"/>
              <a:t>Dutch</a:t>
            </a:r>
            <a:r>
              <a:rPr lang="en-CA" sz="2000" dirty="0"/>
              <a:t>, architect </a:t>
            </a:r>
            <a:r>
              <a:rPr lang="en-CA" sz="2000" dirty="0" smtClean="0"/>
              <a:t>in healthcare, messaging, data modeling, software development</a:t>
            </a:r>
            <a:r>
              <a:rPr lang="en-CA" sz="2000" dirty="0"/>
              <a:t> </a:t>
            </a:r>
            <a:r>
              <a:rPr lang="en-CA" sz="2000" dirty="0" smtClean="0"/>
              <a:t>  http</a:t>
            </a:r>
            <a:r>
              <a:rPr lang="en-CA" sz="2000" dirty="0"/>
              <a:t>://www.furore.com</a:t>
            </a:r>
            <a:endParaRPr lang="en-US" sz="2000" dirty="0" smtClean="0"/>
          </a:p>
          <a:p>
            <a:pPr lvl="0"/>
            <a:r>
              <a:rPr lang="en-US" sz="2400" dirty="0" smtClean="0"/>
              <a:t>Lloyd McKenzie</a:t>
            </a:r>
          </a:p>
          <a:p>
            <a:pPr lvl="1"/>
            <a:r>
              <a:rPr lang="en-US" sz="2000" dirty="0" smtClean="0"/>
              <a:t>Canadian, data modeling, terminology, tooling, conformance</a:t>
            </a:r>
          </a:p>
          <a:p>
            <a:pPr lvl="1"/>
            <a:r>
              <a:rPr lang="en-US" sz="2000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err="1" smtClean="0"/>
              <a:t>Heirarchy</a:t>
            </a:r>
            <a:r>
              <a:rPr lang="en-US" dirty="0" smtClean="0"/>
              <a:t>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but, depending on technology stack may not scale in any sort of non-trusted environment</a:t>
            </a:r>
          </a:p>
          <a:p>
            <a:pPr lvl="1"/>
            <a:r>
              <a:rPr lang="en-US" dirty="0" smtClean="0"/>
              <a:t>Whether REST makes sense will depend on implementation environment</a:t>
            </a:r>
          </a:p>
          <a:p>
            <a:pPr lvl="1"/>
            <a:r>
              <a:rPr lang="en-US" dirty="0" smtClean="0"/>
              <a:t>Don’t need REST to use FHIR</a:t>
            </a:r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dirty="0" smtClean="0"/>
              <a:t>May get more sophisticated tooling over time (e.g. vocab support)</a:t>
            </a:r>
          </a:p>
          <a:p>
            <a:pPr lvl="0"/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/>
            <a:r>
              <a:rPr lang="en-US" baseline="0" dirty="0" smtClean="0"/>
              <a:t>Need registry tool to manage registered extensions too</a:t>
            </a:r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TBA</a:t>
            </a:r>
          </a:p>
          <a:p>
            <a:pPr lvl="2"/>
            <a:r>
              <a:rPr lang="en-US" dirty="0" smtClean="0"/>
              <a:t>Refer to Grahame’s blog:</a:t>
            </a:r>
          </a:p>
          <a:p>
            <a:pPr lvl="2"/>
            <a:r>
              <a:rPr lang="en-CA" dirty="0"/>
              <a:t>http://</a:t>
            </a:r>
            <a:r>
              <a:rPr lang="en-CA" dirty="0" smtClean="0"/>
              <a:t>www.healthintersections.com.au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following slides were not part of the tutorial presentation, but summarize questions asked during or following the presentation.</a:t>
            </a:r>
          </a:p>
          <a:p>
            <a:pPr lvl="1"/>
            <a:r>
              <a:rPr lang="en-US" dirty="0" smtClean="0"/>
              <a:t>Note: Some comments were applied directly as updates to slides</a:t>
            </a:r>
            <a:r>
              <a:rPr lang="en-US" baseline="0" dirty="0" smtClean="0"/>
              <a:t> rather than included in this section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35204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 automatable conversion from v3 to FHIR?</a:t>
            </a:r>
          </a:p>
          <a:p>
            <a:pPr lvl="1"/>
            <a:r>
              <a:rPr lang="en-US" dirty="0" smtClean="0"/>
              <a:t>No.  Design process &amp; though process is different and requires human intervention</a:t>
            </a:r>
          </a:p>
          <a:p>
            <a:pPr lvl="1"/>
            <a:r>
              <a:rPr lang="en-US" dirty="0" smtClean="0"/>
              <a:t>Once FHIR resource design is complete, possible to transform between FHIR and RMIMs if desired</a:t>
            </a:r>
          </a:p>
          <a:p>
            <a:r>
              <a:rPr lang="en-US" dirty="0" smtClean="0"/>
              <a:t>Will you create a template PSS for committees looking at doing FHIR resources?</a:t>
            </a:r>
          </a:p>
          <a:p>
            <a:pPr lvl="1"/>
            <a:r>
              <a:rPr lang="en-US" dirty="0" smtClean="0"/>
              <a:t>Yes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7525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Initial methodology ballot this summer</a:t>
            </a:r>
          </a:p>
          <a:p>
            <a:pPr lvl="1"/>
            <a:r>
              <a:rPr lang="en-US" dirty="0" smtClean="0"/>
              <a:t>DSTU first ballot of initial set of resources this fall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What’s the overlap between FHIR and CIMI?</a:t>
            </a:r>
          </a:p>
          <a:p>
            <a:pPr lvl="1"/>
            <a:r>
              <a:rPr lang="en-CA" dirty="0" smtClean="0"/>
              <a:t>Solving different problems, with different scopes, intents and organisational priorities</a:t>
            </a:r>
          </a:p>
          <a:p>
            <a:pPr lvl="1"/>
            <a:r>
              <a:rPr lang="en-CA" dirty="0" smtClean="0"/>
              <a:t>They overlap. Many people, including the leads for CIMI and FHIR would like them to be consistent</a:t>
            </a:r>
          </a:p>
          <a:p>
            <a:pPr lvl="1"/>
            <a:r>
              <a:rPr lang="en-CA" dirty="0" smtClean="0"/>
              <a:t>Don't know at this time what that would actually mean, and neither project is willing to wait for the other</a:t>
            </a:r>
          </a:p>
          <a:p>
            <a:pPr lvl="1"/>
            <a:r>
              <a:rPr lang="en-CA" dirty="0" smtClean="0"/>
              <a:t>Will continue to have interaction and cross-pollination in the hope that this prevents the projects from becoming inconsistent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59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relationship between FHIR and CDA?</a:t>
            </a:r>
          </a:p>
          <a:p>
            <a:pPr lvl="1"/>
            <a:r>
              <a:rPr lang="en-US" dirty="0" smtClean="0"/>
              <a:t>CDA can be expressed in FHIR</a:t>
            </a:r>
          </a:p>
          <a:p>
            <a:pPr lvl="1"/>
            <a:r>
              <a:rPr lang="en-US" dirty="0" smtClean="0"/>
              <a:t>When/if that migration will happen will be</a:t>
            </a:r>
            <a:r>
              <a:rPr lang="en-US" baseline="0" dirty="0" smtClean="0"/>
              <a:t> up to Structured Docs (and possibly influenced by TSC)</a:t>
            </a:r>
          </a:p>
          <a:p>
            <a:pPr lvl="1"/>
            <a:r>
              <a:rPr lang="en-US" baseline="0" dirty="0" smtClean="0"/>
              <a:t>For now, need to see how quickly FHIR moves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CDA R3</a:t>
            </a:r>
          </a:p>
        </p:txBody>
      </p:sp>
    </p:spTree>
    <p:extLst>
      <p:ext uri="{BB962C8B-B14F-4D97-AF65-F5344CB8AC3E}">
        <p14:creationId xmlns:p14="http://schemas.microsoft.com/office/powerpoint/2010/main" val="22270530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implementers start doing FHIR before it’s “official”?</a:t>
            </a:r>
          </a:p>
          <a:p>
            <a:pPr lvl="1"/>
            <a:r>
              <a:rPr lang="en-US" dirty="0" smtClean="0"/>
              <a:t>Yes.</a:t>
            </a:r>
            <a:r>
              <a:rPr lang="en-US" baseline="0" dirty="0" smtClean="0"/>
              <a:t>  And some already are</a:t>
            </a:r>
          </a:p>
          <a:p>
            <a:pPr lvl="1"/>
            <a:r>
              <a:rPr lang="en-US" baseline="0" dirty="0" smtClean="0"/>
              <a:t>Take the idea and run with it.  Try things.  But be aware that you can’t claim it’s “standard” and that retrofitting to become standard may be necessary later</a:t>
            </a:r>
          </a:p>
        </p:txBody>
      </p:sp>
    </p:spTree>
    <p:extLst>
      <p:ext uri="{BB962C8B-B14F-4D97-AF65-F5344CB8AC3E}">
        <p14:creationId xmlns:p14="http://schemas.microsoft.com/office/powerpoint/2010/main" val="23981848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really going to never move extensions into core?</a:t>
            </a:r>
          </a:p>
          <a:p>
            <a:pPr lvl="1"/>
            <a:r>
              <a:rPr lang="en-US" dirty="0" smtClean="0"/>
              <a:t>Point</a:t>
            </a:r>
            <a:r>
              <a:rPr lang="en-US" baseline="0" dirty="0" smtClean="0"/>
              <a:t> of contention</a:t>
            </a:r>
          </a:p>
          <a:p>
            <a:pPr lvl="1"/>
            <a:r>
              <a:rPr lang="en-US" baseline="0" dirty="0" smtClean="0"/>
              <a:t>Costs to doing so and not doing so</a:t>
            </a:r>
          </a:p>
          <a:p>
            <a:pPr lvl="1"/>
            <a:r>
              <a:rPr lang="en-US" baseline="0" dirty="0" smtClean="0"/>
              <a:t>Even if we choose not to, creating a new replacement resource (e.g. Person2) is possible</a:t>
            </a:r>
          </a:p>
          <a:p>
            <a:pPr lvl="1"/>
            <a:r>
              <a:rPr lang="en-US" baseline="0" dirty="0" smtClean="0"/>
              <a:t>Will revisit as we get closer to normative and have more implementer opinion</a:t>
            </a:r>
          </a:p>
        </p:txBody>
      </p:sp>
    </p:spTree>
    <p:extLst>
      <p:ext uri="{BB962C8B-B14F-4D97-AF65-F5344CB8AC3E}">
        <p14:creationId xmlns:p14="http://schemas.microsoft.com/office/powerpoint/2010/main" val="92409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FHIR compatible with the NIEM?</a:t>
            </a:r>
          </a:p>
          <a:p>
            <a:pPr lvl="1"/>
            <a:r>
              <a:rPr lang="en-US" dirty="0" smtClean="0"/>
              <a:t>That will be one of the source models resources will be designed</a:t>
            </a:r>
            <a:r>
              <a:rPr lang="en-US" baseline="0" dirty="0" smtClean="0"/>
              <a:t> taking into consideration.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47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3727</Words>
  <Application>Microsoft Office PowerPoint</Application>
  <PresentationFormat>On-screen Show (4:3)</PresentationFormat>
  <Paragraphs>481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TrainingPresentation</vt:lpstr>
      <vt:lpstr>Introduction to HL7 FHIR</vt:lpstr>
      <vt:lpstr>Current version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So – I should throw away v3?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FHIR this week</vt:lpstr>
      <vt:lpstr>Contacts</vt:lpstr>
      <vt:lpstr>Questions &amp; Answers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2012-05-22T06:18:25Z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