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53"/>
  </p:notesMasterIdLst>
  <p:sldIdLst>
    <p:sldId id="270" r:id="rId3"/>
    <p:sldId id="367" r:id="rId4"/>
    <p:sldId id="368" r:id="rId5"/>
    <p:sldId id="365" r:id="rId6"/>
    <p:sldId id="333" r:id="rId7"/>
    <p:sldId id="334" r:id="rId8"/>
    <p:sldId id="335" r:id="rId9"/>
    <p:sldId id="336" r:id="rId10"/>
    <p:sldId id="343" r:id="rId11"/>
    <p:sldId id="337" r:id="rId12"/>
    <p:sldId id="338" r:id="rId13"/>
    <p:sldId id="339" r:id="rId14"/>
    <p:sldId id="340" r:id="rId15"/>
    <p:sldId id="341" r:id="rId16"/>
    <p:sldId id="342" r:id="rId17"/>
    <p:sldId id="344" r:id="rId18"/>
    <p:sldId id="291" r:id="rId19"/>
    <p:sldId id="345" r:id="rId20"/>
    <p:sldId id="316" r:id="rId21"/>
    <p:sldId id="354" r:id="rId22"/>
    <p:sldId id="350" r:id="rId23"/>
    <p:sldId id="351" r:id="rId24"/>
    <p:sldId id="352" r:id="rId25"/>
    <p:sldId id="353" r:id="rId26"/>
    <p:sldId id="355" r:id="rId27"/>
    <p:sldId id="356" r:id="rId28"/>
    <p:sldId id="357" r:id="rId29"/>
    <p:sldId id="358" r:id="rId30"/>
    <p:sldId id="359" r:id="rId31"/>
    <p:sldId id="317" r:id="rId32"/>
    <p:sldId id="360" r:id="rId33"/>
    <p:sldId id="318" r:id="rId34"/>
    <p:sldId id="361" r:id="rId35"/>
    <p:sldId id="346" r:id="rId36"/>
    <p:sldId id="347" r:id="rId37"/>
    <p:sldId id="319" r:id="rId38"/>
    <p:sldId id="293" r:id="rId39"/>
    <p:sldId id="348" r:id="rId40"/>
    <p:sldId id="305" r:id="rId41"/>
    <p:sldId id="321" r:id="rId42"/>
    <p:sldId id="307" r:id="rId43"/>
    <p:sldId id="311" r:id="rId44"/>
    <p:sldId id="309" r:id="rId45"/>
    <p:sldId id="310" r:id="rId46"/>
    <p:sldId id="312" r:id="rId47"/>
    <p:sldId id="313" r:id="rId48"/>
    <p:sldId id="314" r:id="rId49"/>
    <p:sldId id="325" r:id="rId50"/>
    <p:sldId id="301" r:id="rId51"/>
    <p:sldId id="32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52" autoAdjust="0"/>
  </p:normalViewPr>
  <p:slideViewPr>
    <p:cSldViewPr>
      <p:cViewPr>
        <p:scale>
          <a:sx n="66" d="100"/>
          <a:sy n="66" d="100"/>
        </p:scale>
        <p:origin x="-2922" y="-1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5/6/2013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2FB1B-C78A-487A-8BCD-A881541F22C2}" type="datetime1">
              <a:rPr lang="en-US" smtClean="0"/>
              <a:t>5/6/2013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30C353-CC25-4A0A-BB33-6D6BD2593260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975E8D-6B47-4E8D-91C9-35A37ADF04B9}" type="datetime1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93065-8A64-4F22-9915-FF4382408924}" type="datetime1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114365-E42C-4748-B650-E05E6796E814}" type="datetime1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E4F72A-80B0-44A0-B9F0-C4EAF3918D0F}" type="datetime1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1312CF5-3C3D-46C2-B622-B5133F51A02F}" type="datetime1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6975F4-4FFA-4A1F-95BD-5803C6F2FE7C}" type="datetime1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8C06AFE6-806B-4C7D-8B17-59A8EDC774EA}" type="datetime1">
              <a:rPr lang="en-US" smtClean="0"/>
              <a:t>5/6/2013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(c) 2012 HL7 International</a:t>
            </a:r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6591625"/>
            <a:ext cx="762000" cy="142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hf hd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forge.hl7.org/svn/fhir/trunk" TargetMode="External"/><Relationship Id="rId2" Type="http://schemas.openxmlformats.org/officeDocument/2006/relationships/hyperlink" Target="http://www.graphviz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nc-sa/3.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Editors Tutorial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Atlanta, May. </a:t>
            </a:r>
            <a:r>
              <a:rPr lang="en-US" dirty="0" smtClean="0"/>
              <a:t>2013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979C-BEF5-4C2E-8817-10BC4A2C2C57}" type="datetime1">
              <a:rPr lang="en-US" smtClean="0"/>
              <a:t>5/6/2013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2013 HL7 International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PSS for FHIR development for your WG</a:t>
            </a:r>
          </a:p>
          <a:p>
            <a:pPr lvl="1"/>
            <a:r>
              <a:rPr lang="en-US" dirty="0" smtClean="0"/>
              <a:t>Template on gForge</a:t>
            </a:r>
          </a:p>
          <a:p>
            <a:r>
              <a:rPr lang="en-US" dirty="0" smtClean="0"/>
              <a:t>2. Figure out what resources you need</a:t>
            </a:r>
          </a:p>
          <a:p>
            <a:pPr lvl="1"/>
            <a:r>
              <a:rPr lang="en-US" dirty="0" smtClean="0"/>
              <a:t>Look at RMIMs, CMETs,</a:t>
            </a:r>
            <a:r>
              <a:rPr lang="en-US" baseline="0" dirty="0" smtClean="0"/>
              <a:t> v2 segments, CDA sections as candidates</a:t>
            </a:r>
          </a:p>
          <a:p>
            <a:pPr lvl="1"/>
            <a:r>
              <a:rPr lang="en-US" baseline="0" dirty="0" smtClean="0"/>
              <a:t>Review the criteria for what constitutes a resource on the FHIR wiki</a:t>
            </a:r>
          </a:p>
          <a:p>
            <a:pPr lvl="1"/>
            <a:r>
              <a:rPr lang="en-US" baseline="0" dirty="0" smtClean="0"/>
              <a:t>Review the list of previously identified candidate resources (wiki)</a:t>
            </a:r>
          </a:p>
          <a:p>
            <a:pPr lvl="1"/>
            <a:r>
              <a:rPr lang="en-US" dirty="0" smtClean="0"/>
              <a:t>Discuss with the FMG and other committees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Fill out a resource request and submit it</a:t>
            </a:r>
          </a:p>
          <a:p>
            <a:pPr lvl="1"/>
            <a:r>
              <a:rPr lang="en-US" dirty="0" smtClean="0"/>
              <a:t>Template on the wiki</a:t>
            </a:r>
          </a:p>
          <a:p>
            <a:pPr lvl="1"/>
            <a:r>
              <a:rPr lang="en-US" dirty="0" smtClean="0"/>
              <a:t>Request will be reviewed by FMG and decided by FGB.</a:t>
            </a:r>
          </a:p>
          <a:p>
            <a:pPr lvl="1"/>
            <a:r>
              <a:rPr lang="en-US" dirty="0" smtClean="0"/>
              <a:t>Quite possible there will be some back and forth</a:t>
            </a:r>
          </a:p>
          <a:p>
            <a:pPr lvl="0"/>
            <a:r>
              <a:rPr lang="en-US" dirty="0" smtClean="0"/>
              <a:t>4. Review source specifications</a:t>
            </a:r>
          </a:p>
          <a:p>
            <a:pPr lvl="1"/>
            <a:r>
              <a:rPr lang="en-US" dirty="0" smtClean="0"/>
              <a:t>Before you get too far in designing a resource, take a look at all the various source specifications to get a sense of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Use the tools to draft your resource</a:t>
            </a:r>
          </a:p>
          <a:p>
            <a:pPr lvl="1"/>
            <a:r>
              <a:rPr lang="en-US" dirty="0" smtClean="0"/>
              <a:t>Excel spreadsheet to identify element properties &amp; definitions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Spy</a:t>
            </a:r>
            <a:r>
              <a:rPr lang="en-US" baseline="0" dirty="0" smtClean="0"/>
              <a:t> or other editor for example instances (preferably more than 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6. Iterate</a:t>
            </a:r>
          </a:p>
          <a:p>
            <a:pPr lvl="1"/>
            <a:r>
              <a:rPr lang="en-US" baseline="0" dirty="0" smtClean="0"/>
              <a:t>Don’t do infinite detail on the first pass</a:t>
            </a:r>
          </a:p>
          <a:p>
            <a:pPr lvl="1"/>
            <a:r>
              <a:rPr lang="en-US" baseline="0" dirty="0" smtClean="0"/>
              <a:t>Start with a sense of what the elements are and what works</a:t>
            </a:r>
          </a:p>
          <a:p>
            <a:pPr lvl="1"/>
            <a:r>
              <a:rPr lang="en-US" baseline="0" dirty="0" smtClean="0"/>
              <a:t>Then build towards robust definitions, good RIM mappings and coherent constraints</a:t>
            </a:r>
          </a:p>
          <a:p>
            <a:pPr lvl="1"/>
            <a:r>
              <a:rPr lang="en-US" baseline="0" dirty="0" smtClean="0"/>
              <a:t>If you can’t create good instance examples then not a lot of point worrying about tautological definitions or accurate RIM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resource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Ballot</a:t>
            </a:r>
          </a:p>
          <a:p>
            <a:pPr lvl="1"/>
            <a:r>
              <a:rPr lang="en-US" dirty="0" smtClean="0"/>
              <a:t>The usual process – get feedback &amp; respond</a:t>
            </a:r>
          </a:p>
          <a:p>
            <a:pPr lvl="1"/>
            <a:r>
              <a:rPr lang="en-US" dirty="0" smtClean="0"/>
              <a:t>Pay particular attention to implementation-based feedback</a:t>
            </a:r>
          </a:p>
          <a:p>
            <a:pPr lvl="1"/>
            <a:r>
              <a:rPr lang="en-US" dirty="0" smtClean="0"/>
              <a:t>Be wary of arguments over</a:t>
            </a:r>
            <a:r>
              <a:rPr lang="en-US" baseline="0" dirty="0" smtClean="0"/>
              <a:t> the 80%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 present, there are 3 tool</a:t>
            </a:r>
            <a:r>
              <a:rPr lang="en-US" baseline="0" dirty="0" smtClean="0"/>
              <a:t> ‘types’ needed for FHIR development</a:t>
            </a:r>
          </a:p>
          <a:p>
            <a:pPr lvl="1"/>
            <a:r>
              <a:rPr lang="en-US" dirty="0" smtClean="0"/>
              <a:t>Excel or </a:t>
            </a:r>
            <a:r>
              <a:rPr lang="en-US" dirty="0" err="1" smtClean="0"/>
              <a:t>OpenOffice</a:t>
            </a:r>
            <a:r>
              <a:rPr lang="en-US" dirty="0" smtClean="0"/>
              <a:t> for editing spreadsheet</a:t>
            </a:r>
          </a:p>
          <a:p>
            <a:pPr lvl="1"/>
            <a:r>
              <a:rPr lang="en-US" dirty="0" smtClean="0"/>
              <a:t>XML</a:t>
            </a:r>
            <a:r>
              <a:rPr lang="en-US" baseline="0" dirty="0" smtClean="0"/>
              <a:t> Spy or “your favorite schema-validating XML instance editor” for examples &amp; HTML editing</a:t>
            </a:r>
          </a:p>
          <a:p>
            <a:pPr lvl="1"/>
            <a:r>
              <a:rPr lang="en-US" baseline="0" dirty="0" smtClean="0"/>
              <a:t>FHIR build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</a:t>
            </a:r>
            <a:r>
              <a:rPr lang="en-US" sz="2800" dirty="0" smtClean="0"/>
              <a:t> artifact file types used to maintain a Resource definition</a:t>
            </a:r>
          </a:p>
          <a:p>
            <a:pPr lvl="1"/>
            <a:r>
              <a:rPr lang="en-US" sz="2200" dirty="0" smtClean="0"/>
              <a:t>Excel XML file defining each element in the resource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[resourceName]-spreadsheet.xml</a:t>
            </a:r>
            <a:endParaRPr lang="en-CA" sz="2000" dirty="0" smtClean="0">
              <a:effectLst/>
            </a:endParaRPr>
          </a:p>
          <a:p>
            <a:pPr marL="640080" marR="0" lvl="1" indent="-237744" algn="l" defTabSz="914400" rtl="0" eaLnBrk="1" fontAlgn="auto" latinLnBrk="0" hangingPunct="1">
              <a:lnSpc>
                <a:spcPts val="3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lang="en-US" sz="2200" dirty="0" smtClean="0"/>
              <a:t>XHTML files </a:t>
            </a:r>
            <a:r>
              <a:rPr lang="en-US" sz="2200" kern="1200" dirty="0" smtClean="0">
                <a:solidFill>
                  <a:schemeClr val="tx1"/>
                </a:solidFill>
                <a:effectLst/>
              </a:rPr>
              <a:t>defining guidance on use of resource (notes, search criteria, etc.)</a:t>
            </a:r>
            <a:endParaRPr lang="en-CA" sz="2200" dirty="0" smtClean="0">
              <a:effectLst/>
            </a:endParaRPr>
          </a:p>
          <a:p>
            <a:pPr lvl="2"/>
            <a:r>
              <a:rPr lang="en-US" sz="2000" dirty="0" smtClean="0"/>
              <a:t>[resourceName]-introduction.xml</a:t>
            </a:r>
          </a:p>
          <a:p>
            <a:pPr lvl="2"/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[resourceName]-notes.xml</a:t>
            </a:r>
            <a:endParaRPr lang="en-CA" sz="2000" dirty="0" smtClean="0">
              <a:effectLst/>
            </a:endParaRPr>
          </a:p>
          <a:p>
            <a:pPr lvl="1"/>
            <a:r>
              <a:rPr lang="en-US" sz="2200" dirty="0" smtClean="0"/>
              <a:t>Instance example(s) of the resource</a:t>
            </a:r>
          </a:p>
          <a:p>
            <a:pPr lvl="2"/>
            <a:r>
              <a:rPr lang="en-US" sz="1800" dirty="0" smtClean="0"/>
              <a:t>Name varies (should include ‘example’ and resource name)</a:t>
            </a:r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ED1D-85F8-4CFE-BBB5-375A16973474}" type="datetime1">
              <a:rPr lang="en-US" smtClean="0"/>
              <a:t>5/6/2013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May also have example profiles (also defined using Excel spreadsheet XML)</a:t>
            </a:r>
          </a:p>
          <a:p>
            <a:r>
              <a:rPr lang="en-US" sz="2800" dirty="0" smtClean="0"/>
              <a:t>All files in </a:t>
            </a:r>
            <a:r>
              <a:rPr lang="en-US" sz="2800" dirty="0" err="1" smtClean="0"/>
              <a:t>svn</a:t>
            </a:r>
            <a:r>
              <a:rPr lang="en-US" sz="2800" dirty="0" smtClean="0"/>
              <a:t>: </a:t>
            </a:r>
            <a:r>
              <a:rPr lang="en-CA" sz="1600" dirty="0" smtClean="0">
                <a:hlinkClick r:id="rId2"/>
              </a:rPr>
              <a:t>http://gforge.hl7.org/svn/fhir/trunk/source/[resourceName]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Master Definition: </a:t>
            </a:r>
            <a:r>
              <a:rPr lang="en-AU" dirty="0" err="1" smtClean="0"/>
              <a:t>Spreadsheet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299244" y="6392422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Stored as a </a:t>
            </a:r>
            <a:r>
              <a:rPr lang="en-AU" dirty="0" err="1" smtClean="0"/>
              <a:t>Spreadsheet</a:t>
            </a:r>
            <a:r>
              <a:rPr lang="en-AU" dirty="0" smtClean="0"/>
              <a:t> XML file (.xml)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406C-FB20-42D4-B706-F3127D5B1000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58" y="1124744"/>
            <a:ext cx="8024242" cy="504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6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FHIR Editors Tutorial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is a tutorial about producing the FHIR specification</a:t>
            </a:r>
          </a:p>
          <a:p>
            <a:endParaRPr lang="en-AU" dirty="0" smtClean="0"/>
          </a:p>
          <a:p>
            <a:r>
              <a:rPr lang="en-AU" dirty="0" smtClean="0"/>
              <a:t>We assume that you have knowledge of FHIR, and plan to design resources</a:t>
            </a:r>
          </a:p>
          <a:p>
            <a:endParaRPr lang="en-AU" dirty="0" smtClean="0"/>
          </a:p>
          <a:p>
            <a:r>
              <a:rPr lang="en-AU" dirty="0" smtClean="0"/>
              <a:t>This is about that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353-CC25-4A0A-BB33-6D6BD2593260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Definition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of multiple tabs with specific names</a:t>
            </a:r>
          </a:p>
          <a:p>
            <a:r>
              <a:rPr lang="en-US" dirty="0" smtClean="0"/>
              <a:t>Organization may change over time, but we’ll likely</a:t>
            </a:r>
            <a:r>
              <a:rPr lang="en-US" baseline="0" dirty="0" smtClean="0"/>
              <a:t> automate the transition</a:t>
            </a:r>
          </a:p>
          <a:p>
            <a:r>
              <a:rPr lang="en-US" baseline="0" dirty="0" smtClean="0"/>
              <a:t>You may not need to use all the possible pieces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8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Defines</a:t>
            </a:r>
            <a:r>
              <a:rPr lang="en-US" b="1" baseline="0" dirty="0" smtClean="0"/>
              <a:t> all resource elements</a:t>
            </a:r>
            <a:endParaRPr lang="en-US" b="1" dirty="0" smtClean="0"/>
          </a:p>
          <a:p>
            <a:pPr lvl="1"/>
            <a:r>
              <a:rPr lang="en-US" b="1" dirty="0" smtClean="0"/>
              <a:t>Element name</a:t>
            </a:r>
          </a:p>
          <a:p>
            <a:pPr lvl="2"/>
            <a:r>
              <a:rPr lang="en-US" dirty="0" smtClean="0"/>
              <a:t>Dot-separated full path</a:t>
            </a:r>
          </a:p>
          <a:p>
            <a:pPr lvl="2"/>
            <a:r>
              <a:rPr lang="en-US" dirty="0" smtClean="0"/>
              <a:t>Determines schema element name</a:t>
            </a:r>
          </a:p>
          <a:p>
            <a:pPr lvl="1"/>
            <a:r>
              <a:rPr lang="en-US" b="1" dirty="0" smtClean="0"/>
              <a:t>Cardinality:</a:t>
            </a:r>
            <a:r>
              <a:rPr lang="en-CA" baseline="0" dirty="0" smtClean="0"/>
              <a:t> 0..1, 1..1, 0..* or 1..*</a:t>
            </a:r>
          </a:p>
          <a:p>
            <a:pPr lvl="1"/>
            <a:r>
              <a:rPr lang="en-US" b="1" baseline="0" dirty="0" err="1" smtClean="0"/>
              <a:t>Inv</a:t>
            </a:r>
            <a:r>
              <a:rPr lang="en-US" b="0" baseline="0" dirty="0" smtClean="0"/>
              <a:t>: Reference to Invariant number(s) that governs appearance of this element</a:t>
            </a:r>
          </a:p>
          <a:p>
            <a:pPr lvl="1"/>
            <a:r>
              <a:rPr lang="en-US" b="1" dirty="0" smtClean="0"/>
              <a:t>UML</a:t>
            </a:r>
            <a:r>
              <a:rPr lang="en-US" dirty="0" smtClean="0"/>
              <a:t>: Layout hints for the UML diagram</a:t>
            </a:r>
            <a:endParaRPr lang="en-US" b="1" baseline="0" dirty="0" smtClean="0"/>
          </a:p>
          <a:p>
            <a:pPr lvl="1"/>
            <a:r>
              <a:rPr lang="en-US" b="1" baseline="0" dirty="0" smtClean="0"/>
              <a:t>Must Understand</a:t>
            </a:r>
            <a:r>
              <a:rPr lang="en-US" baseline="0" dirty="0" smtClean="0"/>
              <a:t>: Systems must know what this element is, use caution before ignoring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0" marR="0" lvl="1" indent="-283464" algn="l" defTabSz="914400" rtl="0" eaLnBrk="1" fontAlgn="auto" latinLnBrk="0" hangingPunct="1">
              <a:lnSpc>
                <a:spcPts val="3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Datatype or blank.  Special conventions for declaring type name for groups of elements, referencing previously declared elements</a:t>
            </a:r>
            <a:endParaRPr lang="en-CA" sz="2800" dirty="0" smtClean="0">
              <a:effectLst/>
            </a:endParaRPr>
          </a:p>
          <a:p>
            <a:pPr lvl="1"/>
            <a:r>
              <a:rPr lang="en-US" b="1" dirty="0" smtClean="0"/>
              <a:t>Binding</a:t>
            </a:r>
            <a:r>
              <a:rPr lang="en-US" b="0" dirty="0" smtClean="0"/>
              <a:t>: Reference to binding name from Bindings tab – what vocabulary goes here</a:t>
            </a:r>
            <a:endParaRPr lang="en-US" b="1" dirty="0" smtClean="0"/>
          </a:p>
          <a:p>
            <a:pPr lvl="1"/>
            <a:r>
              <a:rPr lang="en-US" b="1" dirty="0" smtClean="0"/>
              <a:t>Short Name</a:t>
            </a:r>
            <a:r>
              <a:rPr lang="en-US" dirty="0" smtClean="0"/>
              <a:t>: Name that appears in pseudo XML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this element is</a:t>
            </a:r>
          </a:p>
          <a:p>
            <a:pPr lvl="1"/>
            <a:r>
              <a:rPr lang="en-US" b="1" dirty="0" smtClean="0"/>
              <a:t>Requirements</a:t>
            </a:r>
            <a:r>
              <a:rPr lang="en-US" dirty="0" smtClean="0"/>
              <a:t>: Why we need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4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Elements tab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0" eaLnBrk="1" latinLnBrk="0" hangingPunct="1"/>
            <a:r>
              <a:rPr lang="en-US" sz="28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Comments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Additional info that isn’t definition or requirements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relevant to implementer (e.g. usage notes)</a:t>
            </a:r>
            <a:endParaRPr lang="en-CA" sz="2800" dirty="0" smtClean="0">
              <a:effectLst/>
            </a:endParaRPr>
          </a:p>
          <a:p>
            <a:pPr lvl="1" rtl="0" eaLnBrk="1" latinLnBrk="0" hangingPunct="1"/>
            <a:r>
              <a:rPr lang="en-US" sz="2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 Mapping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Pseudo XML, format may change</a:t>
            </a:r>
            <a:endParaRPr lang="en-CA" dirty="0" smtClean="0">
              <a:effectLst/>
            </a:endParaRPr>
          </a:p>
          <a:p>
            <a:pPr lvl="1" rtl="0" eaLnBrk="1" latinLnBrk="0" hangingPunct="1"/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now, capture what makes sense to you</a:t>
            </a:r>
            <a:endParaRPr lang="en-CA" dirty="0" smtClean="0">
              <a:effectLst/>
            </a:endParaRPr>
          </a:p>
          <a:p>
            <a:pPr lvl="1"/>
            <a:r>
              <a:rPr lang="en-US" b="1" dirty="0" smtClean="0"/>
              <a:t>v2</a:t>
            </a:r>
            <a:r>
              <a:rPr lang="en-US" b="1" baseline="0" dirty="0" smtClean="0"/>
              <a:t> Mapping</a:t>
            </a:r>
            <a:r>
              <a:rPr lang="en-US" b="0" baseline="0" dirty="0" smtClean="0"/>
              <a:t>: Segment, field, component, etc.</a:t>
            </a:r>
          </a:p>
          <a:p>
            <a:pPr lvl="1"/>
            <a:r>
              <a:rPr lang="en-US" b="1" dirty="0" err="1" smtClean="0"/>
              <a:t>Todo</a:t>
            </a:r>
            <a:r>
              <a:rPr lang="en-US" dirty="0" smtClean="0"/>
              <a:t>: Not published</a:t>
            </a:r>
          </a:p>
          <a:p>
            <a:pPr lvl="1"/>
            <a:r>
              <a:rPr lang="en-US" b="1" dirty="0" smtClean="0"/>
              <a:t>Committee Notes</a:t>
            </a:r>
            <a:r>
              <a:rPr lang="en-US" dirty="0" smtClean="0"/>
              <a:t>: Internal notes – not published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16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constraints</a:t>
            </a:r>
          </a:p>
          <a:p>
            <a:pPr lvl="1"/>
            <a:r>
              <a:rPr lang="en-US" b="1" dirty="0" smtClean="0"/>
              <a:t>Id</a:t>
            </a:r>
            <a:r>
              <a:rPr lang="en-US" b="0" dirty="0" smtClean="0"/>
              <a:t>: Number referenced in </a:t>
            </a:r>
            <a:r>
              <a:rPr lang="en-US" b="0" i="1" dirty="0" err="1" smtClean="0"/>
              <a:t>Inv</a:t>
            </a:r>
            <a:r>
              <a:rPr lang="en-US" b="0" i="0" dirty="0" smtClean="0"/>
              <a:t> column of Data Elements tab</a:t>
            </a:r>
          </a:p>
          <a:p>
            <a:pPr lvl="1"/>
            <a:r>
              <a:rPr lang="en-US" b="1" i="0" dirty="0" smtClean="0"/>
              <a:t>Name</a:t>
            </a:r>
            <a:r>
              <a:rPr lang="en-US" b="0" i="0" dirty="0" smtClean="0"/>
              <a:t>: Used in OCL</a:t>
            </a:r>
          </a:p>
          <a:p>
            <a:pPr lvl="1"/>
            <a:r>
              <a:rPr lang="en-US" b="1" i="0" dirty="0" smtClean="0"/>
              <a:t>Context</a:t>
            </a:r>
            <a:r>
              <a:rPr lang="en-US" b="0" i="0" dirty="0" smtClean="0"/>
              <a:t>: Data element name that encompasses elements impacted by constraint</a:t>
            </a:r>
          </a:p>
          <a:p>
            <a:pPr lvl="1"/>
            <a:r>
              <a:rPr lang="en-US" b="1" i="0" dirty="0" smtClean="0"/>
              <a:t>English</a:t>
            </a:r>
            <a:r>
              <a:rPr lang="en-US" b="0" i="0" dirty="0" smtClean="0"/>
              <a:t>: Constraint in human-readable form</a:t>
            </a:r>
          </a:p>
          <a:p>
            <a:pPr lvl="1"/>
            <a:r>
              <a:rPr lang="en-US" b="1" i="0" dirty="0" smtClean="0"/>
              <a:t>OCL</a:t>
            </a:r>
            <a:r>
              <a:rPr lang="en-US" b="0" i="0" dirty="0" smtClean="0"/>
              <a:t>: Constraint in OCL form (optional / not used at the moment)</a:t>
            </a:r>
          </a:p>
          <a:p>
            <a:pPr lvl="1"/>
            <a:r>
              <a:rPr lang="en-US" b="1" i="0" dirty="0" err="1" smtClean="0"/>
              <a:t>XPath</a:t>
            </a:r>
            <a:r>
              <a:rPr lang="en-US" b="0" i="0" dirty="0" smtClean="0"/>
              <a:t>: Constraint in </a:t>
            </a:r>
            <a:r>
              <a:rPr lang="en-US" b="0" i="0" dirty="0" err="1" smtClean="0"/>
              <a:t>XPath</a:t>
            </a:r>
            <a:r>
              <a:rPr lang="en-US" b="0" i="0" dirty="0" smtClean="0"/>
              <a:t> 2.0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2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search criteria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Name of the criteria as used in HTTP call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English language description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FHIR search</a:t>
            </a:r>
          </a:p>
          <a:p>
            <a:pPr lvl="2"/>
            <a:r>
              <a:rPr lang="en-US" dirty="0" smtClean="0"/>
              <a:t>Integer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Date</a:t>
            </a:r>
          </a:p>
          <a:p>
            <a:pPr lvl="2"/>
            <a:r>
              <a:rPr lang="en-US" dirty="0" smtClean="0"/>
              <a:t>Token </a:t>
            </a:r>
          </a:p>
          <a:p>
            <a:pPr lvl="2"/>
            <a:r>
              <a:rPr lang="en-US" dirty="0" err="1" smtClean="0"/>
              <a:t>QToken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0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Defines vocabulary bindings</a:t>
            </a:r>
          </a:p>
          <a:p>
            <a:pPr lvl="1"/>
            <a:r>
              <a:rPr lang="en-US" b="1" dirty="0" smtClean="0"/>
              <a:t>Binding Name</a:t>
            </a:r>
            <a:r>
              <a:rPr lang="en-US" dirty="0" smtClean="0"/>
              <a:t>: Label used in Data Elements tab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Description of intended vocab content</a:t>
            </a:r>
          </a:p>
          <a:p>
            <a:pPr lvl="1"/>
            <a:r>
              <a:rPr lang="en-US" b="1" dirty="0" smtClean="0"/>
              <a:t>Binding</a:t>
            </a:r>
            <a:r>
              <a:rPr lang="en-US" dirty="0" smtClean="0"/>
              <a:t>:</a:t>
            </a:r>
            <a:r>
              <a:rPr lang="en-US" baseline="0" dirty="0" smtClean="0"/>
              <a:t> How is this element bound</a:t>
            </a:r>
          </a:p>
          <a:p>
            <a:pPr lvl="2"/>
            <a:r>
              <a:rPr lang="en-US" dirty="0" smtClean="0"/>
              <a:t>Code list – resource-specific set of codes</a:t>
            </a:r>
          </a:p>
          <a:p>
            <a:pPr lvl="2"/>
            <a:r>
              <a:rPr lang="en-US" dirty="0" smtClean="0"/>
              <a:t>Value set</a:t>
            </a:r>
            <a:r>
              <a:rPr lang="en-US" baseline="0" dirty="0" smtClean="0"/>
              <a:t> – reference to codes from other code systems</a:t>
            </a:r>
          </a:p>
          <a:p>
            <a:pPr lvl="2"/>
            <a:r>
              <a:rPr lang="en-US" baseline="0" dirty="0" smtClean="0"/>
              <a:t>Domain – Just the definition of a conceptual space</a:t>
            </a:r>
          </a:p>
          <a:p>
            <a:pPr lvl="1"/>
            <a:r>
              <a:rPr lang="en-US" b="1" dirty="0" smtClean="0"/>
              <a:t>Strength</a:t>
            </a:r>
            <a:r>
              <a:rPr lang="en-US" dirty="0" smtClean="0"/>
              <a:t>: Must you</a:t>
            </a:r>
            <a:r>
              <a:rPr lang="en-US" baseline="0" dirty="0" smtClean="0"/>
              <a:t> use these codes?</a:t>
            </a:r>
          </a:p>
          <a:p>
            <a:pPr lvl="1"/>
            <a:r>
              <a:rPr lang="en-US" b="1" baseline="0" dirty="0" smtClean="0"/>
              <a:t>Reference</a:t>
            </a:r>
            <a:r>
              <a:rPr lang="en-US" baseline="0" dirty="0" smtClean="0"/>
              <a:t>: tab where code list or value set defined or URL to</a:t>
            </a:r>
            <a:r>
              <a:rPr lang="en-US" dirty="0" smtClean="0"/>
              <a:t> reference</a:t>
            </a:r>
            <a:endParaRPr lang="en-US" baseline="0" dirty="0" smtClean="0"/>
          </a:p>
          <a:p>
            <a:pPr lvl="1"/>
            <a:r>
              <a:rPr lang="en-US" b="1" baseline="0" dirty="0" smtClean="0"/>
              <a:t>Description</a:t>
            </a:r>
            <a:r>
              <a:rPr lang="en-US" baseline="0" dirty="0" smtClean="0"/>
              <a:t>: </a:t>
            </a:r>
            <a:r>
              <a:rPr lang="en-US" dirty="0" smtClean="0"/>
              <a:t>Text to go with URL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[Code</a:t>
            </a:r>
            <a:r>
              <a:rPr lang="en-US" baseline="0" dirty="0" smtClean="0"/>
              <a:t> list]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set of codes used in a binding</a:t>
            </a:r>
          </a:p>
          <a:p>
            <a:pPr lvl="1"/>
            <a:r>
              <a:rPr lang="en-US" b="1" dirty="0" smtClean="0"/>
              <a:t>Code</a:t>
            </a:r>
            <a:r>
              <a:rPr lang="en-US" dirty="0" smtClean="0"/>
              <a:t>: What appears on the wire</a:t>
            </a:r>
          </a:p>
          <a:p>
            <a:pPr lvl="1"/>
            <a:r>
              <a:rPr lang="en-US" b="1" dirty="0" smtClean="0"/>
              <a:t>Display</a:t>
            </a:r>
            <a:r>
              <a:rPr lang="en-US" dirty="0" smtClean="0"/>
              <a:t>: What to show the user (defaults to Code)</a:t>
            </a:r>
          </a:p>
          <a:p>
            <a:pPr lvl="1"/>
            <a:r>
              <a:rPr lang="en-US" b="1" dirty="0" smtClean="0"/>
              <a:t>Definition</a:t>
            </a:r>
            <a:r>
              <a:rPr lang="en-US" dirty="0" smtClean="0"/>
              <a:t>: What the concept means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[Value set]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set of codes used in a binding</a:t>
            </a:r>
          </a:p>
          <a:p>
            <a:pPr lvl="1"/>
            <a:r>
              <a:rPr lang="en-US" b="1" dirty="0"/>
              <a:t>Code</a:t>
            </a:r>
            <a:r>
              <a:rPr lang="en-US" dirty="0"/>
              <a:t>: What appears on the </a:t>
            </a:r>
            <a:r>
              <a:rPr lang="en-US" dirty="0" smtClean="0"/>
              <a:t>wire</a:t>
            </a:r>
          </a:p>
          <a:p>
            <a:pPr lvl="1"/>
            <a:r>
              <a:rPr lang="en-US" b="1" dirty="0" smtClean="0"/>
              <a:t>Code System</a:t>
            </a:r>
            <a:r>
              <a:rPr lang="en-US" dirty="0" smtClean="0"/>
              <a:t>: reference to system that defines the code</a:t>
            </a:r>
            <a:endParaRPr lang="en-US" dirty="0"/>
          </a:p>
          <a:p>
            <a:pPr lvl="1"/>
            <a:r>
              <a:rPr lang="en-US" b="1" dirty="0"/>
              <a:t>Display</a:t>
            </a:r>
            <a:r>
              <a:rPr lang="en-US" dirty="0"/>
              <a:t>: What to show the user (defaults to Code)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What the concept </a:t>
            </a:r>
            <a:r>
              <a:rPr lang="en-US" dirty="0" smtClean="0"/>
              <a:t>means</a:t>
            </a:r>
          </a:p>
          <a:p>
            <a:pPr lvl="1"/>
            <a:r>
              <a:rPr lang="en-US" dirty="0" smtClean="0"/>
              <a:t>More…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6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tab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examples for the resource</a:t>
            </a:r>
          </a:p>
          <a:p>
            <a:pPr lvl="1"/>
            <a:r>
              <a:rPr lang="en-US" b="1" dirty="0" smtClean="0"/>
              <a:t>Name</a:t>
            </a:r>
            <a:r>
              <a:rPr lang="en-US" dirty="0" smtClean="0"/>
              <a:t>: Descriptive label</a:t>
            </a:r>
          </a:p>
          <a:p>
            <a:pPr lvl="1"/>
            <a:r>
              <a:rPr lang="en-US" b="1" dirty="0" smtClean="0"/>
              <a:t>Description</a:t>
            </a:r>
            <a:r>
              <a:rPr lang="en-US" dirty="0" smtClean="0"/>
              <a:t>: What does this example show/test/demonstrate?</a:t>
            </a:r>
          </a:p>
          <a:p>
            <a:pPr lvl="1"/>
            <a:r>
              <a:rPr lang="en-US" b="1" dirty="0" smtClean="0"/>
              <a:t>Filename</a:t>
            </a:r>
            <a:r>
              <a:rPr lang="en-US" dirty="0" smtClean="0"/>
              <a:t>: What’s the XML file?</a:t>
            </a:r>
          </a:p>
          <a:p>
            <a:pPr lvl="1"/>
            <a:r>
              <a:rPr lang="en-US" b="1" dirty="0" smtClean="0"/>
              <a:t>Type</a:t>
            </a:r>
            <a:r>
              <a:rPr lang="en-US" dirty="0" smtClean="0"/>
              <a:t>: Simple XML, or generated from data sheet</a:t>
            </a:r>
          </a:p>
          <a:p>
            <a:pPr lvl="1"/>
            <a:r>
              <a:rPr lang="en-US" b="1" strike="sngStrike" dirty="0" smtClean="0"/>
              <a:t>In Book</a:t>
            </a:r>
            <a:r>
              <a:rPr lang="en-US" strike="sngStrike" dirty="0" smtClean="0"/>
              <a:t>: Is this example included in the FHIR book-form?</a:t>
            </a:r>
            <a:endParaRPr lang="en-CA" strike="sngStrik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Editing FHIR Resources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Who can edit FHIR resources?</a:t>
            </a:r>
          </a:p>
          <a:p>
            <a:r>
              <a:rPr lang="en-AU" dirty="0" smtClean="0"/>
              <a:t>Committees, under the governance of FBG/FMB</a:t>
            </a:r>
          </a:p>
          <a:p>
            <a:r>
              <a:rPr lang="en-AU" dirty="0" smtClean="0"/>
              <a:t>Individuals can define their own</a:t>
            </a:r>
          </a:p>
          <a:p>
            <a:pPr lvl="1"/>
            <a:r>
              <a:rPr lang="en-AU" dirty="0" smtClean="0"/>
              <a:t>Your own local variation of FHIR</a:t>
            </a:r>
          </a:p>
          <a:p>
            <a:pPr lvl="1"/>
            <a:r>
              <a:rPr lang="en-AU" dirty="0" smtClean="0"/>
              <a:t>We will be defining a process to make this manageable and safe</a:t>
            </a:r>
          </a:p>
          <a:p>
            <a:pPr lvl="1"/>
            <a:r>
              <a:rPr lang="en-AU" dirty="0" smtClean="0"/>
              <a:t>For now, you modify (not extend) the FHIR specification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HTML (intro,</a:t>
            </a:r>
            <a:r>
              <a:rPr lang="en-AU" baseline="0" dirty="0" smtClean="0"/>
              <a:t> notes)</a:t>
            </a:r>
            <a:endParaRPr lang="en-A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124744"/>
            <a:ext cx="7828927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7707-729D-440B-BC27-179C1B85AC1C}" type="datetime1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1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narrative about the resource</a:t>
            </a:r>
          </a:p>
          <a:p>
            <a:pPr lvl="1"/>
            <a:r>
              <a:rPr lang="en-US" dirty="0" smtClean="0"/>
              <a:t>Introduction</a:t>
            </a:r>
            <a:r>
              <a:rPr lang="en-US" baseline="0" dirty="0" smtClean="0"/>
              <a:t> </a:t>
            </a:r>
            <a:r>
              <a:rPr lang="en-US" dirty="0" smtClean="0"/>
              <a:t>appears before data elements</a:t>
            </a:r>
          </a:p>
          <a:p>
            <a:pPr lvl="1"/>
            <a:r>
              <a:rPr lang="en-US" dirty="0" smtClean="0"/>
              <a:t>Notes</a:t>
            </a:r>
            <a:r>
              <a:rPr lang="en-US" baseline="0" dirty="0" smtClean="0"/>
              <a:t> appears after</a:t>
            </a:r>
          </a:p>
          <a:p>
            <a:pPr lvl="0"/>
            <a:r>
              <a:rPr lang="en-US" dirty="0" smtClean="0"/>
              <a:t>Focus should be “What does implementer need to know that isn’t covered elsewhere?”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984776" cy="564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54E5-DE63-4C00-85FD-10CB82A5D7D6}" type="datetime1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(and usually should) have more than one</a:t>
            </a:r>
          </a:p>
          <a:p>
            <a:r>
              <a:rPr lang="en-US" dirty="0" smtClean="0"/>
              <a:t>Show how the elements are used</a:t>
            </a:r>
          </a:p>
          <a:p>
            <a:r>
              <a:rPr lang="en-US" dirty="0" smtClean="0"/>
              <a:t>Show “common” usages/patterns</a:t>
            </a:r>
          </a:p>
          <a:p>
            <a:r>
              <a:rPr lang="en-US" dirty="0" smtClean="0"/>
              <a:t>Don’t go crazy</a:t>
            </a:r>
          </a:p>
          <a:p>
            <a:pPr lvl="1"/>
            <a:r>
              <a:rPr lang="en-US" dirty="0" smtClean="0"/>
              <a:t>Need to be able to maintain them</a:t>
            </a:r>
          </a:p>
          <a:p>
            <a:pPr lvl="0"/>
            <a:r>
              <a:rPr lang="en-US" dirty="0" smtClean="0"/>
              <a:t>What (and how many) would be most useful for an implementer?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Build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Process:</a:t>
            </a:r>
          </a:p>
          <a:p>
            <a:pPr lvl="1"/>
            <a:r>
              <a:rPr lang="en-AU" dirty="0"/>
              <a:t>Run publish.bat </a:t>
            </a:r>
            <a:r>
              <a:rPr lang="en-AU" dirty="0" smtClean="0"/>
              <a:t>. (Needs Java runtime)</a:t>
            </a:r>
          </a:p>
          <a:p>
            <a:pPr lvl="1"/>
            <a:r>
              <a:rPr lang="en-AU" dirty="0" smtClean="0"/>
              <a:t>Checks &amp; parses all source files</a:t>
            </a:r>
          </a:p>
          <a:p>
            <a:pPr lvl="1"/>
            <a:r>
              <a:rPr lang="en-AU" dirty="0" smtClean="0"/>
              <a:t>Runs internal validations to ensure coherence</a:t>
            </a:r>
          </a:p>
          <a:p>
            <a:pPr lvl="1"/>
            <a:r>
              <a:rPr lang="en-AU" dirty="0" smtClean="0"/>
              <a:t>Generates reference implementations</a:t>
            </a:r>
          </a:p>
          <a:p>
            <a:pPr lvl="1"/>
            <a:r>
              <a:rPr lang="en-AU" dirty="0" smtClean="0"/>
              <a:t>Generates schemas / JSON examples</a:t>
            </a:r>
          </a:p>
          <a:p>
            <a:pPr lvl="1"/>
            <a:r>
              <a:rPr lang="en-AU" dirty="0" smtClean="0"/>
              <a:t>Generates full specification</a:t>
            </a:r>
          </a:p>
          <a:p>
            <a:pPr lvl="1"/>
            <a:r>
              <a:rPr lang="en-AU" dirty="0" smtClean="0"/>
              <a:t>Validates examples against the schemas</a:t>
            </a:r>
          </a:p>
          <a:p>
            <a:r>
              <a:rPr lang="en-AU" dirty="0" smtClean="0"/>
              <a:t>Output:</a:t>
            </a:r>
          </a:p>
          <a:p>
            <a:pPr lvl="1"/>
            <a:r>
              <a:rPr lang="en-AU" dirty="0" smtClean="0"/>
              <a:t>Single directory, static </a:t>
            </a:r>
            <a:r>
              <a:rPr lang="en-AU" dirty="0" err="1" smtClean="0"/>
              <a:t>htm</a:t>
            </a:r>
            <a:r>
              <a:rPr lang="en-AU" dirty="0" smtClean="0"/>
              <a:t>/</a:t>
            </a:r>
            <a:r>
              <a:rPr lang="en-AU" dirty="0" err="1" smtClean="0"/>
              <a:t>png</a:t>
            </a:r>
            <a:r>
              <a:rPr lang="en-AU" dirty="0" smtClean="0"/>
              <a:t>/zip files</a:t>
            </a:r>
          </a:p>
          <a:p>
            <a:pPr lvl="1"/>
            <a:r>
              <a:rPr lang="en-AU" dirty="0" smtClean="0"/>
              <a:t>Host for web server (http://www.hl7.org/fhir)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C96-518B-4A5A-8560-216D1D6EAED1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8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Version Control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All FHIR definitions, source, etc. are subject to version control</a:t>
            </a:r>
          </a:p>
          <a:p>
            <a:endParaRPr lang="en-AU" dirty="0" smtClean="0"/>
          </a:p>
          <a:p>
            <a:r>
              <a:rPr lang="en-AU" dirty="0" smtClean="0"/>
              <a:t>Every committer can run the build process </a:t>
            </a:r>
            <a:endParaRPr lang="en-AU" sz="2000" i="1" dirty="0"/>
          </a:p>
          <a:p>
            <a:pPr lvl="1"/>
            <a:r>
              <a:rPr lang="en-AU" dirty="0" smtClean="0"/>
              <a:t>Committers need to ensure the build process succeeds </a:t>
            </a:r>
            <a:r>
              <a:rPr lang="en-AU" b="1" dirty="0" smtClean="0"/>
              <a:t>before</a:t>
            </a:r>
            <a:r>
              <a:rPr lang="en-AU" dirty="0" smtClean="0"/>
              <a:t> committing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Much of the internal process enforcement for FHIR is delegated to social factors</a:t>
            </a:r>
          </a:p>
          <a:p>
            <a:pPr lvl="1"/>
            <a:r>
              <a:rPr lang="en-AU" dirty="0" smtClean="0"/>
              <a:t>i.e. a standard software development process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4E42B-D19C-45C7-8653-C304E5200561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Definitions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 Canonical definition is the object model created by parsing the </a:t>
            </a:r>
            <a:r>
              <a:rPr lang="en-AU" dirty="0" err="1" smtClean="0"/>
              <a:t>artifacts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 err="1" smtClean="0"/>
              <a:t>artifacts</a:t>
            </a:r>
            <a:r>
              <a:rPr lang="en-AU" dirty="0" smtClean="0"/>
              <a:t> are a convenient low-tooling </a:t>
            </a:r>
            <a:r>
              <a:rPr lang="en-AU" dirty="0" err="1" smtClean="0"/>
              <a:t>svn</a:t>
            </a:r>
            <a:r>
              <a:rPr lang="en-AU" dirty="0" smtClean="0"/>
              <a:t>-friendly way to maintain the definitions</a:t>
            </a:r>
          </a:p>
          <a:p>
            <a:endParaRPr lang="en-AU" dirty="0" smtClean="0"/>
          </a:p>
          <a:p>
            <a:r>
              <a:rPr lang="en-AU" dirty="0" smtClean="0"/>
              <a:t>Other formats could be introduced. Rules:</a:t>
            </a:r>
          </a:p>
          <a:p>
            <a:pPr lvl="1"/>
            <a:r>
              <a:rPr lang="en-AU" dirty="0" smtClean="0"/>
              <a:t>Low $$ tooling requirements</a:t>
            </a:r>
          </a:p>
          <a:p>
            <a:pPr lvl="1"/>
            <a:r>
              <a:rPr lang="en-AU" dirty="0" smtClean="0"/>
              <a:t>Subversion friendly</a:t>
            </a:r>
          </a:p>
          <a:p>
            <a:pPr lvl="1"/>
            <a:r>
              <a:rPr lang="en-AU" dirty="0" smtClean="0"/>
              <a:t>Easy-</a:t>
            </a:r>
            <a:r>
              <a:rPr lang="en-AU" dirty="0" err="1" smtClean="0"/>
              <a:t>ish</a:t>
            </a:r>
            <a:r>
              <a:rPr lang="en-AU" dirty="0" smtClean="0"/>
              <a:t> to parse content in java code</a:t>
            </a:r>
          </a:p>
          <a:p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8180-4C0B-49C8-8476-8B3ECBDE52D9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Authoring considerations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5BEE-5620-40BD-8D99-D59A2C29316C}" type="datetime1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82296" indent="0">
              <a:buFont typeface="+mj-lt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9E2B-F109-482E-9F82-11EE4308BC53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5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Scope </a:t>
            </a:r>
            <a:r>
              <a:rPr lang="en-AU" dirty="0"/>
              <a:t>should ideally </a:t>
            </a:r>
            <a:r>
              <a:rPr lang="en-AU" dirty="0" smtClean="0"/>
              <a:t>be broad </a:t>
            </a:r>
            <a:r>
              <a:rPr lang="en-AU" dirty="0"/>
              <a:t>enough to meet the potential needs of a wide spectrum of </a:t>
            </a:r>
            <a:r>
              <a:rPr lang="en-AU" dirty="0" smtClean="0"/>
              <a:t>users</a:t>
            </a:r>
          </a:p>
          <a:p>
            <a:pPr lvl="1"/>
            <a:r>
              <a:rPr lang="en-AU" dirty="0" smtClean="0"/>
              <a:t>inpatient </a:t>
            </a:r>
            <a:r>
              <a:rPr lang="en-AU" dirty="0"/>
              <a:t>+ community, individual &amp; public health, human &amp; veterinary, all countries &amp; </a:t>
            </a:r>
            <a:r>
              <a:rPr lang="en-AU" dirty="0" smtClean="0"/>
              <a:t>realms</a:t>
            </a:r>
          </a:p>
          <a:p>
            <a:pPr lvl="1"/>
            <a:r>
              <a:rPr lang="en-AU" dirty="0" smtClean="0"/>
              <a:t>If not </a:t>
            </a:r>
            <a:r>
              <a:rPr lang="en-AU" dirty="0"/>
              <a:t>possible, the space needs to be segregated such that multiple non-overlapping </a:t>
            </a:r>
            <a:r>
              <a:rPr lang="en-AU" dirty="0" smtClean="0"/>
              <a:t>resources can cover the space</a:t>
            </a:r>
          </a:p>
          <a:p>
            <a:r>
              <a:rPr lang="en-US" dirty="0"/>
              <a:t>Name needs to be linked to scope, and part of scope definition</a:t>
            </a:r>
          </a:p>
          <a:p>
            <a:pPr lvl="1"/>
            <a:r>
              <a:rPr lang="en-US" dirty="0"/>
              <a:t>Must pass a </a:t>
            </a:r>
            <a:r>
              <a:rPr lang="en-US" dirty="0" smtClean="0"/>
              <a:t>“reasonable person”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AAB-895A-4DF1-80D3-83AB4B773BF5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Prerequisites</a:t>
            </a:r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JDK (v1.6+) (not a </a:t>
            </a:r>
            <a:r>
              <a:rPr lang="en-AU" dirty="0" err="1" smtClean="0"/>
              <a:t>jre</a:t>
            </a:r>
            <a:r>
              <a:rPr lang="en-AU" dirty="0" smtClean="0"/>
              <a:t>)</a:t>
            </a:r>
          </a:p>
          <a:p>
            <a:r>
              <a:rPr lang="en-AU" dirty="0" err="1" smtClean="0"/>
              <a:t>GraphViz</a:t>
            </a:r>
            <a:r>
              <a:rPr lang="en-AU" dirty="0" smtClean="0"/>
              <a:t> (</a:t>
            </a:r>
            <a:r>
              <a:rPr lang="en-AU" dirty="0" smtClean="0">
                <a:hlinkClick r:id="rId2"/>
              </a:rPr>
              <a:t>http://www.graphviz.com</a:t>
            </a:r>
            <a:r>
              <a:rPr lang="en-AU" dirty="0" smtClean="0"/>
              <a:t>)</a:t>
            </a:r>
          </a:p>
          <a:p>
            <a:r>
              <a:rPr lang="en-AU" dirty="0" smtClean="0"/>
              <a:t>FHIR project content </a:t>
            </a:r>
            <a:r>
              <a:rPr lang="en-AU" dirty="0"/>
              <a:t>(subversion from </a:t>
            </a:r>
            <a:r>
              <a:rPr lang="en-AU" dirty="0">
                <a:hlinkClick r:id="rId3"/>
              </a:rPr>
              <a:t>http://gforge.hl7.org/svn/fhir/trunk</a:t>
            </a:r>
            <a:r>
              <a:rPr lang="en-AU" dirty="0" smtClean="0"/>
              <a:t>)</a:t>
            </a:r>
          </a:p>
          <a:p>
            <a:r>
              <a:rPr lang="en-AU" dirty="0" smtClean="0"/>
              <a:t>Run the build process </a:t>
            </a:r>
            <a:r>
              <a:rPr lang="en-AU" dirty="0" smtClean="0"/>
              <a:t>successfully</a:t>
            </a:r>
          </a:p>
          <a:p>
            <a:pPr lvl="1"/>
            <a:r>
              <a:rPr lang="en-AU" dirty="0" smtClean="0"/>
              <a:t>(Publish.bat/Publish.sh)</a:t>
            </a:r>
          </a:p>
          <a:p>
            <a:endParaRPr lang="en-AU" dirty="0" smtClean="0"/>
          </a:p>
          <a:p>
            <a:pPr marL="82296" indent="0">
              <a:buNone/>
            </a:pP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C353-CC25-4A0A-BB33-6D6BD2593260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Relationship between proposed resource and other resources needs to be well described</a:t>
            </a:r>
          </a:p>
          <a:p>
            <a:pPr lvl="1"/>
            <a:r>
              <a:rPr lang="en-AU" dirty="0"/>
              <a:t>Direction of links needs to be </a:t>
            </a:r>
            <a:r>
              <a:rPr lang="en-AU" dirty="0" smtClean="0"/>
              <a:t>understood</a:t>
            </a:r>
          </a:p>
          <a:p>
            <a:pPr lvl="1"/>
            <a:r>
              <a:rPr lang="en-AU" dirty="0" smtClean="0"/>
              <a:t>In both directions – what will reference this?</a:t>
            </a:r>
          </a:p>
          <a:p>
            <a:r>
              <a:rPr lang="en-AU" dirty="0" smtClean="0"/>
              <a:t>What is the life cycle?</a:t>
            </a:r>
          </a:p>
          <a:p>
            <a:r>
              <a:rPr lang="en-AU" dirty="0" smtClean="0"/>
              <a:t>Does it have a </a:t>
            </a:r>
            <a:r>
              <a:rPr lang="en-AU" smtClean="0"/>
              <a:t>status?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3A3-14A1-4992-93E1-7CDD71B5C9C9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3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inputs:</a:t>
            </a:r>
          </a:p>
          <a:p>
            <a:pPr lvl="1"/>
            <a:r>
              <a:rPr lang="en-AU" dirty="0"/>
              <a:t>v3 Domain models</a:t>
            </a:r>
          </a:p>
          <a:p>
            <a:pPr lvl="1"/>
            <a:r>
              <a:rPr lang="en-AU" dirty="0"/>
              <a:t>CDA, Consolidated CDA story and other implementation guides (and IHE specifications)</a:t>
            </a:r>
          </a:p>
          <a:p>
            <a:pPr lvl="1"/>
            <a:r>
              <a:rPr lang="en-AU" dirty="0"/>
              <a:t>v2 </a:t>
            </a:r>
            <a:r>
              <a:rPr lang="en-AU" dirty="0" smtClean="0"/>
              <a:t>segments &amp; national implementations</a:t>
            </a:r>
            <a:endParaRPr lang="en-AU" dirty="0"/>
          </a:p>
          <a:p>
            <a:pPr lvl="1"/>
            <a:r>
              <a:rPr lang="en-AU" dirty="0" err="1"/>
              <a:t>openEHR</a:t>
            </a:r>
            <a:r>
              <a:rPr lang="en-AU" dirty="0"/>
              <a:t> Archetypes </a:t>
            </a:r>
            <a:r>
              <a:rPr lang="en-AU" dirty="0" smtClean="0"/>
              <a:t>(http</a:t>
            </a:r>
            <a:r>
              <a:rPr lang="en-AU" dirty="0"/>
              <a:t>://</a:t>
            </a:r>
            <a:r>
              <a:rPr lang="en-AU" dirty="0" smtClean="0"/>
              <a:t>www.openher.org/ckm)</a:t>
            </a:r>
            <a:endParaRPr lang="en-AU" dirty="0"/>
          </a:p>
          <a:p>
            <a:pPr lvl="1"/>
            <a:r>
              <a:rPr lang="en-AU" dirty="0"/>
              <a:t>National repository definitions (possible sources: S&amp;I (including the CEDD), UK NHS, Canada Health </a:t>
            </a:r>
            <a:r>
              <a:rPr lang="en-AU" dirty="0" err="1"/>
              <a:t>Infoway</a:t>
            </a:r>
            <a:r>
              <a:rPr lang="en-AU" dirty="0"/>
              <a:t>, Singapore LIMs, NEHTA (Australia)) - beware of local </a:t>
            </a:r>
            <a:r>
              <a:rPr lang="en-AU" dirty="0" smtClean="0"/>
              <a:t>variations</a:t>
            </a:r>
            <a:endParaRPr lang="en-US" dirty="0" smtClean="0"/>
          </a:p>
          <a:p>
            <a:r>
              <a:rPr lang="en-US" dirty="0" smtClean="0"/>
              <a:t>Demonstration…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FF1-551C-47F0-9691-F199F7524FD8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8C2E-C2AA-47F3-B532-86D18CE52FC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9D6F2-DB9E-4732-BB63-E4DE9D9708C4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non-domain experts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78B6-4921-4FE5-BE00-917950CE7704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“mandatory” if the resource would be unusable without the data element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6ECA-499E-4EE4-AC15-46C73AA22FD5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E476-F4A3-489D-8685-BF28EA022DF2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 (other slots for these)</a:t>
            </a:r>
          </a:p>
          <a:p>
            <a:r>
              <a:rPr lang="en-US" b="0" baseline="0" dirty="0" smtClean="0"/>
              <a:t>Should be accompanied by 3+ examples </a:t>
            </a:r>
            <a:r>
              <a:rPr lang="en-US" b="0" i="1" baseline="0" dirty="0" smtClean="0"/>
              <a:t>(Lloyd has a dream!)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D9DF-CC49-4A00-B87A-A6DD448079F9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More rules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Will be defined as we go along…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6CD0-7DBE-4D02-85DE-D3A9EA270134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55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E22-2DF7-41BE-ABFD-F84D3D930A32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Governance Board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establishing</a:t>
            </a:r>
            <a:r>
              <a:rPr lang="en-US" baseline="0" dirty="0" smtClean="0"/>
              <a:t> &amp; maintaining “FHIR Principles”</a:t>
            </a:r>
          </a:p>
          <a:p>
            <a:r>
              <a:rPr lang="en-US" baseline="0" dirty="0" smtClean="0"/>
              <a:t>Determine what resource names get allocated and who they get allocated to</a:t>
            </a:r>
          </a:p>
          <a:p>
            <a:r>
              <a:rPr lang="en-US" baseline="0" dirty="0" smtClean="0"/>
              <a:t>Vet the processes used to manage FHIR</a:t>
            </a:r>
          </a:p>
          <a:p>
            <a:r>
              <a:rPr lang="en-US" baseline="0" dirty="0" smtClean="0"/>
              <a:t>Appointed by TSC</a:t>
            </a:r>
          </a:p>
          <a:p>
            <a:pPr lvl="1"/>
            <a:r>
              <a:rPr lang="en-US" dirty="0" smtClean="0"/>
              <a:t>Grahame Grieve – FHIR core</a:t>
            </a:r>
          </a:p>
          <a:p>
            <a:pPr lvl="1"/>
            <a:r>
              <a:rPr lang="en-US" dirty="0" smtClean="0"/>
              <a:t>Ron Parker – Architecture rep</a:t>
            </a:r>
          </a:p>
          <a:p>
            <a:pPr lvl="1"/>
            <a:r>
              <a:rPr lang="en-US" dirty="0" smtClean="0"/>
              <a:t>Woody Beeler – TSC rep</a:t>
            </a:r>
          </a:p>
          <a:p>
            <a:pPr lvl="1"/>
            <a:r>
              <a:rPr lang="en-US" dirty="0" smtClean="0"/>
              <a:t>Ewout Kramer – Implementer rep</a:t>
            </a:r>
          </a:p>
          <a:p>
            <a:pPr lvl="1"/>
            <a:r>
              <a:rPr lang="en-US" dirty="0" smtClean="0"/>
              <a:t>John Quinn – CTO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 and Attribution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is copyright to HL7 International</a:t>
            </a:r>
          </a:p>
          <a:p>
            <a:r>
              <a:rPr lang="en-US" dirty="0" smtClean="0"/>
              <a:t>It is licensed under the </a:t>
            </a:r>
            <a:r>
              <a:rPr lang="en-US" dirty="0" smtClean="0">
                <a:solidFill>
                  <a:srgbClr val="0070C0"/>
                </a:solidFill>
              </a:rPr>
              <a:t>Creative Commons Attribution Non-commercial Share Alike 3.0</a:t>
            </a:r>
            <a:r>
              <a:rPr lang="en-US" dirty="0" smtClean="0"/>
              <a:t> license</a:t>
            </a:r>
          </a:p>
          <a:p>
            <a:pPr lvl="1"/>
            <a:r>
              <a:rPr lang="en-US" dirty="0" smtClean="0"/>
              <a:t>Details can be found here:</a:t>
            </a:r>
          </a:p>
          <a:p>
            <a:pPr lvl="2"/>
            <a:r>
              <a:rPr lang="en-US" dirty="0">
                <a:hlinkClick r:id="rId2"/>
              </a:rPr>
              <a:t>http://creativecommons.org/licenses/by-nc-sa/3.0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 background image is sourced from quality3dmodels.net under the same license terms.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911F-C29B-46BC-A997-389E14454876}" type="datetime1">
              <a:rPr lang="en-US" smtClean="0"/>
              <a:t>5/6/2013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Management Group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5446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Make day-to-day decisions about FHIR</a:t>
            </a:r>
          </a:p>
          <a:p>
            <a:r>
              <a:rPr lang="en-US" sz="3600" dirty="0" smtClean="0"/>
              <a:t>Help committees with design</a:t>
            </a:r>
          </a:p>
          <a:p>
            <a:r>
              <a:rPr lang="en-US" sz="3600" dirty="0" smtClean="0"/>
              <a:t>Mediate conflicts, ensure alignment &amp; coherence across resources</a:t>
            </a:r>
          </a:p>
          <a:p>
            <a:r>
              <a:rPr lang="en-US" sz="3600" baseline="0" dirty="0" smtClean="0"/>
              <a:t>Membership: </a:t>
            </a:r>
          </a:p>
          <a:p>
            <a:pPr lvl="1"/>
            <a:r>
              <a:rPr lang="en-AU" sz="3200" dirty="0"/>
              <a:t>Lorraine </a:t>
            </a:r>
            <a:r>
              <a:rPr lang="en-AU" sz="3200" dirty="0" smtClean="0"/>
              <a:t>Constable, Jean </a:t>
            </a:r>
            <a:r>
              <a:rPr lang="en-AU" sz="3200" dirty="0" err="1" smtClean="0"/>
              <a:t>Duteau</a:t>
            </a:r>
            <a:r>
              <a:rPr lang="en-AU" sz="3200" dirty="0" smtClean="0"/>
              <a:t>, Hugh </a:t>
            </a:r>
            <a:r>
              <a:rPr lang="en-AU" sz="3200" dirty="0"/>
              <a:t>Glover </a:t>
            </a:r>
            <a:r>
              <a:rPr lang="en-AU" sz="3200" dirty="0" smtClean="0"/>
              <a:t>, David </a:t>
            </a:r>
            <a:r>
              <a:rPr lang="en-AU" sz="3200" dirty="0"/>
              <a:t>Hay </a:t>
            </a:r>
            <a:r>
              <a:rPr lang="en-AU" sz="3200" dirty="0" smtClean="0"/>
              <a:t>, John </a:t>
            </a:r>
            <a:r>
              <a:rPr lang="en-AU" sz="3200" dirty="0" err="1"/>
              <a:t>Moehrke</a:t>
            </a:r>
            <a:r>
              <a:rPr lang="en-AU" sz="3200" dirty="0"/>
              <a:t> </a:t>
            </a:r>
            <a:r>
              <a:rPr lang="en-AU" sz="3200" dirty="0" smtClean="0"/>
              <a:t>, Brian </a:t>
            </a:r>
            <a:r>
              <a:rPr lang="en-AU" sz="3200" dirty="0" err="1"/>
              <a:t>Pech</a:t>
            </a:r>
            <a:r>
              <a:rPr lang="en-AU" sz="3200" dirty="0"/>
              <a:t> </a:t>
            </a:r>
            <a:r>
              <a:rPr lang="en-AU" sz="3200" dirty="0" smtClean="0"/>
              <a:t>, </a:t>
            </a:r>
            <a:r>
              <a:rPr lang="en-AU" sz="3200" dirty="0" err="1" smtClean="0"/>
              <a:t>MnM</a:t>
            </a:r>
            <a:r>
              <a:rPr lang="en-AU" sz="3200" dirty="0" smtClean="0"/>
              <a:t> </a:t>
            </a:r>
            <a:r>
              <a:rPr lang="en-AU" sz="3200" dirty="0"/>
              <a:t>co-chair (Lloyd McKenzie) </a:t>
            </a:r>
            <a:r>
              <a:rPr lang="en-AU" sz="3200" dirty="0" smtClean="0"/>
              <a:t>, FGB </a:t>
            </a:r>
            <a:r>
              <a:rPr lang="en-AU" sz="3200" dirty="0"/>
              <a:t>chair (Ron Parker)- ex officio, </a:t>
            </a:r>
            <a:r>
              <a:rPr lang="en-AU" sz="3200" dirty="0" smtClean="0"/>
              <a:t>CTO </a:t>
            </a:r>
            <a:r>
              <a:rPr lang="en-AU" sz="3200" dirty="0"/>
              <a:t>John Quinn - ex officio </a:t>
            </a:r>
          </a:p>
          <a:p>
            <a:endParaRPr lang="en-US" sz="360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Project Team</a:t>
            </a:r>
          </a:p>
          <a:p>
            <a:r>
              <a:rPr lang="en-US" dirty="0" smtClean="0"/>
              <a:t>Responsible for documenting QA processes, best practices, etc.</a:t>
            </a:r>
          </a:p>
          <a:p>
            <a:r>
              <a:rPr lang="en-US" dirty="0" smtClean="0"/>
              <a:t>Resolving “hot topics” around methodology</a:t>
            </a:r>
          </a:p>
          <a:p>
            <a:r>
              <a:rPr lang="en-US" dirty="0" smtClean="0"/>
              <a:t>Open committee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CDED8-F563-489F-88EF-1064F78DA1BE}" type="datetime1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Development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CA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489B-B294-4EC3-A192-F66C282D9322}" type="datetime1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development process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Process is still a work in progress</a:t>
            </a:r>
          </a:p>
          <a:p>
            <a:r>
              <a:rPr lang="en-US" baseline="0" dirty="0" smtClean="0"/>
              <a:t>Current</a:t>
            </a:r>
            <a:r>
              <a:rPr lang="en-US" dirty="0" smtClean="0"/>
              <a:t> methodology and documentation is subject to change</a:t>
            </a:r>
            <a:r>
              <a:rPr lang="en-US" baseline="0" dirty="0" smtClean="0"/>
              <a:t>.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2CF5-3C3D-46C2-B622-B5133F51A02F}" type="datetime1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2012 HL7 International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41CA-569D-40E7-8E58-026C0338B2C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2502</Words>
  <Application>Microsoft Office PowerPoint</Application>
  <PresentationFormat>On-screen Show (4:3)</PresentationFormat>
  <Paragraphs>442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TrainingPresentation</vt:lpstr>
      <vt:lpstr>FHIR Editors Tutorial</vt:lpstr>
      <vt:lpstr>FHIR Editors Tutorial</vt:lpstr>
      <vt:lpstr>Editing FHIR Resources</vt:lpstr>
      <vt:lpstr>Prerequisites</vt:lpstr>
      <vt:lpstr>FHIR Governance Board</vt:lpstr>
      <vt:lpstr>FHIR Management Group</vt:lpstr>
      <vt:lpstr>MnM</vt:lpstr>
      <vt:lpstr>Resource Development   Process</vt:lpstr>
      <vt:lpstr>Resource development process</vt:lpstr>
      <vt:lpstr>Steps to resource development</vt:lpstr>
      <vt:lpstr>Steps to resource development</vt:lpstr>
      <vt:lpstr>Steps to resource development</vt:lpstr>
      <vt:lpstr>Steps to resource development</vt:lpstr>
      <vt:lpstr>Steps to resource development</vt:lpstr>
      <vt:lpstr>Tools</vt:lpstr>
      <vt:lpstr>FHIR tools</vt:lpstr>
      <vt:lpstr>FHIR Artifacts</vt:lpstr>
      <vt:lpstr>FHIR Artifacts</vt:lpstr>
      <vt:lpstr>Master Definition: Spreadsheet</vt:lpstr>
      <vt:lpstr>Master Definition</vt:lpstr>
      <vt:lpstr>Data Elements tab</vt:lpstr>
      <vt:lpstr>Data Elements tab (cont’d)</vt:lpstr>
      <vt:lpstr>Data Elements tab (cont’d)</vt:lpstr>
      <vt:lpstr>Invariants tab</vt:lpstr>
      <vt:lpstr>Search tab</vt:lpstr>
      <vt:lpstr>Bindings tab</vt:lpstr>
      <vt:lpstr>[Code list] tab</vt:lpstr>
      <vt:lpstr>[Value set] tab</vt:lpstr>
      <vt:lpstr>Examples tab</vt:lpstr>
      <vt:lpstr>HTML (intro, notes)</vt:lpstr>
      <vt:lpstr>HTML</vt:lpstr>
      <vt:lpstr>Example</vt:lpstr>
      <vt:lpstr>Example</vt:lpstr>
      <vt:lpstr>Build Process</vt:lpstr>
      <vt:lpstr>Version Control</vt:lpstr>
      <vt:lpstr>Resource Definitions</vt:lpstr>
      <vt:lpstr>Authoring considerations</vt:lpstr>
      <vt:lpstr>What are the rules?</vt:lpstr>
      <vt:lpstr>Resource Scope</vt:lpstr>
      <vt:lpstr>Resource Scope</vt:lpstr>
      <vt:lpstr>Creating and editing content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More rules</vt:lpstr>
      <vt:lpstr>Contacts</vt:lpstr>
      <vt:lpstr>Licensing and Attribution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2013-05-05T18:15:41Z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