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12"/>
  </p:notesMasterIdLst>
  <p:sldIdLst>
    <p:sldId id="256" r:id="rId2"/>
    <p:sldId id="258" r:id="rId3"/>
    <p:sldId id="259" r:id="rId4"/>
    <p:sldId id="356" r:id="rId5"/>
    <p:sldId id="260" r:id="rId6"/>
    <p:sldId id="335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8" r:id="rId15"/>
    <p:sldId id="270" r:id="rId16"/>
    <p:sldId id="272" r:id="rId17"/>
    <p:sldId id="279" r:id="rId18"/>
    <p:sldId id="273" r:id="rId19"/>
    <p:sldId id="275" r:id="rId20"/>
    <p:sldId id="277" r:id="rId21"/>
    <p:sldId id="278" r:id="rId22"/>
    <p:sldId id="280" r:id="rId23"/>
    <p:sldId id="314" r:id="rId24"/>
    <p:sldId id="269" r:id="rId25"/>
    <p:sldId id="387" r:id="rId26"/>
    <p:sldId id="267" r:id="rId27"/>
    <p:sldId id="373" r:id="rId28"/>
    <p:sldId id="346" r:id="rId29"/>
    <p:sldId id="349" r:id="rId30"/>
    <p:sldId id="348" r:id="rId31"/>
    <p:sldId id="347" r:id="rId32"/>
    <p:sldId id="350" r:id="rId33"/>
    <p:sldId id="353" r:id="rId34"/>
    <p:sldId id="281" r:id="rId35"/>
    <p:sldId id="282" r:id="rId36"/>
    <p:sldId id="283" r:id="rId37"/>
    <p:sldId id="284" r:id="rId38"/>
    <p:sldId id="285" r:id="rId39"/>
    <p:sldId id="286" r:id="rId40"/>
    <p:sldId id="309" r:id="rId41"/>
    <p:sldId id="289" r:id="rId42"/>
    <p:sldId id="288" r:id="rId43"/>
    <p:sldId id="292" r:id="rId44"/>
    <p:sldId id="293" r:id="rId45"/>
    <p:sldId id="294" r:id="rId46"/>
    <p:sldId id="295" r:id="rId47"/>
    <p:sldId id="291" r:id="rId48"/>
    <p:sldId id="296" r:id="rId49"/>
    <p:sldId id="290" r:id="rId50"/>
    <p:sldId id="310" r:id="rId51"/>
    <p:sldId id="311" r:id="rId52"/>
    <p:sldId id="312" r:id="rId53"/>
    <p:sldId id="298" r:id="rId54"/>
    <p:sldId id="299" r:id="rId55"/>
    <p:sldId id="297" r:id="rId56"/>
    <p:sldId id="300" r:id="rId57"/>
    <p:sldId id="301" r:id="rId58"/>
    <p:sldId id="304" r:id="rId59"/>
    <p:sldId id="357" r:id="rId60"/>
    <p:sldId id="366" r:id="rId61"/>
    <p:sldId id="379" r:id="rId62"/>
    <p:sldId id="374" r:id="rId63"/>
    <p:sldId id="380" r:id="rId64"/>
    <p:sldId id="381" r:id="rId65"/>
    <p:sldId id="375" r:id="rId66"/>
    <p:sldId id="378" r:id="rId67"/>
    <p:sldId id="302" r:id="rId68"/>
    <p:sldId id="303" r:id="rId69"/>
    <p:sldId id="305" r:id="rId70"/>
    <p:sldId id="308" r:id="rId71"/>
    <p:sldId id="306" r:id="rId72"/>
    <p:sldId id="307" r:id="rId73"/>
    <p:sldId id="313" r:id="rId74"/>
    <p:sldId id="315" r:id="rId75"/>
    <p:sldId id="320" r:id="rId76"/>
    <p:sldId id="317" r:id="rId77"/>
    <p:sldId id="318" r:id="rId78"/>
    <p:sldId id="321" r:id="rId79"/>
    <p:sldId id="322" r:id="rId80"/>
    <p:sldId id="388" r:id="rId81"/>
    <p:sldId id="323" r:id="rId82"/>
    <p:sldId id="324" r:id="rId83"/>
    <p:sldId id="332" r:id="rId84"/>
    <p:sldId id="336" r:id="rId85"/>
    <p:sldId id="337" r:id="rId86"/>
    <p:sldId id="338" r:id="rId87"/>
    <p:sldId id="344" r:id="rId88"/>
    <p:sldId id="342" r:id="rId89"/>
    <p:sldId id="351" r:id="rId90"/>
    <p:sldId id="345" r:id="rId91"/>
    <p:sldId id="352" r:id="rId92"/>
    <p:sldId id="354" r:id="rId93"/>
    <p:sldId id="355" r:id="rId94"/>
    <p:sldId id="341" r:id="rId95"/>
    <p:sldId id="371" r:id="rId96"/>
    <p:sldId id="368" r:id="rId97"/>
    <p:sldId id="369" r:id="rId98"/>
    <p:sldId id="370" r:id="rId99"/>
    <p:sldId id="365" r:id="rId100"/>
    <p:sldId id="327" r:id="rId101"/>
    <p:sldId id="358" r:id="rId102"/>
    <p:sldId id="359" r:id="rId103"/>
    <p:sldId id="360" r:id="rId104"/>
    <p:sldId id="361" r:id="rId105"/>
    <p:sldId id="385" r:id="rId106"/>
    <p:sldId id="386" r:id="rId107"/>
    <p:sldId id="363" r:id="rId108"/>
    <p:sldId id="382" r:id="rId109"/>
    <p:sldId id="384" r:id="rId110"/>
    <p:sldId id="383" r:id="rId1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356"/>
          </p14:sldIdLst>
        </p14:section>
        <p14:section name="Deconstructing FHIR" id="{0FDFBA23-3CF0-4510-A204-DC47955666D5}">
          <p14:sldIdLst>
            <p14:sldId id="260"/>
            <p14:sldId id="335"/>
            <p14:sldId id="261"/>
            <p14:sldId id="262"/>
            <p14:sldId id="263"/>
            <p14:sldId id="264"/>
            <p14:sldId id="266"/>
            <p14:sldId id="271"/>
            <p14:sldId id="265"/>
            <p14:sldId id="268"/>
            <p14:sldId id="270"/>
            <p14:sldId id="272"/>
            <p14:sldId id="279"/>
            <p14:sldId id="273"/>
            <p14:sldId id="275"/>
            <p14:sldId id="277"/>
            <p14:sldId id="278"/>
            <p14:sldId id="280"/>
            <p14:sldId id="314"/>
            <p14:sldId id="269"/>
            <p14:sldId id="387"/>
            <p14:sldId id="267"/>
          </p14:sldIdLst>
        </p14:section>
        <p14:section name="Resources in code" id="{3B0274F8-1B4B-404D-9FAC-7DEBE0C9CD6E}">
          <p14:sldIdLst>
            <p14:sldId id="373"/>
            <p14:sldId id="346"/>
            <p14:sldId id="349"/>
            <p14:sldId id="348"/>
            <p14:sldId id="347"/>
            <p14:sldId id="350"/>
            <p14:sldId id="353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285"/>
            <p14:sldId id="286"/>
            <p14:sldId id="309"/>
            <p14:sldId id="289"/>
            <p14:sldId id="288"/>
            <p14:sldId id="292"/>
            <p14:sldId id="293"/>
            <p14:sldId id="294"/>
            <p14:sldId id="295"/>
            <p14:sldId id="291"/>
            <p14:sldId id="296"/>
            <p14:sldId id="290"/>
            <p14:sldId id="310"/>
            <p14:sldId id="311"/>
            <p14:sldId id="312"/>
            <p14:sldId id="298"/>
            <p14:sldId id="299"/>
            <p14:sldId id="297"/>
            <p14:sldId id="300"/>
            <p14:sldId id="301"/>
            <p14:sldId id="304"/>
          </p14:sldIdLst>
        </p14:section>
        <p14:section name="Search Functionality" id="{B49AE08E-496F-4FEC-ABFF-CB4F1959192D}">
          <p14:sldIdLst>
            <p14:sldId id="357"/>
            <p14:sldId id="366"/>
            <p14:sldId id="379"/>
            <p14:sldId id="374"/>
            <p14:sldId id="380"/>
            <p14:sldId id="381"/>
            <p14:sldId id="375"/>
            <p14:sldId id="378"/>
          </p14:sldIdLst>
        </p14:section>
        <p14:section name="Beyond REST" id="{952537E9-E564-44A8-A484-414F4268056F}">
          <p14:sldIdLst>
            <p14:sldId id="302"/>
            <p14:sldId id="303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15"/>
            <p14:sldId id="320"/>
            <p14:sldId id="317"/>
            <p14:sldId id="318"/>
            <p14:sldId id="321"/>
            <p14:sldId id="322"/>
            <p14:sldId id="388"/>
            <p14:sldId id="323"/>
            <p14:sldId id="324"/>
            <p14:sldId id="332"/>
            <p14:sldId id="336"/>
            <p14:sldId id="337"/>
            <p14:sldId id="338"/>
            <p14:sldId id="344"/>
            <p14:sldId id="342"/>
            <p14:sldId id="351"/>
            <p14:sldId id="345"/>
            <p14:sldId id="352"/>
            <p14:sldId id="354"/>
            <p14:sldId id="355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59"/>
            <p14:sldId id="360"/>
            <p14:sldId id="361"/>
            <p14:sldId id="385"/>
            <p14:sldId id="386"/>
            <p14:sldId id="363"/>
            <p14:sldId id="382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6646" autoAdjust="0"/>
  </p:normalViewPr>
  <p:slideViewPr>
    <p:cSldViewPr>
      <p:cViewPr>
        <p:scale>
          <a:sx n="70" d="100"/>
          <a:sy n="70" d="100"/>
        </p:scale>
        <p:origin x="-504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Every resource</a:t>
            </a:r>
            <a:r>
              <a:rPr lang="en-US" baseline="0" dirty="0" smtClean="0"/>
              <a:t> can have 0 or more extensions, which extend specific elements within that resource.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Extensions can be nested, to extend an element with complex, structured data.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Internal references require</a:t>
            </a:r>
            <a:r>
              <a:rPr lang="en-US" baseline="0" dirty="0" smtClean="0"/>
              <a:t> you maintain an id on (almost) any element of a Resource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the internal id is an XML attribute (the only one!) but the reference itself is an element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 smtClean="0"/>
              <a:t>TODO: Grahame, how to Parse JSON?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89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]</a:t>
            </a:r>
            <a:r>
              <a:rPr lang="en-US" i="0" baseline="0" dirty="0" err="1" smtClean="0"/>
              <a:t>trpoint</a:t>
            </a:r>
            <a:r>
              <a:rPr lang="en-US" i="0" baseline="0" dirty="0" smtClean="0"/>
              <a:t>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as a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219200" y="1905000"/>
            <a:ext cx="6629400" cy="3505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8930" y="2458608"/>
            <a:ext cx="1710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d (storage)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Version-id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Last-updated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Author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MediaType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Binary-location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(stored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json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Original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charset="0"/>
              </a:rPr>
              <a:t>json</a:t>
            </a:r>
            <a:r>
              <a:rPr lang="en-US" i="1" dirty="0" smtClean="0">
                <a:solidFill>
                  <a:schemeClr val="tx1"/>
                </a:solidFill>
                <a:latin typeface="Arial" charset="0"/>
              </a:rPr>
              <a:t> or xml)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114800" y="3048000"/>
            <a:ext cx="762000" cy="70326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2133600" y="4038600"/>
            <a:ext cx="1036055" cy="2111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169655" y="4953000"/>
            <a:ext cx="945146" cy="38100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LINQ)</a:t>
            </a:r>
          </a:p>
          <a:p>
            <a:endParaRPr lang="en-US" dirty="0"/>
          </a:p>
          <a:p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Func&lt;Coding, QTokenArgument, bool&gt; codingExactFilter =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(code, arg) =&gt; code.Code == arg.Code &amp;&amp;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	(arg.System != 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Func&lt;Coding, StringArgument, bool&gt; codingContainsFilter =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(code, arg) =&gt; code.Code.Contains(arg.Value);</a:t>
            </a:r>
          </a:p>
          <a:p>
            <a:endParaRPr lang="en-US" sz="1800" noProof="1" smtClean="0"/>
          </a:p>
          <a:p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Persons.Where( pers=&gt;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codingExactFilter( pers.Gender, args[“gender”] ) &amp;&amp;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codingExactFilter( pers.Language, args[“language”] ) );</a:t>
            </a:r>
          </a:p>
          <a:p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 &lt;</a:t>
            </a:r>
            <a:r>
              <a:rPr lang="en-US" dirty="0" err="1" smtClean="0"/>
              <a:t>resource,paramnaam</a:t>
            </a:r>
            <a:r>
              <a:rPr lang="en-US" dirty="0" smtClean="0"/>
              <a:t>&gt; ) -&gt; </a:t>
            </a:r>
            <a:r>
              <a:rPr lang="en-US" dirty="0" err="1" smtClean="0"/>
              <a:t>Linq</a:t>
            </a:r>
            <a:r>
              <a:rPr lang="en-US" dirty="0" smtClean="0"/>
              <a:t> predicate (“where clause”).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predicate (resource, </a:t>
            </a:r>
            <a:r>
              <a:rPr lang="en-US" dirty="0" err="1" smtClean="0"/>
              <a:t>param</a:t>
            </a:r>
            <a:r>
              <a:rPr lang="en-US" dirty="0" smtClean="0"/>
              <a:t> value):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No “join” =&gt; </a:t>
            </a:r>
            <a:r>
              <a:rPr lang="en-US" dirty="0" err="1" smtClean="0"/>
              <a:t>subqueries</a:t>
            </a:r>
            <a:r>
              <a:rPr lang="en-US" dirty="0" smtClean="0"/>
              <a:t> are run first, resulting id’s used as argument in “main” query.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6467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66813"/>
              </p:ext>
            </p:extLst>
          </p:nvPr>
        </p:nvGraphicFramePr>
        <p:xfrm>
          <a:off x="762000" y="3352800"/>
          <a:ext cx="5715000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263373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String2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Date1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“Ewout”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1972-11-30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Observation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“55284-4”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“8580-6”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2012-09-17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62099"/>
              </p:ext>
            </p:extLst>
          </p:nvPr>
        </p:nvGraphicFramePr>
        <p:xfrm>
          <a:off x="762000" y="4552950"/>
          <a:ext cx="1835424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415773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4800600" y="4038600"/>
            <a:ext cx="152400" cy="762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971800" y="4648200"/>
            <a:ext cx="2590800" cy="1066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Index only latest version?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2055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5981700" y="4353675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8993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 bwMode="auto">
          <a:xfrm>
            <a:off x="3276600" y="2574820"/>
            <a:ext cx="2669688" cy="2465266"/>
          </a:xfrm>
          <a:custGeom>
            <a:avLst/>
            <a:gdLst>
              <a:gd name="connsiteX0" fmla="*/ 0 w 2517288"/>
              <a:gd name="connsiteY0" fmla="*/ 2465266 h 2465266"/>
              <a:gd name="connsiteX1" fmla="*/ 2481943 w 2517288"/>
              <a:gd name="connsiteY1" fmla="*/ 1082780 h 2465266"/>
              <a:gd name="connsiteX2" fmla="*/ 1371600 w 2517288"/>
              <a:gd name="connsiteY2" fmla="*/ 135723 h 2465266"/>
              <a:gd name="connsiteX3" fmla="*/ 87086 w 2517288"/>
              <a:gd name="connsiteY3" fmla="*/ 26866 h 24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288" h="2465266">
                <a:moveTo>
                  <a:pt x="0" y="2465266"/>
                </a:moveTo>
                <a:cubicBezTo>
                  <a:pt x="1126671" y="1968151"/>
                  <a:pt x="2253343" y="1471037"/>
                  <a:pt x="2481943" y="1082780"/>
                </a:cubicBezTo>
                <a:cubicBezTo>
                  <a:pt x="2710543" y="694523"/>
                  <a:pt x="1770743" y="311709"/>
                  <a:pt x="1371600" y="135723"/>
                </a:cubicBezTo>
                <a:cubicBezTo>
                  <a:pt x="972457" y="-40263"/>
                  <a:pt x="529771" y="-6699"/>
                  <a:pt x="87086" y="26866"/>
                </a:cubicBezTo>
              </a:path>
            </a:pathLst>
          </a:custGeom>
          <a:ln>
            <a:headEnd type="none" w="med" len="med"/>
            <a:tailEnd type="stealth" w="lg" len="lg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048000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Internal reference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 within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Resouce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80142"/>
          </a:xfrm>
        </p:spPr>
        <p:txBody>
          <a:bodyPr/>
          <a:lstStyle/>
          <a:p>
            <a:r>
              <a:rPr lang="en-US" dirty="0" smtClean="0"/>
              <a:t>Other internal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smtClean="0"/>
              <a:t>&lt;concept&gt;</a:t>
            </a:r>
            <a:br>
              <a:rPr lang="nl-NL" sz="1800" dirty="0" smtClean="0"/>
            </a:br>
            <a:r>
              <a:rPr lang="nl-NL" sz="1800" dirty="0" smtClean="0"/>
              <a:t>   &lt;coding&gt;</a:t>
            </a:r>
            <a:br>
              <a:rPr lang="nl-NL" sz="1800" dirty="0" smtClean="0"/>
            </a:br>
            <a:r>
              <a:rPr lang="nl-NL" sz="1800" dirty="0" smtClean="0"/>
              <a:t>       &lt;system&gt;http://hl7.org/fhir/sid/icd-10&lt;/system&gt;</a:t>
            </a:r>
          </a:p>
          <a:p>
            <a:r>
              <a:rPr lang="nl-NL" sz="1800" dirty="0" smtClean="0"/>
              <a:t>       &lt;code&gt;R51&lt;/code&gt;</a:t>
            </a:r>
          </a:p>
          <a:p>
            <a:r>
              <a:rPr lang="nl-NL" sz="1800" dirty="0" smtClean="0"/>
              <a:t>   &lt;/coding&gt; </a:t>
            </a:r>
          </a:p>
          <a:p>
            <a:r>
              <a:rPr lang="nl-NL" sz="1800" dirty="0" smtClean="0"/>
              <a:t>   &lt;coding id="1"&gt;</a:t>
            </a:r>
          </a:p>
          <a:p>
            <a:r>
              <a:rPr lang="nl-NL" sz="1800" dirty="0" smtClean="0"/>
              <a:t>       &lt;system&gt;http://snomed.info&lt;/system&gt;</a:t>
            </a:r>
          </a:p>
          <a:p>
            <a:r>
              <a:rPr lang="nl-NL" sz="1800" dirty="0" smtClean="0"/>
              <a:t>       &lt;code&gt;25064002&lt;/code&gt;</a:t>
            </a:r>
          </a:p>
          <a:p>
            <a:r>
              <a:rPr lang="nl-NL" sz="1800" dirty="0" smtClean="0"/>
              <a:t>   &lt;/coding&gt;</a:t>
            </a:r>
          </a:p>
          <a:p>
            <a:r>
              <a:rPr lang="nl-NL" sz="1800" dirty="0" smtClean="0"/>
              <a:t>   &lt;text&gt;general headache&lt;/text&gt; </a:t>
            </a:r>
          </a:p>
          <a:p>
            <a:r>
              <a:rPr lang="nl-NL" sz="1800" dirty="0" smtClean="0"/>
              <a:t>   &lt;primary&gt;1&lt;/primary&gt;</a:t>
            </a:r>
          </a:p>
          <a:p>
            <a:r>
              <a:rPr lang="nl-NL" sz="1800" dirty="0" smtClean="0"/>
              <a:t>&lt;/concept&gt;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21070431">
            <a:off x="2801568" y="3033480"/>
            <a:ext cx="3015655" cy="1986779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ln>
            <a:headEnd type="none"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/>
          <a:lstStyle/>
          <a:p>
            <a:r>
              <a:rPr lang="en-US" dirty="0" smtClean="0"/>
              <a:t>What can be referenced?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element can carry an internal id, so it can be a target of an internal reference, </a:t>
            </a:r>
            <a:r>
              <a:rPr lang="en-US" i="1" dirty="0" smtClean="0"/>
              <a:t>except primitives inside </a:t>
            </a:r>
            <a:r>
              <a:rPr lang="en-US" i="1" dirty="0" err="1" smtClean="0"/>
              <a:t>datatypes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99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451476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smtClean="0"/>
              <a:t>Distribution </a:t>
            </a:r>
            <a:r>
              <a:rPr lang="en-US" dirty="0" smtClean="0"/>
              <a:t>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“PUT” on the resources ID URL, with the new contents in the body</a:t>
            </a:r>
          </a:p>
          <a:p>
            <a:r>
              <a:rPr lang="en-US" smtClean="0"/>
              <a:t>Tell server the body’s format (xml/json) in the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might/might not allow you to PUT to a location that does not yet exist. </a:t>
            </a:r>
          </a:p>
          <a:p>
            <a:r>
              <a:rPr lang="en-US" smtClean="0"/>
              <a:t>If it does: Resource gets created at that location =&gt; client determines resource’s id!</a:t>
            </a:r>
          </a:p>
          <a:p>
            <a:r>
              <a:rPr lang="en-US" smtClean="0"/>
              <a:t>If it does not: server returns 405 (Method not allowed)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requires client to send Content-Location header with a version-specific URL</a:t>
            </a:r>
          </a:p>
          <a:p>
            <a:r>
              <a:rPr lang="en-US" smtClean="0"/>
              <a:t>Server uses this to check whether you are updating the latest version.</a:t>
            </a:r>
          </a:p>
          <a:p>
            <a:r>
              <a:rPr lang="en-US" smtClean="0"/>
              <a:t>Server will then return 409 (Conflict) if you don’t.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POST the contents to an url which indicates the resource type: </a:t>
            </a:r>
          </a:p>
          <a:p>
            <a:pPr lvl="1"/>
            <a:r>
              <a:rPr lang="en-US" smtClean="0"/>
              <a:t>E.g. http://server.org/fhir/person</a:t>
            </a:r>
          </a:p>
          <a:p>
            <a:r>
              <a:rPr lang="en-US" smtClean="0"/>
              <a:t>Supply body’s format in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newly assigned resource id URL in the Location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err="1" smtClean="0"/>
              <a:t>modelling</a:t>
            </a:r>
            <a:r>
              <a:rPr lang="en-US" dirty="0" smtClean="0"/>
              <a:t>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lvl="2"/>
            <a:r>
              <a:rPr lang="en-US" dirty="0" smtClean="0"/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after a certain moment.</a:t>
            </a:r>
          </a:p>
          <a:p>
            <a:r>
              <a:rPr lang="en-US" strike="sngStrike" dirty="0" smtClean="0"/>
              <a:t>All other search parameters for those resources are allowed too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obtain a history of all changes to a resource using</a:t>
            </a:r>
          </a:p>
          <a:p>
            <a:pPr lvl="1"/>
            <a:r>
              <a:rPr lang="en-US" smtClean="0"/>
              <a:t>E.g. http://server.org/person/@1/history</a:t>
            </a:r>
          </a:p>
          <a:p>
            <a:r>
              <a:rPr lang="en-US" smtClean="0"/>
              <a:t>Changes are updates, but also deletions</a:t>
            </a:r>
          </a:p>
          <a:p>
            <a:r>
              <a:rPr lang="en-US" smtClean="0"/>
              <a:t>Notice that a version-specific URL is this URL, with a version id added to it.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parameters are defined per resource</a:t>
            </a:r>
          </a:p>
          <a:p>
            <a:r>
              <a:rPr lang="en-US" dirty="0" smtClean="0"/>
              <a:t>$id is the only universal search parameter</a:t>
            </a:r>
          </a:p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 smtClean="0"/>
              <a:t>=&gt; “AND”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several types of parameters</a:t>
            </a:r>
          </a:p>
          <a:p>
            <a:r>
              <a:rPr lang="en-US" dirty="0" smtClean="0"/>
              <a:t>The same parameters may repeat.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have “repeat”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OR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are </a:t>
            </a:r>
            <a:r>
              <a:rPr lang="en-US" dirty="0" err="1" smtClean="0"/>
              <a:t>ANDed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69909"/>
              </p:ext>
            </p:extLst>
          </p:nvPr>
        </p:nvGraphicFramePr>
        <p:xfrm>
          <a:off x="762000" y="1981201"/>
          <a:ext cx="7620000" cy="2895601"/>
        </p:xfrm>
        <a:graphic>
          <a:graphicData uri="http://schemas.openxmlformats.org/drawingml/2006/table">
            <a:tbl>
              <a:tblPr/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0" dirty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for an exact match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 on a whole </a:t>
                      </a:r>
                      <a:r>
                        <a:rPr lang="en-US" sz="1300" b="0" dirty="0">
                          <a:effectLst/>
                          <a:latin typeface="verdana"/>
                        </a:rPr>
                        <a:t>number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text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 on (longer) free text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date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 for an exact match on a date. On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the URL, parameters look like 1956-05-27. Related searches for ‘before’ and ‘after’ always automatically included.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token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 for an 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qtoken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effectLst/>
                          <a:latin typeface="verdana"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an </a:t>
                      </a:r>
                      <a:r>
                        <a:rPr lang="en-US" sz="1300" b="0" dirty="0" err="1" smtClean="0">
                          <a:effectLst/>
                          <a:latin typeface="verdana"/>
                        </a:rPr>
                        <a:t>uri</a:t>
                      </a:r>
                      <a:r>
                        <a:rPr lang="en-US" sz="1300" b="0" dirty="0">
                          <a:effectLst/>
                          <a:latin typeface="verdana"/>
                        </a:rPr>
                        <a:t>, such as one of the defined code systems and is optional when 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searching. If specified, find exact match on system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+ code, without namespace, just search code.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</a:t>
            </a:r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‘string’ on </a:t>
            </a:r>
            <a:r>
              <a:rPr lang="en-US" dirty="0" err="1"/>
              <a:t>HumanName</a:t>
            </a:r>
            <a:endParaRPr lang="en-US" dirty="0"/>
          </a:p>
          <a:p>
            <a:pPr lvl="1"/>
            <a:r>
              <a:rPr lang="en-US" dirty="0"/>
              <a:t>Search for any partial match on </a:t>
            </a:r>
            <a:r>
              <a:rPr lang="en-US" dirty="0" err="1"/>
              <a:t>name.Text</a:t>
            </a:r>
            <a:r>
              <a:rPr lang="en-US" dirty="0"/>
              <a:t>, </a:t>
            </a:r>
            <a:r>
              <a:rPr lang="en-US" dirty="0" err="1"/>
              <a:t>name.Family</a:t>
            </a:r>
            <a:r>
              <a:rPr lang="en-US" dirty="0"/>
              <a:t>, </a:t>
            </a:r>
            <a:r>
              <a:rPr lang="en-US" dirty="0" err="1"/>
              <a:t>name.Given</a:t>
            </a:r>
            <a:r>
              <a:rPr lang="en-US" dirty="0"/>
              <a:t>, </a:t>
            </a:r>
            <a:r>
              <a:rPr lang="en-US" dirty="0" err="1"/>
              <a:t>name.Prefix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81000" y="1828800"/>
            <a:ext cx="838200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search on resource X with </a:t>
            </a:r>
            <a:r>
              <a:rPr lang="en-US" dirty="0" err="1" smtClean="0"/>
              <a:t>parm</a:t>
            </a:r>
            <a:r>
              <a:rPr lang="en-US" dirty="0" smtClean="0"/>
              <a:t> of resource Y =&gt; actual </a:t>
            </a:r>
            <a:r>
              <a:rPr lang="en-US" dirty="0" err="1" smtClean="0"/>
              <a:t>param</a:t>
            </a:r>
            <a:r>
              <a:rPr lang="en-US" dirty="0" smtClean="0"/>
              <a:t> definition on other resource.</a:t>
            </a:r>
          </a:p>
          <a:p>
            <a:r>
              <a:rPr lang="en-US" dirty="0" smtClean="0"/>
              <a:t>Idem for chained </a:t>
            </a:r>
            <a:r>
              <a:rPr lang="en-US" dirty="0" err="1" smtClean="0"/>
              <a:t>params</a:t>
            </a:r>
            <a:r>
              <a:rPr lang="en-US" dirty="0" smtClean="0"/>
              <a:t>, you can chain on existing searches</a:t>
            </a:r>
          </a:p>
          <a:p>
            <a:r>
              <a:rPr lang="en-US" dirty="0" smtClean="0"/>
              <a:t>Gets turned into argument values, value of reference (chained) </a:t>
            </a:r>
            <a:r>
              <a:rPr lang="en-US" dirty="0" err="1" smtClean="0"/>
              <a:t>param</a:t>
            </a:r>
            <a:r>
              <a:rPr lang="en-US" dirty="0" smtClean="0"/>
              <a:t> is collection of matching id’s result from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polymorphic resource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33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Resources and </a:t>
            </a:r>
            <a:r>
              <a:rPr lang="en-US" dirty="0" err="1"/>
              <a:t>datatypes</a:t>
            </a:r>
            <a:r>
              <a:rPr lang="en-US" dirty="0"/>
              <a:t> are JSON objects</a:t>
            </a:r>
          </a:p>
          <a:p>
            <a:r>
              <a:rPr lang="en-US" dirty="0" smtClean="0"/>
              <a:t>Primitives that can carry an internal id are rendered as JSON object with a member and potentially an “_id” member. Otherwise just a normal “primitive” member.</a:t>
            </a:r>
          </a:p>
          <a:p>
            <a:r>
              <a:rPr lang="en-US" dirty="0" smtClean="0"/>
              <a:t>Primitives use the same serialization as XML</a:t>
            </a:r>
          </a:p>
          <a:p>
            <a:r>
              <a:rPr lang="en-US" dirty="0" smtClean="0"/>
              <a:t>Attributes with cardinality &gt; 1 use arrays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&lt;status&gt;confirmed&lt;/status&gt;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"R51",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"25064002",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general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headache",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"primary" : "__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112231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"code":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"value"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 "confirmed"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2240" y="408214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 bwMode="auto">
          <a:xfrm flipH="1" flipV="1">
            <a:off x="2415418" y="4082143"/>
            <a:ext cx="1196822" cy="3231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4938244" y="4405309"/>
            <a:ext cx="753774" cy="3231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23876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outside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 flipV="1">
            <a:off x="1905000" y="5105400"/>
            <a:ext cx="685800" cy="4565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>
            <a:off x="4442589" y="5561933"/>
            <a:ext cx="358011" cy="1615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5733</TotalTime>
  <Words>8137</Words>
  <Application>Microsoft Office PowerPoint</Application>
  <PresentationFormat>On-screen Show (4:3)</PresentationFormat>
  <Paragraphs>1435</Paragraphs>
  <Slides>110</Slides>
  <Notes>74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1_Refined</vt:lpstr>
      <vt:lpstr>FHIR for Developers</vt:lpstr>
      <vt:lpstr>Introduction</vt:lpstr>
      <vt:lpstr>Introduce ourselves</vt:lpstr>
      <vt:lpstr>Contents of this tutorial</vt:lpstr>
      <vt:lpstr>Deconstructing FHIR</vt:lpstr>
      <vt:lpstr>What perspective?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Bundles</vt:lpstr>
      <vt:lpstr>An example Bundle (Atom)</vt:lpstr>
      <vt:lpstr>Extensions</vt:lpstr>
      <vt:lpstr>Other internal references</vt:lpstr>
      <vt:lpstr>What can be referenced?</vt:lpstr>
      <vt:lpstr>The FHIR modeling concepts</vt:lpstr>
      <vt:lpstr>Resources in code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SEARCH FUNCTIONALITY</vt:lpstr>
      <vt:lpstr>Ingredients of search</vt:lpstr>
      <vt:lpstr>Search example</vt:lpstr>
      <vt:lpstr>Types of parameters</vt:lpstr>
      <vt:lpstr>Search: Type x Datatype</vt:lpstr>
      <vt:lpstr>Search: Type x Datatype</vt:lpstr>
      <vt:lpstr>Chained search</vt:lpstr>
      <vt:lpstr>References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Binaries in Atom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Solution Architectures</vt:lpstr>
      <vt:lpstr>Document-oriented store</vt:lpstr>
      <vt:lpstr>Storing as a document</vt:lpstr>
      <vt:lpstr>“Joining” documents</vt:lpstr>
      <vt:lpstr>No (sql) transactions</vt:lpstr>
      <vt:lpstr>Search (in C#)</vt:lpstr>
      <vt:lpstr>TODO</vt:lpstr>
      <vt:lpstr>RDBMS: BLOB + Index</vt:lpstr>
      <vt:lpstr>Validation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357</cp:revision>
  <dcterms:created xsi:type="dcterms:W3CDTF">2008-01-21T06:12:12Z</dcterms:created>
  <dcterms:modified xsi:type="dcterms:W3CDTF">2012-12-21T19:23:36Z</dcterms:modified>
</cp:coreProperties>
</file>