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5" r:id="rId3"/>
    <p:sldId id="279" r:id="rId4"/>
    <p:sldId id="266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5" r:id="rId14"/>
    <p:sldId id="288" r:id="rId15"/>
    <p:sldId id="289" r:id="rId16"/>
    <p:sldId id="299" r:id="rId17"/>
    <p:sldId id="294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-1171" y="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3A7FB80-B934-4A12-BAB1-2DE9F68F2A4C}" type="datetimeFigureOut">
              <a:rPr lang="en-US"/>
              <a:pPr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3BE09BE-8068-401E-B985-34B99CFCB0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08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A9BA65F-3B6A-42D0-A6F4-53B06D05FB96}" type="datetimeFigureOut">
              <a:rPr lang="en-US"/>
              <a:pPr/>
              <a:t>2/28/2013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61680538-7586-4DD9-AFC1-11D2B9ED6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7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82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6ED130-AC13-4142-A082-9874197C26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6460704"/>
            <a:ext cx="73929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BFBFBF"/>
                </a:solidFill>
                <a:latin typeface="Calibri" pitchFamily="34" charset="0"/>
              </a:rPr>
              <a:t>© 2013 Health Level Seven ® International. All Rights Reserved. HL7 and Health Level Seven are registered trademarks of Health Level Seven International. Reg. U.S. TM Office</a:t>
            </a:r>
            <a:r>
              <a:rPr lang="en-US" sz="800" dirty="0" smtClean="0">
                <a:solidFill>
                  <a:srgbClr val="BFBFBF"/>
                </a:solidFill>
                <a:latin typeface="Calibri" pitchFamily="34" charset="0"/>
              </a:rPr>
              <a:t>.</a:t>
            </a:r>
            <a:endParaRPr lang="en-US" sz="800" dirty="0">
              <a:solidFill>
                <a:srgbClr val="BFBFB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8401"/>
            <a:ext cx="8229600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9064"/>
            <a:ext cx="8229600" cy="3119436"/>
          </a:xfrm>
        </p:spPr>
        <p:txBody>
          <a:bodyPr/>
          <a:lstStyle>
            <a:lvl1pPr marL="342900" indent="-342900">
              <a:buClr>
                <a:srgbClr val="990000"/>
              </a:buClr>
              <a:buFont typeface="Wingdings" charset="2"/>
              <a:buChar char="§"/>
              <a:defRPr/>
            </a:lvl1pPr>
            <a:lvl3pPr marL="1143000" indent="-228600">
              <a:buClr>
                <a:srgbClr val="990000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0063" y="64627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F13C625-F572-489C-A590-4963B7C030F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838199" y="6643688"/>
            <a:ext cx="73929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AU" sz="800" dirty="0" smtClean="0">
                <a:solidFill>
                  <a:srgbClr val="BFBFBF"/>
                </a:solidFill>
                <a:latin typeface="Calibri" pitchFamily="34" charset="0"/>
              </a:rPr>
              <a:t>This work is licensed under a Creative Commons Attribution 3.0 </a:t>
            </a:r>
            <a:r>
              <a:rPr lang="en-AU" sz="800" dirty="0" err="1" smtClean="0">
                <a:solidFill>
                  <a:srgbClr val="BFBFBF"/>
                </a:solidFill>
                <a:latin typeface="Calibri" pitchFamily="34" charset="0"/>
              </a:rPr>
              <a:t>Unported</a:t>
            </a:r>
            <a:r>
              <a:rPr lang="en-AU" sz="800" dirty="0" smtClean="0">
                <a:solidFill>
                  <a:srgbClr val="BFBFBF"/>
                </a:solidFill>
                <a:latin typeface="Calibri" pitchFamily="34" charset="0"/>
              </a:rPr>
              <a:t> License.</a:t>
            </a:r>
            <a:endParaRPr lang="en-US" sz="800" dirty="0">
              <a:solidFill>
                <a:srgbClr val="BFBFBF"/>
              </a:solidFill>
              <a:latin typeface="Calibri" pitchFamily="34" charset="0"/>
            </a:endParaRPr>
          </a:p>
        </p:txBody>
      </p:sp>
      <p:pic>
        <p:nvPicPr>
          <p:cNvPr id="1026" name="Picture 2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6986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47663" y="6475413"/>
            <a:ext cx="73929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itchFamily="34" charset="0"/>
              </a:rPr>
              <a:t>© 2013 Health Level Seven ® International. All Rights Reserved. HL7 and Health Level Seven are registered trademarks of Health Level Seven International. Reg. U.S. TM Office.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659064"/>
            <a:ext cx="8229600" cy="3119436"/>
          </a:xfrm>
        </p:spPr>
        <p:txBody>
          <a:bodyPr/>
          <a:lstStyle>
            <a:lvl1pPr marL="342900" indent="-342900">
              <a:buClr>
                <a:srgbClr val="990000"/>
              </a:buClr>
              <a:buFont typeface="Wingdings" charset="2"/>
              <a:buChar char="§"/>
              <a:defRPr/>
            </a:lvl1pPr>
            <a:lvl3pPr marL="1143000" indent="-228600">
              <a:buClr>
                <a:srgbClr val="990000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00D4A0-422F-4CEA-A082-F2D5C04B1A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171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654300"/>
            <a:ext cx="822960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650" y="64611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06A08CB-F478-4E20-8B61-179FB8C7FA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FF0000"/>
          </a:solidFill>
          <a:latin typeface="Calibri"/>
          <a:ea typeface="MS PGothic" pitchFamily="34" charset="-128"/>
          <a:cs typeface="Calibri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bg1"/>
          </a:solidFill>
          <a:latin typeface="Calibri"/>
          <a:ea typeface="MS PGothic" pitchFamily="34" charset="-128"/>
          <a:cs typeface="Calibri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email_list_subscription_instructions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>
          <a:xfrm>
            <a:off x="12582" y="4194815"/>
            <a:ext cx="9144000" cy="1470025"/>
          </a:xfrm>
        </p:spPr>
        <p:txBody>
          <a:bodyPr/>
          <a:lstStyle/>
          <a:p>
            <a:pPr eaLnBrk="1" hangingPunct="1"/>
            <a:r>
              <a:rPr lang="en-US" sz="6600" dirty="0" smtClean="0">
                <a:latin typeface="Calibri" pitchFamily="34" charset="0"/>
              </a:rPr>
              <a:t>More Than You Think</a:t>
            </a:r>
          </a:p>
        </p:txBody>
      </p:sp>
      <p:sp>
        <p:nvSpPr>
          <p:cNvPr id="7170" name="Subtitle 2"/>
          <p:cNvSpPr>
            <a:spLocks noGrp="1"/>
          </p:cNvSpPr>
          <p:nvPr>
            <p:ph type="subTitle" idx="1"/>
          </p:nvPr>
        </p:nvSpPr>
        <p:spPr>
          <a:xfrm>
            <a:off x="0" y="3468688"/>
            <a:ext cx="9144000" cy="1573212"/>
          </a:xfrm>
        </p:spPr>
        <p:txBody>
          <a:bodyPr/>
          <a:lstStyle/>
          <a:p>
            <a:pPr eaLnBrk="1" hangingPunct="1"/>
            <a:r>
              <a:rPr lang="en-US" sz="4400" b="1" baseline="30000" dirty="0" smtClean="0">
                <a:latin typeface="Calibri" pitchFamily="34" charset="0"/>
              </a:rPr>
              <a:t>HL7 is people</a:t>
            </a:r>
            <a:r>
              <a:rPr lang="en-US" sz="4400" baseline="30000" dirty="0" smtClean="0">
                <a:latin typeface="Calibri" pitchFamily="34" charset="0"/>
              </a:rPr>
              <a:t>, </a:t>
            </a:r>
            <a:r>
              <a:rPr lang="en-US" sz="4400" b="1" baseline="30000" dirty="0" smtClean="0">
                <a:latin typeface="Calibri" pitchFamily="34" charset="0"/>
              </a:rPr>
              <a:t>HL7 is ideas</a:t>
            </a:r>
            <a:r>
              <a:rPr lang="en-US" sz="4400" baseline="30000" dirty="0" smtClean="0">
                <a:latin typeface="Calibri" pitchFamily="34" charset="0"/>
              </a:rPr>
              <a:t>, </a:t>
            </a:r>
            <a:r>
              <a:rPr lang="en-US" sz="4400" b="1" baseline="30000" dirty="0" smtClean="0">
                <a:latin typeface="Calibri" pitchFamily="34" charset="0"/>
              </a:rPr>
              <a:t>HL7 is collaboration</a:t>
            </a:r>
            <a:endParaRPr lang="en-US" sz="4400" dirty="0" smtClean="0">
              <a:latin typeface="Calibri" pitchFamily="34" charset="0"/>
            </a:endParaRPr>
          </a:p>
          <a:p>
            <a:pPr eaLnBrk="1" hangingPunct="1"/>
            <a:endParaRPr lang="en-US" sz="4400" dirty="0" smtClean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4" t="17323" r="24944" b="28043"/>
          <a:stretch/>
        </p:blipFill>
        <p:spPr>
          <a:xfrm>
            <a:off x="2214693" y="192947"/>
            <a:ext cx="4546834" cy="2890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72" y="0"/>
            <a:ext cx="7295049" cy="686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2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FHIR Ethos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Simplicity / Web alignment</a:t>
            </a:r>
          </a:p>
          <a:p>
            <a:r>
              <a:rPr lang="en-AU" dirty="0"/>
              <a:t>Implementation focused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Reference Implementations published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Publically available test servers (now)</a:t>
            </a:r>
          </a:p>
          <a:p>
            <a:pPr lvl="1"/>
            <a:r>
              <a:rPr lang="en-AU" dirty="0" err="1" smtClean="0">
                <a:solidFill>
                  <a:schemeClr val="bg1"/>
                </a:solidFill>
              </a:rPr>
              <a:t>Connectathons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/>
              <a:t>Freely available</a:t>
            </a:r>
          </a:p>
          <a:p>
            <a:pPr lvl="1"/>
            <a:r>
              <a:rPr lang="en-AU" dirty="0">
                <a:solidFill>
                  <a:schemeClr val="bg1"/>
                </a:solidFill>
                <a:hlinkClick r:id="rId2"/>
              </a:rPr>
              <a:t>http://hl7.org/fhir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>
                <a:solidFill>
                  <a:schemeClr val="bg1"/>
                </a:solidFill>
              </a:rPr>
              <a:t>Unencumbered – free for anyone to use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0" y="1770078"/>
            <a:ext cx="8667619" cy="26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1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Extensions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Managing extensibility is a central problem</a:t>
            </a:r>
          </a:p>
          <a:p>
            <a:r>
              <a:rPr lang="en-US" dirty="0" smtClean="0">
                <a:latin typeface="Calibri" pitchFamily="34" charset="0"/>
              </a:rPr>
              <a:t>Everyone needs extensions, everyone hates them</a:t>
            </a:r>
          </a:p>
          <a:p>
            <a:r>
              <a:rPr lang="en-US" dirty="0" smtClean="0">
                <a:latin typeface="Calibri" pitchFamily="34" charset="0"/>
              </a:rPr>
              <a:t>FHIR tames extensibility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Built in extensibility framework (engineering level)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Define, publish, find extensions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Use them</a:t>
            </a:r>
          </a:p>
          <a:p>
            <a:r>
              <a:rPr lang="en-US" dirty="0" smtClean="0">
                <a:latin typeface="Calibri" pitchFamily="34" charset="0"/>
              </a:rPr>
              <a:t>This tames the overall specification</a:t>
            </a:r>
            <a:endParaRPr lang="en-US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Collaborations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IHE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investigating - use of FHIR for MHD (mobile XDS)</a:t>
            </a:r>
          </a:p>
          <a:p>
            <a:r>
              <a:rPr lang="en-AU" dirty="0"/>
              <a:t>DICOM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interested - </a:t>
            </a:r>
            <a:r>
              <a:rPr lang="en-AU" dirty="0" err="1">
                <a:solidFill>
                  <a:schemeClr val="bg1"/>
                </a:solidFill>
              </a:rPr>
              <a:t>RESTful</a:t>
            </a:r>
            <a:r>
              <a:rPr lang="en-AU" dirty="0">
                <a:solidFill>
                  <a:schemeClr val="bg1"/>
                </a:solidFill>
              </a:rPr>
              <a:t> access to image metadata</a:t>
            </a:r>
          </a:p>
          <a:p>
            <a:r>
              <a:rPr lang="en-AU" dirty="0"/>
              <a:t>W3C 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Semantic health group helping us with RDF</a:t>
            </a:r>
          </a:p>
          <a:p>
            <a:pPr lvl="1"/>
            <a:endParaRPr lang="en-AU" dirty="0">
              <a:solidFill>
                <a:schemeClr val="bg1"/>
              </a:solidFill>
            </a:endParaRPr>
          </a:p>
          <a:p>
            <a:r>
              <a:rPr lang="en-AU" dirty="0"/>
              <a:t>Lots of work to be done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AU" dirty="0"/>
              <a:t>Future Plans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2 Draft for comments complete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Infrastructure very solid (implementation focus)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Definitions &amp; Mappings need work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Resource coverage needs to </a:t>
            </a:r>
            <a:r>
              <a:rPr lang="en-AU" dirty="0" smtClean="0">
                <a:solidFill>
                  <a:schemeClr val="bg1"/>
                </a:solidFill>
              </a:rPr>
              <a:t>broaden</a:t>
            </a:r>
          </a:p>
          <a:p>
            <a:r>
              <a:rPr lang="en-AU" dirty="0" smtClean="0"/>
              <a:t>September </a:t>
            </a:r>
            <a:r>
              <a:rPr lang="en-AU" dirty="0"/>
              <a:t>ballot cycle – </a:t>
            </a:r>
            <a:r>
              <a:rPr lang="en-AU" dirty="0" smtClean="0"/>
              <a:t>DSTU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DSTU = Draft Standard for Trial Use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>
                <a:solidFill>
                  <a:schemeClr val="bg1"/>
                </a:solidFill>
              </a:rPr>
              <a:t>Publish FHIR as full DSTU end 2013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Testing, real world implementation experience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Follow Up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Read the spec: </a:t>
            </a:r>
            <a:r>
              <a:rPr lang="en-AU" dirty="0">
                <a:hlinkClick r:id="rId2"/>
              </a:rPr>
              <a:t>http://hl7.org/fhir</a:t>
            </a:r>
            <a:endParaRPr lang="en-AU" dirty="0"/>
          </a:p>
          <a:p>
            <a:r>
              <a:rPr lang="en-AU" dirty="0"/>
              <a:t>Follow #FHIR on Twitter</a:t>
            </a:r>
          </a:p>
          <a:p>
            <a:r>
              <a:rPr lang="en-AU" dirty="0"/>
              <a:t>Shape the specification: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Make comments online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Join the FHIR email list 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sz="1200" dirty="0">
                <a:solidFill>
                  <a:schemeClr val="bg1"/>
                </a:solidFill>
                <a:hlinkClick r:id="rId3"/>
              </a:rPr>
              <a:t>http://wiki.hl7.org/index.php?title=FHIR_email_list_subscription_instructions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>
                <a:solidFill>
                  <a:schemeClr val="bg1"/>
                </a:solidFill>
              </a:rPr>
              <a:t>Try implementing it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Come to the </a:t>
            </a:r>
            <a:r>
              <a:rPr lang="en-AU" dirty="0" err="1">
                <a:solidFill>
                  <a:schemeClr val="bg1"/>
                </a:solidFill>
              </a:rPr>
              <a:t>Connectathon</a:t>
            </a:r>
            <a:r>
              <a:rPr lang="en-AU" dirty="0">
                <a:solidFill>
                  <a:schemeClr val="bg1"/>
                </a:solidFill>
              </a:rPr>
              <a:t>!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Come to the next meeting (Atlanta in May)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FHIR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Simple…. FAST…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Easy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Standard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Cost-effective information sharing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Healthcare Standards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Complex…. Slow…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Hard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Require specialist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Costly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562062" y="25400"/>
            <a:ext cx="8124737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Healthcare Standards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199" y="1610686"/>
            <a:ext cx="8526463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Complex…. Slow…</a:t>
            </a:r>
          </a:p>
          <a:p>
            <a:pPr>
              <a:buFont typeface="Wingdings" pitchFamily="2" charset="2"/>
              <a:buChar char="§"/>
            </a:pPr>
            <a:r>
              <a:rPr lang="en-US" sz="4800" dirty="0">
                <a:latin typeface="Calibri" pitchFamily="34" charset="0"/>
              </a:rPr>
              <a:t>Hard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Require specialist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Costly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5100831"/>
            <a:ext cx="9321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Calibri" pitchFamily="34" charset="0"/>
                <a:cs typeface="Calibri"/>
              </a:rPr>
              <a:t>What if it didn’t have to be like that?</a:t>
            </a:r>
          </a:p>
          <a:p>
            <a:endParaRPr lang="en-AU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8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Introducing FHIR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sz="4000" b="1" dirty="0"/>
              <a:t>F</a:t>
            </a:r>
            <a:r>
              <a:rPr lang="en-AU" dirty="0"/>
              <a:t>ast </a:t>
            </a:r>
            <a:r>
              <a:rPr lang="en-AU" sz="4000" b="1" dirty="0"/>
              <a:t>H</a:t>
            </a:r>
            <a:r>
              <a:rPr lang="en-AU" dirty="0"/>
              <a:t>ealth </a:t>
            </a:r>
            <a:r>
              <a:rPr lang="en-AU" sz="4000" b="1" dirty="0"/>
              <a:t>I</a:t>
            </a:r>
            <a:r>
              <a:rPr lang="en-AU" dirty="0"/>
              <a:t>nteroperability </a:t>
            </a:r>
            <a:r>
              <a:rPr lang="en-AU" sz="4000" b="1" dirty="0"/>
              <a:t>R</a:t>
            </a:r>
            <a:r>
              <a:rPr lang="en-AU" dirty="0"/>
              <a:t>esources</a:t>
            </a:r>
          </a:p>
          <a:p>
            <a:endParaRPr lang="en-AU" dirty="0"/>
          </a:p>
          <a:p>
            <a:r>
              <a:rPr lang="en-AU" dirty="0"/>
              <a:t>Pronounced “Fire</a:t>
            </a:r>
            <a:r>
              <a:rPr lang="en-AU" dirty="0" smtClean="0"/>
              <a:t>”</a:t>
            </a:r>
          </a:p>
          <a:p>
            <a:endParaRPr lang="en-AU" dirty="0"/>
          </a:p>
          <a:p>
            <a:r>
              <a:rPr lang="en-AU" dirty="0" smtClean="0"/>
              <a:t>Based on industry best practices, with a focus on simplicity and </a:t>
            </a:r>
            <a:r>
              <a:rPr lang="en-AU" dirty="0" err="1" smtClean="0"/>
              <a:t>implementability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…insert your fire related joke here….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Resources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Resources </a:t>
            </a:r>
            <a:r>
              <a:rPr lang="en-AU" dirty="0"/>
              <a:t>are:</a:t>
            </a:r>
          </a:p>
          <a:p>
            <a:r>
              <a:rPr lang="en-AU" dirty="0" smtClean="0"/>
              <a:t>“Things” that live on the web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Read/updated </a:t>
            </a:r>
            <a:r>
              <a:rPr lang="en-AU" dirty="0" err="1">
                <a:solidFill>
                  <a:schemeClr val="bg1"/>
                </a:solidFill>
              </a:rPr>
              <a:t>etc</a:t>
            </a:r>
            <a:r>
              <a:rPr lang="en-AU" dirty="0">
                <a:solidFill>
                  <a:schemeClr val="bg1"/>
                </a:solidFill>
              </a:rPr>
              <a:t> via HTTP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 smtClean="0"/>
              <a:t>Known content and meaning</a:t>
            </a:r>
            <a:endParaRPr lang="en-AU" dirty="0"/>
          </a:p>
          <a:p>
            <a:r>
              <a:rPr lang="en-AU" dirty="0" smtClean="0"/>
              <a:t>Identity (= location) – can be moved</a:t>
            </a:r>
            <a:endParaRPr lang="en-AU" dirty="0"/>
          </a:p>
          <a:p>
            <a:r>
              <a:rPr lang="en-AU" dirty="0" smtClean="0"/>
              <a:t>Represented </a:t>
            </a:r>
            <a:r>
              <a:rPr lang="en-AU" dirty="0"/>
              <a:t>in XML or JSON (or others</a:t>
            </a:r>
            <a:r>
              <a:rPr lang="en-AU" dirty="0" smtClean="0"/>
              <a:t>)</a:t>
            </a:r>
          </a:p>
          <a:p>
            <a:r>
              <a:rPr lang="en-AU" dirty="0" smtClean="0"/>
              <a:t>Molecules to build useful systems</a:t>
            </a:r>
            <a:endParaRPr lang="en-AU" dirty="0"/>
          </a:p>
          <a:p>
            <a:endParaRPr lang="en-AU" dirty="0"/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417" y="83016"/>
            <a:ext cx="5416057" cy="674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31470" y="992467"/>
            <a:ext cx="5018593" cy="13061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  <p:sp>
        <p:nvSpPr>
          <p:cNvPr id="7" name="Text Box 3"/>
          <p:cNvSpPr txBox="1"/>
          <p:nvPr/>
        </p:nvSpPr>
        <p:spPr>
          <a:xfrm>
            <a:off x="7382195" y="1428695"/>
            <a:ext cx="1428750" cy="6572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>
                <a:effectLst/>
                <a:ea typeface="Calibri"/>
                <a:cs typeface="Times New Roman"/>
              </a:rPr>
              <a:t>Human Readable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>
                <a:effectLst/>
                <a:ea typeface="Calibri"/>
                <a:cs typeface="Times New Roman"/>
              </a:rPr>
              <a:t>Summary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43080" y="1753815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7386005" y="3247911"/>
            <a:ext cx="1428750" cy="150495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100" dirty="0">
                <a:effectLst/>
                <a:ea typeface="Calibri"/>
                <a:cs typeface="Times New Roman"/>
              </a:rPr>
            </a:br>
            <a:r>
              <a:rPr lang="en-AU" sz="11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MRN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Name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Gender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Date of Birth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Provider</a:t>
            </a:r>
            <a:endParaRPr lang="en-AU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44985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31470" y="2298582"/>
            <a:ext cx="5022403" cy="432033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1831470" y="249795"/>
            <a:ext cx="5022403" cy="7426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7386005" y="239004"/>
            <a:ext cx="1428750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u="sng" dirty="0" smtClean="0">
                <a:solidFill>
                  <a:srgbClr val="008080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100" u="sng" dirty="0">
                <a:solidFill>
                  <a:srgbClr val="008080"/>
                </a:solidFill>
                <a:effectLst/>
                <a:ea typeface="Calibri"/>
                <a:cs typeface="Times New Roman"/>
              </a:rPr>
              <a:t>with reference to its definition</a:t>
            </a:r>
            <a:endParaRPr lang="en-AU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843080" y="495077"/>
            <a:ext cx="539115" cy="7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019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Resources</a:t>
            </a:r>
            <a:r>
              <a:rPr lang="en-AU" dirty="0"/>
              <a:t> have 3 parts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442906"/>
            <a:ext cx="8229600" cy="4637597"/>
          </a:xfrm>
        </p:spPr>
        <p:txBody>
          <a:bodyPr/>
          <a:lstStyle/>
          <a:p>
            <a:r>
              <a:rPr lang="en-AU" dirty="0" smtClean="0"/>
              <a:t>Defined </a:t>
            </a:r>
            <a:r>
              <a:rPr lang="en-AU" dirty="0"/>
              <a:t>Structured Data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logical, </a:t>
            </a:r>
            <a:r>
              <a:rPr lang="en-AU" i="1" dirty="0">
                <a:solidFill>
                  <a:schemeClr val="bg1"/>
                </a:solidFill>
              </a:rPr>
              <a:t>common</a:t>
            </a:r>
            <a:r>
              <a:rPr lang="en-AU" dirty="0">
                <a:solidFill>
                  <a:schemeClr val="bg1"/>
                </a:solidFill>
              </a:rPr>
              <a:t> contents of the resource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Mapped to formal definitions/RIM &amp; other formats</a:t>
            </a:r>
          </a:p>
          <a:p>
            <a:r>
              <a:rPr lang="en-AU" dirty="0"/>
              <a:t>Extensions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Local requirements, but everyone can use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Published and managed</a:t>
            </a:r>
          </a:p>
          <a:p>
            <a:r>
              <a:rPr lang="en-AU" dirty="0"/>
              <a:t>Narrative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Human readable (fall back)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Kinds of Resources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Administrative Concepts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Person, Patient, </a:t>
            </a:r>
            <a:r>
              <a:rPr lang="en-US" dirty="0">
                <a:solidFill>
                  <a:schemeClr val="bg1"/>
                </a:solidFill>
              </a:rPr>
              <a:t>Organization</a:t>
            </a:r>
            <a:r>
              <a:rPr lang="en-AU" dirty="0">
                <a:solidFill>
                  <a:schemeClr val="bg1"/>
                </a:solidFill>
              </a:rPr>
              <a:t>, Device, Facility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Coverage, Invoice, etc.</a:t>
            </a:r>
          </a:p>
          <a:p>
            <a:r>
              <a:rPr lang="en-AU" dirty="0"/>
              <a:t>Clinical Concepts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Allergy, Problem, Medication, Family History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Care Plan</a:t>
            </a:r>
          </a:p>
          <a:p>
            <a:r>
              <a:rPr lang="en-AU" dirty="0"/>
              <a:t>Infrastructure Functionality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Document, Message, Conformance/Profiling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Using Resources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Classic HTTP </a:t>
            </a:r>
            <a:r>
              <a:rPr lang="en-AU" dirty="0" err="1"/>
              <a:t>RESTful</a:t>
            </a:r>
            <a:r>
              <a:rPr lang="en-AU" dirty="0"/>
              <a:t> approach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Simple approach led by Facebook, Twitter, etc.</a:t>
            </a:r>
          </a:p>
          <a:p>
            <a:r>
              <a:rPr lang="en-AU" dirty="0"/>
              <a:t>Atom (RSS feed standard)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Use Atom to “bundle” resources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Pub/sub framework, </a:t>
            </a:r>
            <a:r>
              <a:rPr lang="en-AU" dirty="0" smtClean="0">
                <a:solidFill>
                  <a:schemeClr val="bg1"/>
                </a:solidFill>
              </a:rPr>
              <a:t>Transactions, Messages </a:t>
            </a:r>
            <a:r>
              <a:rPr lang="en-AU" dirty="0">
                <a:solidFill>
                  <a:schemeClr val="bg1"/>
                </a:solidFill>
              </a:rPr>
              <a:t>(v2-like), Documents (per CDA)</a:t>
            </a:r>
          </a:p>
          <a:p>
            <a:r>
              <a:rPr lang="en-AU" dirty="0"/>
              <a:t>Custom Services / SOA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Same </a:t>
            </a:r>
            <a:r>
              <a:rPr lang="en-AU" dirty="0" smtClean="0">
                <a:solidFill>
                  <a:schemeClr val="bg1"/>
                </a:solidFill>
              </a:rPr>
              <a:t>content / base rules : portability</a:t>
            </a:r>
            <a:endParaRPr lang="en-AU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3_HL7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03_HL7_ppt_template</Template>
  <TotalTime>506</TotalTime>
  <Words>481</Words>
  <Application>Microsoft Office PowerPoint</Application>
  <PresentationFormat>On-screen Show (4:3)</PresentationFormat>
  <Paragraphs>129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03_HL7_ppt_template</vt:lpstr>
      <vt:lpstr>More Than You Think</vt:lpstr>
      <vt:lpstr>Healthcare Standards</vt:lpstr>
      <vt:lpstr>Healthcare Standards</vt:lpstr>
      <vt:lpstr>Introducing FHIR</vt:lpstr>
      <vt:lpstr>Resources</vt:lpstr>
      <vt:lpstr>PowerPoint Presentation</vt:lpstr>
      <vt:lpstr>Resources have 3 parts</vt:lpstr>
      <vt:lpstr>Kinds of Resources</vt:lpstr>
      <vt:lpstr>Using Resources</vt:lpstr>
      <vt:lpstr>PowerPoint Presentation</vt:lpstr>
      <vt:lpstr>FHIR Ethos</vt:lpstr>
      <vt:lpstr>License</vt:lpstr>
      <vt:lpstr>Extensions</vt:lpstr>
      <vt:lpstr>Collaborations</vt:lpstr>
      <vt:lpstr>Future Plans</vt:lpstr>
      <vt:lpstr>Follow Up</vt:lpstr>
      <vt:lpstr>FHIR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Than You Think</dc:title>
  <dc:creator>Andrea Ribick (HL7)</dc:creator>
  <cp:lastModifiedBy>Grahame Grieve</cp:lastModifiedBy>
  <cp:revision>9</cp:revision>
  <dcterms:created xsi:type="dcterms:W3CDTF">2013-02-27T13:36:51Z</dcterms:created>
  <dcterms:modified xsi:type="dcterms:W3CDTF">2013-02-28T13:00:17Z</dcterms:modified>
</cp:coreProperties>
</file>