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84"/>
  </p:notesMasterIdLst>
  <p:sldIdLst>
    <p:sldId id="270" r:id="rId3"/>
    <p:sldId id="271" r:id="rId4"/>
    <p:sldId id="272" r:id="rId5"/>
    <p:sldId id="274" r:id="rId6"/>
    <p:sldId id="286" r:id="rId7"/>
    <p:sldId id="275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7" r:id="rId17"/>
    <p:sldId id="288" r:id="rId18"/>
    <p:sldId id="290" r:id="rId19"/>
    <p:sldId id="292" r:id="rId20"/>
    <p:sldId id="293" r:id="rId21"/>
    <p:sldId id="349" r:id="rId22"/>
    <p:sldId id="324" r:id="rId23"/>
    <p:sldId id="294" r:id="rId24"/>
    <p:sldId id="276" r:id="rId25"/>
    <p:sldId id="295" r:id="rId26"/>
    <p:sldId id="321" r:id="rId27"/>
    <p:sldId id="297" r:id="rId28"/>
    <p:sldId id="320" r:id="rId29"/>
    <p:sldId id="299" r:id="rId30"/>
    <p:sldId id="325" r:id="rId31"/>
    <p:sldId id="300" r:id="rId32"/>
    <p:sldId id="301" r:id="rId33"/>
    <p:sldId id="302" r:id="rId34"/>
    <p:sldId id="303" r:id="rId35"/>
    <p:sldId id="304" r:id="rId36"/>
    <p:sldId id="305" r:id="rId37"/>
    <p:sldId id="327" r:id="rId38"/>
    <p:sldId id="328" r:id="rId39"/>
    <p:sldId id="329" r:id="rId40"/>
    <p:sldId id="330" r:id="rId41"/>
    <p:sldId id="331" r:id="rId42"/>
    <p:sldId id="306" r:id="rId43"/>
    <p:sldId id="307" r:id="rId44"/>
    <p:sldId id="333" r:id="rId45"/>
    <p:sldId id="332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08" r:id="rId55"/>
    <p:sldId id="309" r:id="rId56"/>
    <p:sldId id="310" r:id="rId57"/>
    <p:sldId id="311" r:id="rId58"/>
    <p:sldId id="312" r:id="rId59"/>
    <p:sldId id="343" r:id="rId60"/>
    <p:sldId id="344" r:id="rId61"/>
    <p:sldId id="345" r:id="rId62"/>
    <p:sldId id="346" r:id="rId63"/>
    <p:sldId id="342" r:id="rId64"/>
    <p:sldId id="313" r:id="rId65"/>
    <p:sldId id="314" r:id="rId66"/>
    <p:sldId id="315" r:id="rId67"/>
    <p:sldId id="347" r:id="rId68"/>
    <p:sldId id="348" r:id="rId69"/>
    <p:sldId id="350" r:id="rId70"/>
    <p:sldId id="351" r:id="rId71"/>
    <p:sldId id="352" r:id="rId72"/>
    <p:sldId id="354" r:id="rId73"/>
    <p:sldId id="353" r:id="rId74"/>
    <p:sldId id="365" r:id="rId75"/>
    <p:sldId id="357" r:id="rId76"/>
    <p:sldId id="355" r:id="rId77"/>
    <p:sldId id="356" r:id="rId78"/>
    <p:sldId id="360" r:id="rId79"/>
    <p:sldId id="361" r:id="rId80"/>
    <p:sldId id="362" r:id="rId81"/>
    <p:sldId id="363" r:id="rId82"/>
    <p:sldId id="364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8/29/2012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8/29/2012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Baltimore, Sept.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/>
              <a:t>As significant a change as v2 to v3</a:t>
            </a:r>
          </a:p>
          <a:p>
            <a:pPr lvl="1"/>
            <a:r>
              <a:rPr lang="en-US" dirty="0" smtClean="0"/>
              <a:t>Won’t be called “V4”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400" dirty="0" smtClean="0"/>
              <a:t>Grahame Grieve</a:t>
            </a:r>
          </a:p>
          <a:p>
            <a:pPr lvl="1"/>
            <a:r>
              <a:rPr lang="en-US" sz="2000" b="0" dirty="0" smtClean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 smtClean="0"/>
              <a:t>Ewout Kramer</a:t>
            </a:r>
          </a:p>
          <a:p>
            <a:pPr lvl="1"/>
            <a:r>
              <a:rPr lang="en-CA" sz="2000" dirty="0" smtClean="0"/>
              <a:t>Chief architect &amp; Manager R&amp;D Furore</a:t>
            </a:r>
            <a:endParaRPr lang="en-CA" sz="2000" dirty="0"/>
          </a:p>
          <a:p>
            <a:pPr lvl="1"/>
            <a:r>
              <a:rPr lang="en-CA" sz="2000" dirty="0" smtClean="0"/>
              <a:t>Dutch</a:t>
            </a:r>
            <a:r>
              <a:rPr lang="en-CA" sz="2000" dirty="0"/>
              <a:t>, architect </a:t>
            </a:r>
            <a:r>
              <a:rPr lang="en-CA" sz="2000" dirty="0" smtClean="0"/>
              <a:t>in healthcare, messaging, data modeling, software development</a:t>
            </a:r>
            <a:r>
              <a:rPr lang="en-CA" sz="2000" dirty="0"/>
              <a:t> </a:t>
            </a:r>
            <a:r>
              <a:rPr lang="en-CA" sz="2000" dirty="0" smtClean="0"/>
              <a:t>  http</a:t>
            </a:r>
            <a:r>
              <a:rPr lang="en-CA" sz="2000" dirty="0"/>
              <a:t>://www.furore.com</a:t>
            </a:r>
            <a:endParaRPr lang="en-US" sz="2000" dirty="0" smtClean="0"/>
          </a:p>
          <a:p>
            <a:pPr lvl="0"/>
            <a:r>
              <a:rPr lang="en-US" sz="2400" dirty="0" smtClean="0"/>
              <a:t>Lloyd McKenzie</a:t>
            </a:r>
          </a:p>
          <a:p>
            <a:pPr lvl="1"/>
            <a:r>
              <a:rPr lang="en-US" sz="2000" dirty="0" smtClean="0"/>
              <a:t>Canadian, data modeling, terminology, tooling, conformance</a:t>
            </a:r>
          </a:p>
          <a:p>
            <a:pPr lvl="1"/>
            <a:r>
              <a:rPr lang="en-US" sz="2000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(in code of 80% of implementation solutions)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Extension is </a:t>
            </a:r>
            <a:r>
              <a:rPr lang="en-US" b="1" dirty="0" smtClean="0">
                <a:solidFill>
                  <a:srgbClr val="0070C0"/>
                </a:solidFill>
              </a:rPr>
              <a:t>not</a:t>
            </a:r>
            <a:r>
              <a:rPr lang="en-US" dirty="0" smtClean="0">
                <a:solidFill>
                  <a:srgbClr val="0070C0"/>
                </a:solidFill>
              </a:rPr>
              <a:t> a “dirty word” in FHIR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only undergone one “for comment” ballot </a:t>
            </a:r>
          </a:p>
          <a:p>
            <a:pPr lvl="1"/>
            <a:r>
              <a:rPr lang="en-US" dirty="0" smtClean="0"/>
              <a:t>And that had limited scope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but, depending on context may not apply in any sort of non-trusted environment</a:t>
            </a:r>
          </a:p>
          <a:p>
            <a:pPr lvl="1"/>
            <a:r>
              <a:rPr lang="en-US" dirty="0" smtClean="0"/>
              <a:t>Whether REST makes sense will depend on implementation environment</a:t>
            </a:r>
          </a:p>
          <a:p>
            <a:pPr lvl="1"/>
            <a:r>
              <a:rPr lang="en-US" dirty="0" smtClean="0"/>
              <a:t>Don’t need REST to use FHIR</a:t>
            </a:r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pPr>
              <a:lnSpc>
                <a:spcPct val="120000"/>
              </a:lnSpc>
            </a:pPr>
            <a:r>
              <a:rPr lang="en-US" baseline="0" dirty="0" smtClean="0"/>
              <a:t>Source files maintained as xml spreadsheets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Easy Editing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Easy source control &amp; Easy merging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Easy importing into whatever</a:t>
            </a:r>
          </a:p>
          <a:p>
            <a:pPr lvl="0">
              <a:lnSpc>
                <a:spcPct val="120000"/>
              </a:lnSpc>
            </a:pPr>
            <a:r>
              <a:rPr lang="en-US" dirty="0" smtClean="0"/>
              <a:t>May get more sophisticated tooling over time (e.g. vocab support)</a:t>
            </a:r>
          </a:p>
          <a:p>
            <a:pPr lvl="0">
              <a:lnSpc>
                <a:spcPct val="120000"/>
              </a:lnSpc>
            </a:pPr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>
              <a:lnSpc>
                <a:spcPct val="120000"/>
              </a:lnSpc>
            </a:pPr>
            <a:r>
              <a:rPr lang="en-US" baseline="0" dirty="0" smtClean="0"/>
              <a:t>Need registry tool to manage registered extensions too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Leverage FHIR itself to maintain an extension registry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track scheduled throughout the week (Sun Q1 – Fri Q4 </a:t>
            </a:r>
            <a:r>
              <a:rPr lang="en-US" dirty="0" smtClean="0">
                <a:sym typeface="Wingdings" pitchFamily="2" charset="2"/>
              </a:rPr>
              <a:t>!)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Refer to the onsite guide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8/29/2012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42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 automatable conversion from v3 to FHIR?</a:t>
            </a:r>
          </a:p>
          <a:p>
            <a:pPr lvl="1"/>
            <a:r>
              <a:rPr lang="en-US" dirty="0" smtClean="0"/>
              <a:t>No.  Design process &amp; though process is different and requires human intervention</a:t>
            </a:r>
          </a:p>
          <a:p>
            <a:pPr lvl="1"/>
            <a:r>
              <a:rPr lang="en-US" dirty="0" smtClean="0"/>
              <a:t>Once FHIR resource design is complete, possible to transform between FHIR and specific RMIMs if desired</a:t>
            </a:r>
          </a:p>
          <a:p>
            <a:pPr lvl="1"/>
            <a:r>
              <a:rPr lang="en-US" dirty="0" smtClean="0"/>
              <a:t>In theory, RDF and OWL may allow for automated translations, but I wouldn’t hold your breath or make design decisions dependent on that working</a:t>
            </a:r>
          </a:p>
        </p:txBody>
      </p:sp>
    </p:spTree>
    <p:extLst>
      <p:ext uri="{BB962C8B-B14F-4D97-AF65-F5344CB8AC3E}">
        <p14:creationId xmlns:p14="http://schemas.microsoft.com/office/powerpoint/2010/main" val="27275250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Initial methodology ballot this past summer</a:t>
            </a:r>
          </a:p>
          <a:p>
            <a:pPr lvl="1"/>
            <a:r>
              <a:rPr lang="en-US" dirty="0" smtClean="0"/>
              <a:t>DSTU first ballot of initial set of resources for January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What’s the overlap between FHIR and CIMI?</a:t>
            </a:r>
          </a:p>
          <a:p>
            <a:pPr lvl="1"/>
            <a:r>
              <a:rPr lang="en-CA" dirty="0" smtClean="0"/>
              <a:t>Solving different problems, with different scopes, intents and organisational priorities</a:t>
            </a:r>
          </a:p>
          <a:p>
            <a:pPr lvl="1"/>
            <a:r>
              <a:rPr lang="en-CA" dirty="0" smtClean="0"/>
              <a:t>They overlap. Many people, including the leads for CIMI and FHIR would like them to be consistent</a:t>
            </a:r>
          </a:p>
          <a:p>
            <a:pPr lvl="1"/>
            <a:r>
              <a:rPr lang="en-CA" dirty="0" smtClean="0"/>
              <a:t>Don't know at this time what that would actually mean, and neither project is willing to wait for the other</a:t>
            </a:r>
          </a:p>
          <a:p>
            <a:pPr lvl="1"/>
            <a:r>
              <a:rPr lang="en-CA" dirty="0" smtClean="0"/>
              <a:t>Will continue to have interaction and cross-pollination in the hope that this prevents the projects from becoming inconsistent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5971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relationship between FHIR and CDA?</a:t>
            </a:r>
          </a:p>
          <a:p>
            <a:pPr lvl="1"/>
            <a:r>
              <a:rPr lang="en-US" dirty="0" smtClean="0"/>
              <a:t>CDA can be expressed in FHIR</a:t>
            </a:r>
          </a:p>
          <a:p>
            <a:pPr lvl="1"/>
            <a:r>
              <a:rPr lang="en-US" dirty="0" smtClean="0"/>
              <a:t>When/if that migration will happen will be</a:t>
            </a:r>
            <a:r>
              <a:rPr lang="en-US" baseline="0" dirty="0" smtClean="0"/>
              <a:t> up to Structured Docs (and possibly influenced by TSC)</a:t>
            </a:r>
          </a:p>
          <a:p>
            <a:pPr lvl="1"/>
            <a:r>
              <a:rPr lang="en-US" baseline="0" dirty="0" smtClean="0"/>
              <a:t>For now, need to see how quickly FHIR moves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CDA R3</a:t>
            </a:r>
          </a:p>
        </p:txBody>
      </p:sp>
    </p:spTree>
    <p:extLst>
      <p:ext uri="{BB962C8B-B14F-4D97-AF65-F5344CB8AC3E}">
        <p14:creationId xmlns:p14="http://schemas.microsoft.com/office/powerpoint/2010/main" val="2227053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implementers start doing FHIR before it’s “official”?</a:t>
            </a:r>
          </a:p>
          <a:p>
            <a:pPr lvl="1"/>
            <a:r>
              <a:rPr lang="en-US" dirty="0" smtClean="0"/>
              <a:t>Yes.</a:t>
            </a:r>
            <a:r>
              <a:rPr lang="en-US" baseline="0" dirty="0" smtClean="0"/>
              <a:t>  And some already are</a:t>
            </a:r>
          </a:p>
          <a:p>
            <a:pPr lvl="1"/>
            <a:r>
              <a:rPr lang="en-US" baseline="0" dirty="0" smtClean="0"/>
              <a:t>Take the idea and run with it.  Try things.  But be aware that you can’t claim it’s “standard” and that retrofitting to become standard may be necessary later</a:t>
            </a:r>
          </a:p>
        </p:txBody>
      </p:sp>
    </p:spTree>
    <p:extLst>
      <p:ext uri="{BB962C8B-B14F-4D97-AF65-F5344CB8AC3E}">
        <p14:creationId xmlns:p14="http://schemas.microsoft.com/office/powerpoint/2010/main" val="239818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really going to never move extensions into core?</a:t>
            </a:r>
          </a:p>
          <a:p>
            <a:pPr lvl="1"/>
            <a:r>
              <a:rPr lang="en-US" dirty="0" smtClean="0"/>
              <a:t>Point</a:t>
            </a:r>
            <a:r>
              <a:rPr lang="en-US" baseline="0" dirty="0" smtClean="0"/>
              <a:t> of contention</a:t>
            </a:r>
          </a:p>
          <a:p>
            <a:pPr lvl="1"/>
            <a:r>
              <a:rPr lang="en-US" baseline="0" dirty="0" smtClean="0"/>
              <a:t>Costs to doing so and not doing so</a:t>
            </a:r>
          </a:p>
          <a:p>
            <a:pPr lvl="1"/>
            <a:r>
              <a:rPr lang="en-US" baseline="0" dirty="0" smtClean="0"/>
              <a:t>Even if we choose not to, creating a new replacement resource (e.g. Person2) is possible</a:t>
            </a:r>
          </a:p>
          <a:p>
            <a:pPr lvl="1"/>
            <a:r>
              <a:rPr lang="en-US" baseline="0" dirty="0" smtClean="0"/>
              <a:t>Will revisit as we get closer to normative and have more implementer opinion</a:t>
            </a:r>
          </a:p>
        </p:txBody>
      </p:sp>
    </p:spTree>
    <p:extLst>
      <p:ext uri="{BB962C8B-B14F-4D97-AF65-F5344CB8AC3E}">
        <p14:creationId xmlns:p14="http://schemas.microsoft.com/office/powerpoint/2010/main" val="924091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FHIR compatible with the NIEM?</a:t>
            </a:r>
          </a:p>
          <a:p>
            <a:pPr lvl="1"/>
            <a:r>
              <a:rPr lang="en-US" dirty="0" smtClean="0"/>
              <a:t>That will be one of the source models resources will be designed</a:t>
            </a:r>
            <a:r>
              <a:rPr lang="en-US" baseline="0" dirty="0" smtClean="0"/>
              <a:t> taking into consideration.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47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very little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3622</Words>
  <Application>Microsoft Office PowerPoint</Application>
  <PresentationFormat>On-screen Show (4:3)</PresentationFormat>
  <Paragraphs>471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TrainingPresentation</vt:lpstr>
      <vt:lpstr>Introduction to HL7 FHIR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FHIR this week</vt:lpstr>
      <vt:lpstr>Contacts</vt:lpstr>
      <vt:lpstr>Licensing and Attribution</vt:lpstr>
      <vt:lpstr>Questions &amp; Answers</vt:lpstr>
      <vt:lpstr>Q&amp;A</vt:lpstr>
      <vt:lpstr>Q&amp;A</vt:lpstr>
      <vt:lpstr>Q&amp;A</vt:lpstr>
      <vt:lpstr>Q&amp;A</vt:lpstr>
      <vt:lpstr>Q&amp;A</vt:lpstr>
      <vt:lpstr>Q&amp;A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2012-08-29T07:32:53Z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