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2"/>
  </p:sldMasterIdLst>
  <p:notesMasterIdLst>
    <p:notesMasterId r:id="rId37"/>
  </p:notesMasterIdLst>
  <p:sldIdLst>
    <p:sldId id="270" r:id="rId3"/>
    <p:sldId id="271" r:id="rId4"/>
    <p:sldId id="272" r:id="rId5"/>
    <p:sldId id="274" r:id="rId6"/>
    <p:sldId id="286" r:id="rId7"/>
    <p:sldId id="275" r:id="rId8"/>
    <p:sldId id="287" r:id="rId9"/>
    <p:sldId id="288" r:id="rId10"/>
    <p:sldId id="289" r:id="rId11"/>
    <p:sldId id="290" r:id="rId12"/>
    <p:sldId id="291" r:id="rId13"/>
    <p:sldId id="304" r:id="rId14"/>
    <p:sldId id="293" r:id="rId15"/>
    <p:sldId id="294" r:id="rId16"/>
    <p:sldId id="305" r:id="rId17"/>
    <p:sldId id="306" r:id="rId18"/>
    <p:sldId id="307" r:id="rId19"/>
    <p:sldId id="308" r:id="rId20"/>
    <p:sldId id="297" r:id="rId21"/>
    <p:sldId id="298" r:id="rId22"/>
    <p:sldId id="295" r:id="rId23"/>
    <p:sldId id="296" r:id="rId24"/>
    <p:sldId id="311" r:id="rId25"/>
    <p:sldId id="309" r:id="rId26"/>
    <p:sldId id="310" r:id="rId27"/>
    <p:sldId id="312" r:id="rId28"/>
    <p:sldId id="313" r:id="rId29"/>
    <p:sldId id="314" r:id="rId30"/>
    <p:sldId id="315" r:id="rId31"/>
    <p:sldId id="299" r:id="rId32"/>
    <p:sldId id="300" r:id="rId33"/>
    <p:sldId id="303" r:id="rId34"/>
    <p:sldId id="302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433" autoAdjust="0"/>
  </p:normalViewPr>
  <p:slideViewPr>
    <p:cSldViewPr>
      <p:cViewPr varScale="1">
        <p:scale>
          <a:sx n="64" d="100"/>
          <a:sy n="64" d="100"/>
        </p:scale>
        <p:origin x="-6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9T23:29:49.546" idx="1">
    <p:pos x="10" y="10"/>
    <p:text>Where does the UML stuff live?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4/29/2012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93610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674056" cy="5256584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525344"/>
            <a:ext cx="2133600" cy="256456"/>
          </a:xfrm>
        </p:spPr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525344"/>
            <a:ext cx="2895600" cy="256456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3648" y="6525344"/>
            <a:ext cx="457200" cy="256456"/>
          </a:xfrm>
        </p:spPr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273966" y="5805264"/>
            <a:ext cx="2746037" cy="120032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72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285999" cy="2353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1602" y="-54"/>
            <a:ext cx="8153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4320"/>
            <a:ext cx="7674056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9632" y="1524000"/>
            <a:ext cx="3744416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1524000"/>
            <a:ext cx="3785624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064896" cy="1152128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ts val="2000"/>
              </a:lnSpc>
              <a:buNone/>
              <a:defRPr sz="4000" b="1" cap="all" baseline="0"/>
            </a:lvl1pPr>
            <a:extLst/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4/29/2012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4/29/2012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11600" cy="1041488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0798" y="1196752"/>
            <a:ext cx="810006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-15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6000">
                      <a:schemeClr val="tx1"/>
                    </a:gs>
                    <a:gs pos="35000">
                      <a:srgbClr val="FF3300"/>
                    </a:gs>
                    <a:gs pos="68000">
                      <a:srgbClr val="FFC000"/>
                    </a:gs>
                    <a:gs pos="100000">
                      <a:schemeClr val="tx1"/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2700000">
                    <a:prstClr val="black">
                      <a:alpha val="50000"/>
                    </a:prstClr>
                  </a:innerShdw>
                </a:effectLst>
              </a:rPr>
              <a:t>FHIR</a:t>
            </a:r>
            <a:endParaRPr lang="en-US" sz="8800" b="1" cap="none" spc="-15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6000">
                    <a:schemeClr val="tx1"/>
                  </a:gs>
                  <a:gs pos="35000">
                    <a:srgbClr val="FF3300"/>
                  </a:gs>
                  <a:gs pos="68000">
                    <a:srgbClr val="FFC000"/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63500" dist="50800" dir="27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gforge.hl7.org/svn/fhir/trunk/source/%5bresourceNa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FHIR" TargetMode="External"/><Relationship Id="rId2" Type="http://schemas.openxmlformats.org/officeDocument/2006/relationships/hyperlink" Target="http://www.hl7.org/fhi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grahame@healthintersections.com.au" TargetMode="External"/><Relationship Id="rId2" Type="http://schemas.openxmlformats.org/officeDocument/2006/relationships/hyperlink" Target="mailto:fhir@lists.hl7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loyd@lmckenzie.com" TargetMode="External"/><Relationship Id="rId4" Type="http://schemas.openxmlformats.org/officeDocument/2006/relationships/hyperlink" Target="mailto:e.kramer@furor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/trunk/presentations/201205_WGM_Introduction_to_FHIR.ppt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HL7 FHIR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Vancouver, 2012 HL7 WGM</a:t>
            </a:r>
            <a:endParaRPr lang="en-CA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419872" y="4791645"/>
            <a:ext cx="2088232" cy="10056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27432" indent="0" algn="l" rtl="0" eaLnBrk="1" latinLnBrk="0" hangingPunct="1">
              <a:lnSpc>
                <a:spcPts val="23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sz="20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ts val="3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Grahame Grieve</a:t>
            </a:r>
          </a:p>
          <a:p>
            <a:r>
              <a:rPr lang="en-US" dirty="0" smtClean="0"/>
              <a:t>Ewout Kramer</a:t>
            </a:r>
          </a:p>
          <a:p>
            <a:r>
              <a:rPr lang="en-US" dirty="0" smtClean="0"/>
              <a:t>Lloyd McKenzie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3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14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SAIF Artifacts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3 artifact files used to maintain a SAIF artifact definition</a:t>
            </a:r>
          </a:p>
          <a:p>
            <a:pPr lvl="1"/>
            <a:r>
              <a:rPr lang="en-US" dirty="0" smtClean="0"/>
              <a:t>[resourceName].xml</a:t>
            </a:r>
          </a:p>
          <a:p>
            <a:pPr lvl="2"/>
            <a:r>
              <a:rPr lang="en-US" dirty="0" smtClean="0"/>
              <a:t>Excel XML file defining each element in the resource</a:t>
            </a:r>
          </a:p>
          <a:p>
            <a:pPr lvl="1"/>
            <a:r>
              <a:rPr lang="en-US" dirty="0" smtClean="0"/>
              <a:t>[resourceName].htm</a:t>
            </a:r>
          </a:p>
          <a:p>
            <a:pPr lvl="2"/>
            <a:r>
              <a:rPr lang="en-US" dirty="0" smtClean="0"/>
              <a:t>Supplemental file defining guidance on use of resource (notes, search criteria, etc.)</a:t>
            </a:r>
          </a:p>
          <a:p>
            <a:pPr lvl="1"/>
            <a:r>
              <a:rPr lang="en-US" dirty="0" smtClean="0"/>
              <a:t>example.xml</a:t>
            </a:r>
          </a:p>
          <a:p>
            <a:pPr lvl="2"/>
            <a:r>
              <a:rPr lang="en-US" dirty="0" smtClean="0"/>
              <a:t>Instance example of the resource</a:t>
            </a:r>
          </a:p>
          <a:p>
            <a:r>
              <a:rPr lang="en-US" dirty="0" smtClean="0"/>
              <a:t>All files exist in:</a:t>
            </a:r>
          </a:p>
          <a:p>
            <a:pPr lvl="1"/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gforge.hl7.org/svn/fhir/trunk/source/[resourceName]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20720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r>
              <a:rPr lang="en-US" dirty="0" smtClean="0">
                <a:solidFill>
                  <a:srgbClr val="FF3300"/>
                </a:solidFill>
              </a:rPr>
              <a:t>: Insert screen shots of each source file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0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273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for creating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Define the “scope” for your proposed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Request a resource name</a:t>
            </a:r>
          </a:p>
          <a:p>
            <a:pPr marL="870966" lvl="1" indent="-514350"/>
            <a:r>
              <a:rPr lang="en-US" dirty="0" smtClean="0"/>
              <a:t>And permission to create that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Create and edit resource content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Publish resource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304710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a name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editing 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endParaRPr lang="en-US" dirty="0" smtClean="0">
              <a:solidFill>
                <a:srgbClr val="FF3300"/>
              </a:solidFill>
            </a:endParaRPr>
          </a:p>
          <a:p>
            <a:r>
              <a:rPr lang="en-US" dirty="0" smtClean="0">
                <a:solidFill>
                  <a:srgbClr val="FF3300"/>
                </a:solidFill>
              </a:rPr>
              <a:t>(Talk about use of SVN, merging, etc., appropriate tools &amp; versions)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r>
              <a:rPr lang="en-US" dirty="0" smtClean="0">
                <a:solidFill>
                  <a:srgbClr val="FF3300"/>
                </a:solidFill>
              </a:rPr>
              <a:t> – explain how to use publication tool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02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8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Super-fast intro</a:t>
            </a:r>
            <a:endParaRPr lang="en-US" dirty="0" smtClean="0"/>
          </a:p>
          <a:p>
            <a:r>
              <a:rPr lang="en-US" dirty="0" smtClean="0"/>
              <a:t>Timelines</a:t>
            </a:r>
            <a:endParaRPr lang="en-US" dirty="0" smtClean="0"/>
          </a:p>
          <a:p>
            <a:r>
              <a:rPr lang="en-US" dirty="0" smtClean="0"/>
              <a:t>FHIR Development Artifacts</a:t>
            </a:r>
            <a:endParaRPr lang="en-US" dirty="0" smtClean="0"/>
          </a:p>
          <a:p>
            <a:r>
              <a:rPr lang="en-US" dirty="0" smtClean="0"/>
              <a:t>FHIR Development Process</a:t>
            </a:r>
            <a:endParaRPr lang="en-US" dirty="0" smtClean="0"/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Development Guidelines &amp; Considerations</a:t>
            </a:r>
            <a:endParaRPr lang="en-US" dirty="0" smtClean="0"/>
          </a:p>
          <a:p>
            <a:r>
              <a:rPr lang="en-US" dirty="0" smtClea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97837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Grahame </a:t>
            </a:r>
            <a:r>
              <a:rPr lang="en-US" dirty="0" err="1" smtClean="0">
                <a:solidFill>
                  <a:srgbClr val="FF3300"/>
                </a:solidFill>
              </a:rPr>
              <a:t>todo</a:t>
            </a:r>
            <a:r>
              <a:rPr lang="en-US" dirty="0" smtClean="0">
                <a:solidFill>
                  <a:srgbClr val="FF3300"/>
                </a:solidFill>
              </a:rPr>
              <a:t>.  Pharmacy?</a:t>
            </a:r>
          </a:p>
          <a:p>
            <a:r>
              <a:rPr lang="en-US" dirty="0" smtClean="0">
                <a:solidFill>
                  <a:srgbClr val="FF3300"/>
                </a:solidFill>
              </a:rPr>
              <a:t>Compare w/ RMIM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8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1902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rules?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“rules” are still in flux and will evolve based on initial development experience</a:t>
            </a:r>
          </a:p>
          <a:p>
            <a:r>
              <a:rPr lang="en-US" dirty="0" smtClean="0"/>
              <a:t>The base rules reflect the premises on which FHIR is based</a:t>
            </a:r>
          </a:p>
          <a:p>
            <a:pPr lvl="1"/>
            <a:r>
              <a:rPr lang="en-US" dirty="0" smtClean="0"/>
              <a:t>see Introduction to FHIR presentation</a:t>
            </a:r>
          </a:p>
          <a:p>
            <a:r>
              <a:rPr lang="en-US" dirty="0" smtClean="0"/>
              <a:t>There are however a few that have been developed so far</a:t>
            </a:r>
          </a:p>
        </p:txBody>
      </p:sp>
    </p:spTree>
    <p:extLst>
      <p:ext uri="{BB962C8B-B14F-4D97-AF65-F5344CB8AC3E}">
        <p14:creationId xmlns:p14="http://schemas.microsoft.com/office/powerpoint/2010/main" val="2716087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scope?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b="1" dirty="0" smtClean="0"/>
              <a:t>must not</a:t>
            </a:r>
            <a:r>
              <a:rPr lang="en-US" b="0" dirty="0" smtClean="0"/>
              <a:t> overlap</a:t>
            </a:r>
          </a:p>
          <a:p>
            <a:pPr lvl="1"/>
            <a:r>
              <a:rPr lang="en-US" dirty="0" smtClean="0"/>
              <a:t>I.e. Given a clinical concept, there must be one (and only one) resource type that supports conveying that concept</a:t>
            </a:r>
          </a:p>
          <a:p>
            <a:pPr lvl="1"/>
            <a:r>
              <a:rPr lang="en-US" dirty="0" smtClean="0"/>
              <a:t>Therefore, resource definitions must define clear boundaries between themselves and existing and expected resources</a:t>
            </a:r>
          </a:p>
          <a:p>
            <a:pPr lvl="0"/>
            <a:r>
              <a:rPr lang="en-US" dirty="0" smtClean="0"/>
              <a:t>Should span all countries</a:t>
            </a:r>
          </a:p>
          <a:p>
            <a:pPr lvl="0"/>
            <a:r>
              <a:rPr lang="en-US" dirty="0" smtClean="0"/>
              <a:t>Should span medical</a:t>
            </a:r>
            <a:r>
              <a:rPr lang="en-US" baseline="0" dirty="0" smtClean="0"/>
              <a:t> disciplines</a:t>
            </a:r>
          </a:p>
          <a:p>
            <a:pPr lvl="0"/>
            <a:r>
              <a:rPr lang="en-US" baseline="0" dirty="0" smtClean="0"/>
              <a:t>Should usually even span human &amp; veterinary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91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decide 80-20?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First, look to your scope</a:t>
            </a:r>
          </a:p>
          <a:p>
            <a:pPr lvl="1"/>
            <a:r>
              <a:rPr lang="en-US" dirty="0" smtClean="0"/>
              <a:t>Do 80% of all the existing systems covered by your scope use the element?</a:t>
            </a:r>
          </a:p>
          <a:p>
            <a:pPr lvl="1"/>
            <a:r>
              <a:rPr lang="en-US" dirty="0" smtClean="0"/>
              <a:t>If your spec isn’t in use yet, would you expect 80% of all implementers within your scope to use the element?</a:t>
            </a:r>
          </a:p>
          <a:p>
            <a:r>
              <a:rPr lang="en-US" dirty="0" smtClean="0"/>
              <a:t>Implementer = system responsible for maintaining that resource, not merely a system that references the resource</a:t>
            </a:r>
          </a:p>
          <a:p>
            <a:r>
              <a:rPr lang="en-US" dirty="0" smtClean="0"/>
              <a:t>If unsure, err on the side of non-core rather than core (i.e. not in the 80%)</a:t>
            </a:r>
          </a:p>
          <a:p>
            <a:pPr lvl="1"/>
            <a:r>
              <a:rPr lang="en-US" dirty="0" smtClean="0"/>
              <a:t>We can always move things based on DSTU</a:t>
            </a:r>
          </a:p>
        </p:txBody>
      </p:sp>
    </p:spTree>
    <p:extLst>
      <p:ext uri="{BB962C8B-B14F-4D97-AF65-F5344CB8AC3E}">
        <p14:creationId xmlns:p14="http://schemas.microsoft.com/office/powerpoint/2010/main" val="23570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naming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 names are lower camel case</a:t>
            </a:r>
          </a:p>
          <a:p>
            <a:r>
              <a:rPr lang="en-US" dirty="0" smtClean="0"/>
              <a:t>U.S.</a:t>
            </a:r>
            <a:r>
              <a:rPr lang="en-US" baseline="0" dirty="0" smtClean="0"/>
              <a:t> English</a:t>
            </a:r>
          </a:p>
          <a:p>
            <a:r>
              <a:rPr lang="en-US" baseline="0" dirty="0" smtClean="0"/>
              <a:t>Reflect domain-friendly terminology as internationally as possible</a:t>
            </a:r>
          </a:p>
          <a:p>
            <a:r>
              <a:rPr lang="en-US" baseline="0" dirty="0" smtClean="0"/>
              <a:t>Are concise</a:t>
            </a:r>
          </a:p>
          <a:p>
            <a:r>
              <a:rPr lang="en-US" baseline="0" dirty="0" smtClean="0"/>
              <a:t>Avoid abbreviations unless obvious to even non-domain experts</a:t>
            </a:r>
          </a:p>
          <a:p>
            <a:r>
              <a:rPr lang="en-US" baseline="0" dirty="0" smtClean="0"/>
              <a:t>Are unique within a resource</a:t>
            </a:r>
          </a:p>
          <a:p>
            <a:r>
              <a:rPr lang="en-US" baseline="0" dirty="0" smtClean="0"/>
              <a:t>Are consistent with other resources (where this doesn’t impact domain-friendliness)</a:t>
            </a:r>
          </a:p>
        </p:txBody>
      </p:sp>
    </p:spTree>
    <p:extLst>
      <p:ext uri="{BB962C8B-B14F-4D97-AF65-F5344CB8AC3E}">
        <p14:creationId xmlns:p14="http://schemas.microsoft.com/office/powerpoint/2010/main" val="307551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&amp; optionality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Elements should only repeat if 80% of implementers will need repetitions</a:t>
            </a:r>
          </a:p>
          <a:p>
            <a:r>
              <a:rPr lang="en-US" dirty="0" smtClean="0"/>
              <a:t>Elements should only be “required” if the resource would be unusable without the data element present</a:t>
            </a:r>
          </a:p>
        </p:txBody>
      </p:sp>
    </p:spTree>
    <p:extLst>
      <p:ext uri="{BB962C8B-B14F-4D97-AF65-F5344CB8AC3E}">
        <p14:creationId xmlns:p14="http://schemas.microsoft.com/office/powerpoint/2010/main" val="246454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HL7 v3 mappings are mandatory</a:t>
            </a:r>
          </a:p>
          <a:p>
            <a:pPr lvl="1"/>
            <a:r>
              <a:rPr lang="en-US" dirty="0" smtClean="0"/>
              <a:t>Syntax is still being finalized, but it will be x-path like</a:t>
            </a:r>
          </a:p>
          <a:p>
            <a:pPr lvl="0"/>
            <a:r>
              <a:rPr lang="en-US" dirty="0" smtClean="0"/>
              <a:t>HL7 v2 mappings are </a:t>
            </a:r>
            <a:r>
              <a:rPr lang="en-US" b="0" dirty="0" smtClean="0"/>
              <a:t>mandatory if the resource has a corresponding construct in v2</a:t>
            </a:r>
          </a:p>
        </p:txBody>
      </p:sp>
    </p:spTree>
    <p:extLst>
      <p:ext uri="{BB962C8B-B14F-4D97-AF65-F5344CB8AC3E}">
        <p14:creationId xmlns:p14="http://schemas.microsoft.com/office/powerpoint/2010/main" val="3088086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Definitions are mandatory</a:t>
            </a:r>
          </a:p>
          <a:p>
            <a:r>
              <a:rPr lang="en-US" dirty="0" smtClean="0"/>
              <a:t>Must not be tautological</a:t>
            </a:r>
          </a:p>
          <a:p>
            <a:r>
              <a:rPr lang="en-US" dirty="0" smtClean="0"/>
              <a:t>Should not be more than 1-2</a:t>
            </a:r>
            <a:r>
              <a:rPr lang="en-US" baseline="0" dirty="0" smtClean="0"/>
              <a:t> sentences</a:t>
            </a:r>
          </a:p>
          <a:p>
            <a:r>
              <a:rPr lang="en-US" baseline="0" dirty="0" smtClean="0"/>
              <a:t>Should describe what the element </a:t>
            </a:r>
            <a:r>
              <a:rPr lang="en-US" b="1" baseline="0" dirty="0" smtClean="0"/>
              <a:t>is</a:t>
            </a:r>
            <a:r>
              <a:rPr lang="en-US" b="0" baseline="0" dirty="0" smtClean="0"/>
              <a:t>, not what it is not</a:t>
            </a:r>
          </a:p>
          <a:p>
            <a:r>
              <a:rPr lang="en-US" b="0" baseline="0" dirty="0" smtClean="0"/>
              <a:t>Should not include rationale or usage notes</a:t>
            </a:r>
          </a:p>
          <a:p>
            <a:r>
              <a:rPr lang="en-US" b="0" baseline="0" dirty="0" smtClean="0"/>
              <a:t>Should be accompanied by 3+ examples</a:t>
            </a:r>
          </a:p>
        </p:txBody>
      </p:sp>
    </p:spTree>
    <p:extLst>
      <p:ext uri="{BB962C8B-B14F-4D97-AF65-F5344CB8AC3E}">
        <p14:creationId xmlns:p14="http://schemas.microsoft.com/office/powerpoint/2010/main" val="1604865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3300"/>
                </a:solidFill>
              </a:rPr>
              <a:t>Todo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3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196752"/>
            <a:ext cx="7884368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Grahame Grieve</a:t>
            </a:r>
          </a:p>
          <a:p>
            <a:pPr lvl="1"/>
            <a:r>
              <a:rPr lang="en-US" b="0" dirty="0" smtClean="0"/>
              <a:t>Australian, Health Interoperability – v2, v3, CDA, etc. Tools, Products, Specifications, Governance… </a:t>
            </a:r>
            <a:br>
              <a:rPr lang="en-US" b="0" dirty="0" smtClean="0"/>
            </a:br>
            <a:r>
              <a:rPr lang="en-US" b="0" dirty="0" smtClean="0"/>
              <a:t>http://www.healthintersections.com.au</a:t>
            </a:r>
          </a:p>
          <a:p>
            <a:pPr lvl="0"/>
            <a:r>
              <a:rPr lang="en-US" dirty="0" smtClean="0"/>
              <a:t>Ewout Kramer</a:t>
            </a:r>
          </a:p>
          <a:p>
            <a:pPr lvl="1"/>
            <a:r>
              <a:rPr lang="en-US" dirty="0" err="1" smtClean="0"/>
              <a:t>Todo</a:t>
            </a:r>
            <a:endParaRPr lang="en-US" dirty="0" smtClean="0"/>
          </a:p>
          <a:p>
            <a:pPr lvl="0"/>
            <a:r>
              <a:rPr lang="en-US" dirty="0" smtClean="0"/>
              <a:t>Lloyd McKenzie</a:t>
            </a:r>
          </a:p>
          <a:p>
            <a:pPr lvl="1"/>
            <a:r>
              <a:rPr lang="en-US" dirty="0" smtClean="0"/>
              <a:t>Canadian, data modeling, terminology, tooling, conformance, etc.</a:t>
            </a:r>
          </a:p>
          <a:p>
            <a:pPr lvl="1"/>
            <a:r>
              <a:rPr lang="en-US" dirty="0" smtClean="0"/>
              <a:t>http://www.gordonpointinformatics.com</a:t>
            </a:r>
          </a:p>
        </p:txBody>
      </p:sp>
    </p:spTree>
    <p:extLst>
      <p:ext uri="{BB962C8B-B14F-4D97-AF65-F5344CB8AC3E}">
        <p14:creationId xmlns:p14="http://schemas.microsoft.com/office/powerpoint/2010/main" val="245543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16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FHIR spec</a:t>
            </a:r>
          </a:p>
          <a:p>
            <a:pPr lvl="1"/>
            <a:r>
              <a:rPr lang="en-US" dirty="0" smtClean="0">
                <a:hlinkClick r:id="rId2"/>
              </a:rPr>
              <a:t>http://www.hl7.org/fhir</a:t>
            </a:r>
            <a:endParaRPr lang="en-US" dirty="0" smtClean="0"/>
          </a:p>
          <a:p>
            <a:r>
              <a:rPr lang="en-US" dirty="0" smtClean="0"/>
              <a:t>Provide feedback</a:t>
            </a:r>
          </a:p>
          <a:p>
            <a:r>
              <a:rPr lang="en-US" dirty="0" smtClean="0"/>
              <a:t>Contribute on wiki</a:t>
            </a:r>
          </a:p>
          <a:p>
            <a:pPr lvl="1"/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wiki.hl7.org/index.php?title=FHIR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36149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Group “to do”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a PSS for your committee to work on your resources</a:t>
            </a:r>
          </a:p>
          <a:p>
            <a:r>
              <a:rPr lang="en-US" dirty="0" smtClean="0"/>
              <a:t>Submit resource requests for candidate resources</a:t>
            </a:r>
          </a:p>
          <a:p>
            <a:pPr lvl="1"/>
            <a:r>
              <a:rPr lang="en-US" dirty="0" smtClean="0"/>
              <a:t>Form still in development</a:t>
            </a:r>
          </a:p>
          <a:p>
            <a:r>
              <a:rPr lang="en-US" dirty="0" smtClean="0"/>
              <a:t>Start designing</a:t>
            </a:r>
          </a:p>
          <a:p>
            <a:r>
              <a:rPr lang="en-US" dirty="0" smtClean="0"/>
              <a:t>Provide more feedback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116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this week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quarters scheduled for FHIR-related topics, including: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Grahame to fill in what you know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(should probably copy this to other presentation too)</a:t>
            </a:r>
            <a:endParaRPr lang="en-CA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1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Contacts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FHIR Mailing list:</a:t>
            </a:r>
            <a:br>
              <a:rPr lang="en-AU" dirty="0" smtClean="0"/>
            </a:br>
            <a:r>
              <a:rPr lang="en-AU" dirty="0" smtClean="0">
                <a:hlinkClick r:id="rId2"/>
              </a:rPr>
              <a:t>fhir@lists.hl7.org</a:t>
            </a:r>
            <a:endParaRPr lang="en-AU" dirty="0" smtClean="0"/>
          </a:p>
          <a:p>
            <a:endParaRPr lang="en-AU" sz="1200" dirty="0" smtClean="0"/>
          </a:p>
          <a:p>
            <a:r>
              <a:rPr lang="en-AU" dirty="0" smtClean="0"/>
              <a:t>Grahame: </a:t>
            </a:r>
            <a:br>
              <a:rPr lang="en-AU" dirty="0" smtClean="0"/>
            </a:br>
            <a:r>
              <a:rPr lang="en-AU" dirty="0" smtClean="0">
                <a:hlinkClick r:id="rId3"/>
              </a:rPr>
              <a:t>grahame@healthintersections.com.au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Ewout</a:t>
            </a:r>
            <a:r>
              <a:rPr lang="en-AU" dirty="0" smtClean="0"/>
              <a:t>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4"/>
              </a:rPr>
              <a:t>e.kramer@furore.com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Lloyd: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>
                <a:hlinkClick r:id="rId5"/>
              </a:rPr>
              <a:t>lloyd@lmckenzie.com</a:t>
            </a: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7370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is a work in progress</a:t>
            </a:r>
          </a:p>
          <a:p>
            <a:r>
              <a:rPr lang="en-US" dirty="0" smtClean="0"/>
              <a:t>Specification has been looked at by many people, but not subjected to ballot or any official review</a:t>
            </a:r>
          </a:p>
          <a:p>
            <a:r>
              <a:rPr lang="en-US" dirty="0" smtClean="0"/>
              <a:t>FHIR continues to evolve</a:t>
            </a:r>
          </a:p>
          <a:p>
            <a:r>
              <a:rPr lang="en-US" dirty="0" smtClean="0"/>
              <a:t>Much of what we tell you could change, at least somewhat, before it is stable</a:t>
            </a:r>
          </a:p>
        </p:txBody>
      </p:sp>
    </p:spTree>
    <p:extLst>
      <p:ext uri="{BB962C8B-B14F-4D97-AF65-F5344CB8AC3E}">
        <p14:creationId xmlns:p14="http://schemas.microsoft.com/office/powerpoint/2010/main" val="283312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48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second “Intro to FHIR”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Essentially HL7 v4</a:t>
            </a:r>
          </a:p>
          <a:p>
            <a:pPr lvl="0"/>
            <a:r>
              <a:rPr lang="en-US" dirty="0" smtClean="0"/>
              <a:t>REST-enabled and based on resources but supports document, messaging &amp; services paradigms too</a:t>
            </a:r>
          </a:p>
          <a:p>
            <a:pPr lvl="0"/>
            <a:r>
              <a:rPr lang="en-US" dirty="0" smtClean="0"/>
              <a:t>All data is contained in a set of 100-150 resource definitions (for all of healthcare)</a:t>
            </a:r>
          </a:p>
          <a:p>
            <a:pPr lvl="0"/>
            <a:r>
              <a:rPr lang="en-US" dirty="0" smtClean="0"/>
              <a:t>Resources contain the elements 80% of systems will actually use</a:t>
            </a:r>
          </a:p>
          <a:p>
            <a:pPr lvl="0"/>
            <a:r>
              <a:rPr lang="en-US" dirty="0" smtClean="0"/>
              <a:t>Everything else is handled by extensions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31BD-6A49-46E5-A6BC-BB293EA8AA85}" type="slidenum">
              <a:rPr lang="en-CA" smtClean="0"/>
              <a:pPr>
                <a:defRPr/>
              </a:pPr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6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introduction to FHIR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more, download the slides from the Q2 presentation: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gforge.hl7.org/svn/fhir/trunk/presentations/201205_WGM_Introduction_to_FHIR.pptx</a:t>
            </a:r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5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372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 when do we need to do this?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is for Draft for Comment ballot of FHIR to go out in the September ballot</a:t>
            </a:r>
          </a:p>
          <a:p>
            <a:r>
              <a:rPr lang="en-US" dirty="0" smtClean="0"/>
              <a:t>First DSTU ballot of FHIR, including initial set of resources targeted for January 2013 ballot cycle</a:t>
            </a:r>
          </a:p>
          <a:p>
            <a:r>
              <a:rPr lang="en-US" dirty="0" smtClean="0"/>
              <a:t>Some resources more critical than others</a:t>
            </a:r>
          </a:p>
          <a:p>
            <a:pPr lvl="1"/>
            <a:r>
              <a:rPr lang="en-US" dirty="0" smtClean="0"/>
              <a:t>Person, Patient, basic observations, etc.</a:t>
            </a:r>
          </a:p>
          <a:p>
            <a:r>
              <a:rPr lang="en-US" dirty="0" smtClean="0"/>
              <a:t>TSC will help set priorities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3755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TrainingPresentation</Template>
  <TotalTime>0</TotalTime>
  <Words>859</Words>
  <Application>Microsoft Office PowerPoint</Application>
  <PresentationFormat>On-screen Show (4:3)</PresentationFormat>
  <Paragraphs>145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TrainingPresentation</vt:lpstr>
      <vt:lpstr>Building with HL7 FHIR</vt:lpstr>
      <vt:lpstr>Outline</vt:lpstr>
      <vt:lpstr>Who are we?</vt:lpstr>
      <vt:lpstr>Caveats !</vt:lpstr>
      <vt:lpstr>Quick Intro</vt:lpstr>
      <vt:lpstr>30 second “Intro to FHIR”</vt:lpstr>
      <vt:lpstr>More introduction to FHIR</vt:lpstr>
      <vt:lpstr>Timelines</vt:lpstr>
      <vt:lpstr>So when do we need to do this?</vt:lpstr>
      <vt:lpstr>Development Artifacts</vt:lpstr>
      <vt:lpstr>SAIF Artifacts</vt:lpstr>
      <vt:lpstr>PowerPoint Presentation</vt:lpstr>
      <vt:lpstr>Development Process</vt:lpstr>
      <vt:lpstr>Process for creating resources</vt:lpstr>
      <vt:lpstr>Resource Scope</vt:lpstr>
      <vt:lpstr>Requesting a name</vt:lpstr>
      <vt:lpstr>Creating and editing content</vt:lpstr>
      <vt:lpstr>Publishing resources</vt:lpstr>
      <vt:lpstr>Example</vt:lpstr>
      <vt:lpstr>PowerPoint Presentation</vt:lpstr>
      <vt:lpstr>Development Guidelines</vt:lpstr>
      <vt:lpstr>What are the rules?</vt:lpstr>
      <vt:lpstr>How do we define scope?</vt:lpstr>
      <vt:lpstr>How do we decide 80-20?</vt:lpstr>
      <vt:lpstr>Element naming rules</vt:lpstr>
      <vt:lpstr>Cardinality &amp; optionality</vt:lpstr>
      <vt:lpstr>Mappings</vt:lpstr>
      <vt:lpstr>Definitions</vt:lpstr>
      <vt:lpstr>Others?</vt:lpstr>
      <vt:lpstr>Next Steps</vt:lpstr>
      <vt:lpstr>Individual “to do” list</vt:lpstr>
      <vt:lpstr>Work Group “to do” list</vt:lpstr>
      <vt:lpstr>FHIR this week</vt:lpstr>
      <vt:lpstr>Contacts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2012-04-29T20:59:58Z</dcterms:created>
  <dcterms:modified xsi:type="dcterms:W3CDTF">2012-04-30T05:47:33Z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TC100822959990</vt:lpwstr>
  </property>
</Properties>
</file>