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75"/>
  </p:notesMasterIdLst>
  <p:sldIdLst>
    <p:sldId id="270" r:id="rId3"/>
    <p:sldId id="271" r:id="rId4"/>
    <p:sldId id="272" r:id="rId5"/>
    <p:sldId id="274" r:id="rId6"/>
    <p:sldId id="286" r:id="rId7"/>
    <p:sldId id="275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349" r:id="rId22"/>
    <p:sldId id="324" r:id="rId23"/>
    <p:sldId id="294" r:id="rId24"/>
    <p:sldId id="276" r:id="rId25"/>
    <p:sldId id="295" r:id="rId26"/>
    <p:sldId id="321" r:id="rId27"/>
    <p:sldId id="297" r:id="rId28"/>
    <p:sldId id="320" r:id="rId29"/>
    <p:sldId id="299" r:id="rId30"/>
    <p:sldId id="325" r:id="rId31"/>
    <p:sldId id="300" r:id="rId32"/>
    <p:sldId id="301" r:id="rId33"/>
    <p:sldId id="302" r:id="rId34"/>
    <p:sldId id="303" r:id="rId35"/>
    <p:sldId id="304" r:id="rId36"/>
    <p:sldId id="305" r:id="rId37"/>
    <p:sldId id="327" r:id="rId38"/>
    <p:sldId id="328" r:id="rId39"/>
    <p:sldId id="329" r:id="rId40"/>
    <p:sldId id="330" r:id="rId41"/>
    <p:sldId id="331" r:id="rId42"/>
    <p:sldId id="306" r:id="rId43"/>
    <p:sldId id="307" r:id="rId44"/>
    <p:sldId id="333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43" r:id="rId60"/>
    <p:sldId id="344" r:id="rId61"/>
    <p:sldId id="345" r:id="rId62"/>
    <p:sldId id="346" r:id="rId63"/>
    <p:sldId id="342" r:id="rId64"/>
    <p:sldId id="313" r:id="rId65"/>
    <p:sldId id="314" r:id="rId66"/>
    <p:sldId id="315" r:id="rId67"/>
    <p:sldId id="347" r:id="rId68"/>
    <p:sldId id="348" r:id="rId69"/>
    <p:sldId id="350" r:id="rId70"/>
    <p:sldId id="351" r:id="rId71"/>
    <p:sldId id="352" r:id="rId72"/>
    <p:sldId id="354" r:id="rId73"/>
    <p:sldId id="35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1" autoAdjust="0"/>
    <p:restoredTop sz="86372" autoAdjust="0"/>
  </p:normalViewPr>
  <p:slideViewPr>
    <p:cSldViewPr>
      <p:cViewPr>
        <p:scale>
          <a:sx n="100" d="100"/>
          <a:sy n="100" d="100"/>
        </p:scale>
        <p:origin x="-193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5/13/2012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  <a:endParaRPr lang="en-US" dirty="0" smtClean="0"/>
          </a:p>
          <a:p>
            <a:r>
              <a:rPr lang="en-US" dirty="0" smtClean="0"/>
              <a:t>Essentially HL7 v4</a:t>
            </a:r>
            <a:endParaRPr lang="en-US" dirty="0"/>
          </a:p>
          <a:p>
            <a:pPr lvl="1"/>
            <a:r>
              <a:rPr lang="en-US" baseline="0" dirty="0" smtClean="0"/>
              <a:t>(won’t be marketed that way)</a:t>
            </a:r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</a:t>
            </a:r>
            <a:r>
              <a:rPr lang="en-US" sz="2000" b="0" dirty="0" smtClean="0"/>
              <a:t>health interoperability </a:t>
            </a:r>
            <a:r>
              <a:rPr lang="en-US" sz="2000" b="0" dirty="0" smtClean="0"/>
              <a:t>– v2, v3, CDA, etc. </a:t>
            </a:r>
            <a:r>
              <a:rPr lang="en-US" sz="2000" b="0" dirty="0" smtClean="0"/>
              <a:t>tools</a:t>
            </a:r>
            <a:r>
              <a:rPr lang="en-US" sz="2000" b="0" dirty="0" smtClean="0"/>
              <a:t>, </a:t>
            </a:r>
            <a:r>
              <a:rPr lang="en-US" sz="2000" b="0" dirty="0" smtClean="0"/>
              <a:t>products</a:t>
            </a:r>
            <a:r>
              <a:rPr lang="en-US" sz="2000" b="0" dirty="0" smtClean="0"/>
              <a:t>, </a:t>
            </a:r>
            <a:r>
              <a:rPr lang="en-US" sz="2000" b="0" dirty="0" smtClean="0"/>
              <a:t>specifications</a:t>
            </a:r>
            <a:r>
              <a:rPr lang="en-US" sz="2000" b="0" dirty="0" smtClean="0"/>
              <a:t>, </a:t>
            </a:r>
            <a:r>
              <a:rPr lang="en-US" sz="2000" b="0" dirty="0" smtClean="0"/>
              <a:t>governance</a:t>
            </a:r>
            <a:r>
              <a:rPr lang="en-US" sz="2000" b="0" dirty="0" smtClean="0"/>
              <a:t>… </a:t>
            </a:r>
            <a:r>
              <a:rPr lang="en-US" sz="2000" b="0" dirty="0" smtClean="0"/>
              <a:t>http</a:t>
            </a:r>
            <a:r>
              <a:rPr lang="en-US" sz="2000" b="0" dirty="0" smtClean="0"/>
              <a:t>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</a:t>
            </a:r>
            <a:r>
              <a:rPr lang="en-US" sz="2000" dirty="0" smtClean="0"/>
              <a:t>conformance</a:t>
            </a:r>
            <a:endParaRPr lang="en-US" sz="2000" dirty="0" smtClean="0"/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69" y="2286794"/>
            <a:ext cx="5791200" cy="3076575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 doesn’t scale in any sort of non-trusted environment, so REST approach will primarily make sense in limited 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3155</Words>
  <Application>Microsoft Office PowerPoint</Application>
  <PresentationFormat>On-screen Show (4:3)</PresentationFormat>
  <Paragraphs>422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TrainingPresentation</vt:lpstr>
      <vt:lpstr>Introduction to HL7 FHIR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2012-05-13T17:18:52Z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