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79" r:id="rId4"/>
    <p:sldId id="26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5" r:id="rId14"/>
    <p:sldId id="288" r:id="rId15"/>
    <p:sldId id="289" r:id="rId16"/>
    <p:sldId id="299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1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3A7FB80-B934-4A12-BAB1-2DE9F68F2A4C}" type="datetimeFigureOut">
              <a:rPr lang="en-US"/>
              <a:pPr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3BE09BE-8068-401E-B985-34B99CFCB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A9BA65F-3B6A-42D0-A6F4-53B06D05FB96}" type="datetimeFigureOut">
              <a:rPr lang="en-US"/>
              <a:pPr/>
              <a:t>3/2/2013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1680538-7586-4DD9-AFC1-11D2B9ED6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7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ED130-AC13-4142-A082-9874197C2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6460704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</a:t>
            </a:r>
            <a:r>
              <a:rPr lang="en-US" sz="800" dirty="0" smtClean="0">
                <a:solidFill>
                  <a:srgbClr val="BFBFBF"/>
                </a:solidFill>
                <a:latin typeface="Calibri" pitchFamily="34" charset="0"/>
              </a:rPr>
              <a:t>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401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0063" y="64627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F13C625-F572-489C-A590-4963B7C030F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838199" y="6643688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This work is licensed under a Creative Commons Attribution 3.0 </a:t>
            </a:r>
            <a:r>
              <a:rPr lang="en-AU" sz="800" dirty="0" err="1" smtClean="0">
                <a:solidFill>
                  <a:srgbClr val="BFBFBF"/>
                </a:solidFill>
                <a:latin typeface="Calibri" pitchFamily="34" charset="0"/>
              </a:rPr>
              <a:t>Unported</a:t>
            </a:r>
            <a:r>
              <a:rPr lang="en-AU" sz="800" dirty="0" smtClean="0">
                <a:solidFill>
                  <a:srgbClr val="BFBFBF"/>
                </a:solidFill>
                <a:latin typeface="Calibri" pitchFamily="34" charset="0"/>
              </a:rPr>
              <a:t> License.</a:t>
            </a:r>
            <a:endParaRPr lang="en-US" sz="800" dirty="0">
              <a:solidFill>
                <a:srgbClr val="BFBFBF"/>
              </a:solidFill>
              <a:latin typeface="Calibri" pitchFamily="34" charset="0"/>
            </a:endParaRPr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986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47663" y="6475413"/>
            <a:ext cx="73929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itchFamily="34" charset="0"/>
              </a:rPr>
              <a:t>© 2013 Health Level Seven ® International. All Rights Reserved. HL7 and Health Level Seven are registered trademarks of Health Level Seven International. Reg. U.S. TM Office.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659064"/>
            <a:ext cx="8229600" cy="3119436"/>
          </a:xfrm>
        </p:spPr>
        <p:txBody>
          <a:bodyPr/>
          <a:lstStyle>
            <a:lvl1pPr marL="342900" indent="-342900">
              <a:buClr>
                <a:srgbClr val="990000"/>
              </a:buClr>
              <a:buFont typeface="Wingdings" charset="2"/>
              <a:buChar char="§"/>
              <a:defRPr/>
            </a:lvl1pPr>
            <a:lvl3pPr marL="1143000" indent="-228600">
              <a:buClr>
                <a:srgbClr val="990000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D4A0-422F-4CEA-A082-F2D5C04B1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71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654300"/>
            <a:ext cx="82296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text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650" y="64611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06A08CB-F478-4E20-8B61-179FB8C7F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0000"/>
          </a:solidFill>
          <a:latin typeface="Calibri"/>
          <a:ea typeface="MS PGothic" pitchFamily="34" charset="-128"/>
          <a:cs typeface="Calibri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latin typeface="Calibri"/>
          <a:ea typeface="MS PGothic" pitchFamily="34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12582" y="4194815"/>
            <a:ext cx="9144000" cy="1470025"/>
          </a:xfrm>
        </p:spPr>
        <p:txBody>
          <a:bodyPr/>
          <a:lstStyle/>
          <a:p>
            <a:pPr eaLnBrk="1" hangingPunct="1"/>
            <a:r>
              <a:rPr lang="en-US" sz="6600" dirty="0" smtClean="0">
                <a:latin typeface="Calibri" pitchFamily="34" charset="0"/>
              </a:rPr>
              <a:t>More Than You Think</a:t>
            </a:r>
          </a:p>
        </p:txBody>
      </p:sp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0" y="3468688"/>
            <a:ext cx="9144000" cy="1573212"/>
          </a:xfrm>
        </p:spPr>
        <p:txBody>
          <a:bodyPr/>
          <a:lstStyle/>
          <a:p>
            <a:pPr eaLnBrk="1" hangingPunct="1"/>
            <a:r>
              <a:rPr lang="en-US" sz="4400" b="1" baseline="30000" dirty="0" smtClean="0">
                <a:latin typeface="Calibri" pitchFamily="34" charset="0"/>
              </a:rPr>
              <a:t>HL7 is people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ideas</a:t>
            </a:r>
            <a:r>
              <a:rPr lang="en-US" sz="4400" baseline="30000" dirty="0" smtClean="0">
                <a:latin typeface="Calibri" pitchFamily="34" charset="0"/>
              </a:rPr>
              <a:t>, </a:t>
            </a:r>
            <a:r>
              <a:rPr lang="en-US" sz="4400" b="1" baseline="30000" dirty="0" smtClean="0">
                <a:latin typeface="Calibri" pitchFamily="34" charset="0"/>
              </a:rPr>
              <a:t>HL7 is collaboration</a:t>
            </a:r>
            <a:endParaRPr lang="en-US" sz="4400" dirty="0" smtClean="0">
              <a:latin typeface="Calibri" pitchFamily="34" charset="0"/>
            </a:endParaRPr>
          </a:p>
          <a:p>
            <a:pPr eaLnBrk="1" hangingPunct="1"/>
            <a:endParaRPr lang="en-US" sz="4400" dirty="0" smtClean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4" t="17323" r="24944" b="28043"/>
          <a:stretch/>
        </p:blipFill>
        <p:spPr>
          <a:xfrm>
            <a:off x="2214693" y="192947"/>
            <a:ext cx="4546834" cy="289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" y="0"/>
            <a:ext cx="7295049" cy="68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 Ethos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Simplicity / Web alignment</a:t>
            </a:r>
          </a:p>
          <a:p>
            <a:r>
              <a:rPr lang="en-AU" dirty="0"/>
              <a:t>Implementation focused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 Implementations </a:t>
            </a:r>
            <a:r>
              <a:rPr lang="en-AU" dirty="0" smtClean="0">
                <a:solidFill>
                  <a:schemeClr val="bg1"/>
                </a:solidFill>
              </a:rPr>
              <a:t>(C#, Java, </a:t>
            </a:r>
            <a:r>
              <a:rPr lang="en-AU" dirty="0" err="1" smtClean="0">
                <a:solidFill>
                  <a:schemeClr val="bg1"/>
                </a:solidFill>
              </a:rPr>
              <a:t>etc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Publically available test servers (now)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Connectathons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Freely available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2"/>
              </a:rPr>
              <a:t>http://hl7.org/fhir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Unencumbered – free for anyone to use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" y="1770078"/>
            <a:ext cx="8667619" cy="26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Extensions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Managing extensibility is a central problem</a:t>
            </a:r>
          </a:p>
          <a:p>
            <a:r>
              <a:rPr lang="en-US" dirty="0" smtClean="0">
                <a:latin typeface="Calibri" pitchFamily="34" charset="0"/>
              </a:rPr>
              <a:t>Everyone needs extensions, everyone hates them</a:t>
            </a:r>
          </a:p>
          <a:p>
            <a:r>
              <a:rPr lang="en-US" dirty="0" smtClean="0">
                <a:latin typeface="Calibri" pitchFamily="34" charset="0"/>
              </a:rPr>
              <a:t>FHIR tames extensibility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Built in extensibility framework (engineering level)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Define, publish, find extensions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Use them</a:t>
            </a:r>
          </a:p>
          <a:p>
            <a:r>
              <a:rPr lang="en-US" dirty="0" smtClean="0">
                <a:latin typeface="Calibri" pitchFamily="34" charset="0"/>
              </a:rPr>
              <a:t>This tames the overall specification</a:t>
            </a:r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Collaborations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IHE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investigating - use of FHIR for MHD (mobile XDS)</a:t>
            </a:r>
          </a:p>
          <a:p>
            <a:r>
              <a:rPr lang="en-AU" dirty="0"/>
              <a:t>DICOM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interested - </a:t>
            </a:r>
            <a:r>
              <a:rPr lang="en-AU" dirty="0" err="1">
                <a:solidFill>
                  <a:schemeClr val="bg1"/>
                </a:solidFill>
              </a:rPr>
              <a:t>RESTful</a:t>
            </a:r>
            <a:r>
              <a:rPr lang="en-AU" dirty="0">
                <a:solidFill>
                  <a:schemeClr val="bg1"/>
                </a:solidFill>
              </a:rPr>
              <a:t> access to image metadata</a:t>
            </a:r>
          </a:p>
          <a:p>
            <a:r>
              <a:rPr lang="en-AU" dirty="0"/>
              <a:t>W3C 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Semantic health group helping us with RDF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/>
              <a:t>Lots of work to be done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AU" dirty="0"/>
              <a:t>Future Plans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 smtClean="0"/>
              <a:t>Internal preparation phase</a:t>
            </a:r>
            <a:endParaRPr lang="en-AU" dirty="0"/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Very </a:t>
            </a:r>
            <a:r>
              <a:rPr lang="en-AU" dirty="0">
                <a:solidFill>
                  <a:schemeClr val="bg1"/>
                </a:solidFill>
              </a:rPr>
              <a:t>solid </a:t>
            </a:r>
            <a:r>
              <a:rPr lang="en-AU" dirty="0" smtClean="0">
                <a:solidFill>
                  <a:schemeClr val="bg1"/>
                </a:solidFill>
              </a:rPr>
              <a:t>infrastructure (implementation </a:t>
            </a:r>
            <a:r>
              <a:rPr lang="en-AU" dirty="0">
                <a:solidFill>
                  <a:schemeClr val="bg1"/>
                </a:solidFill>
              </a:rPr>
              <a:t>focus)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More work required still</a:t>
            </a:r>
          </a:p>
          <a:p>
            <a:pPr lvl="1"/>
            <a:endParaRPr lang="en-AU" dirty="0" smtClean="0">
              <a:solidFill>
                <a:schemeClr val="bg1"/>
              </a:solidFill>
            </a:endParaRPr>
          </a:p>
          <a:p>
            <a:r>
              <a:rPr lang="en-AU" dirty="0" smtClean="0"/>
              <a:t>September </a:t>
            </a:r>
            <a:r>
              <a:rPr lang="en-AU" dirty="0"/>
              <a:t>ballot cycle – </a:t>
            </a:r>
            <a:r>
              <a:rPr lang="en-AU" dirty="0" smtClean="0"/>
              <a:t>DSTU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DSTU = Draft Standard for Trial Use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 FHIR as full DSTU end </a:t>
            </a:r>
            <a:r>
              <a:rPr lang="en-AU" dirty="0" smtClean="0">
                <a:solidFill>
                  <a:schemeClr val="bg1"/>
                </a:solidFill>
              </a:rPr>
              <a:t>2013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Follow Up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Read the spec: </a:t>
            </a:r>
            <a:r>
              <a:rPr lang="en-AU" dirty="0">
                <a:hlinkClick r:id="rId2"/>
              </a:rPr>
              <a:t>http://hl7.org/fhir</a:t>
            </a:r>
            <a:endParaRPr lang="en-AU" dirty="0"/>
          </a:p>
          <a:p>
            <a:r>
              <a:rPr lang="en-AU" dirty="0"/>
              <a:t>Follow #FHIR on Twitter</a:t>
            </a:r>
          </a:p>
          <a:p>
            <a:r>
              <a:rPr lang="en-AU" dirty="0"/>
              <a:t>Shape the specification: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Make comments online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Join the FHIR email list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sz="1200" dirty="0">
                <a:solidFill>
                  <a:schemeClr val="bg1"/>
                </a:solidFill>
                <a:hlinkClick r:id="rId3"/>
              </a:rPr>
              <a:t>http://wiki.hl7.org/index.php?title=FHIR_email_list_subscription_instructions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Try implementing 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</a:t>
            </a:r>
            <a:r>
              <a:rPr lang="en-AU" dirty="0" err="1">
                <a:solidFill>
                  <a:schemeClr val="bg1"/>
                </a:solidFill>
              </a:rPr>
              <a:t>Connectathon</a:t>
            </a:r>
            <a:r>
              <a:rPr lang="en-AU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Come to the next meeting (Atlanta in May)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Simple…. FAST…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Easy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Standard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Cost-effective information sharing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562062" y="25400"/>
            <a:ext cx="8124737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Healthcare Standards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10686"/>
            <a:ext cx="8526463" cy="446981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Complex…. Slow…</a:t>
            </a:r>
          </a:p>
          <a:p>
            <a:pPr>
              <a:buFont typeface="Wingdings" pitchFamily="2" charset="2"/>
              <a:buChar char="§"/>
            </a:pPr>
            <a:r>
              <a:rPr lang="en-US" sz="4800" dirty="0">
                <a:latin typeface="Calibri" pitchFamily="34" charset="0"/>
              </a:rPr>
              <a:t>Hard to use and understand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Require specialist skills, tools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4800" dirty="0" smtClean="0">
                <a:latin typeface="Calibri" pitchFamily="34" charset="0"/>
              </a:rPr>
              <a:t>Costly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5100831"/>
            <a:ext cx="9321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Introducing FHIR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sz="4000" b="1" dirty="0"/>
              <a:t>F</a:t>
            </a:r>
            <a:r>
              <a:rPr lang="en-AU" dirty="0"/>
              <a:t>ast </a:t>
            </a:r>
            <a:r>
              <a:rPr lang="en-AU" sz="4000" b="1" dirty="0"/>
              <a:t>H</a:t>
            </a:r>
            <a:r>
              <a:rPr lang="en-AU" dirty="0"/>
              <a:t>ealth </a:t>
            </a:r>
            <a:r>
              <a:rPr lang="en-AU" sz="4000" b="1" dirty="0"/>
              <a:t>I</a:t>
            </a:r>
            <a:r>
              <a:rPr lang="en-AU" dirty="0"/>
              <a:t>nteroperability </a:t>
            </a:r>
            <a:r>
              <a:rPr lang="en-AU" sz="4000" b="1" dirty="0"/>
              <a:t>R</a:t>
            </a:r>
            <a:r>
              <a:rPr lang="en-AU" dirty="0"/>
              <a:t>esources</a:t>
            </a:r>
          </a:p>
          <a:p>
            <a:endParaRPr lang="en-AU" dirty="0"/>
          </a:p>
          <a:p>
            <a:r>
              <a:rPr lang="en-AU" dirty="0"/>
              <a:t>Pronounced “Fire</a:t>
            </a:r>
            <a:r>
              <a:rPr lang="en-AU" dirty="0" smtClean="0"/>
              <a:t>”</a:t>
            </a:r>
          </a:p>
          <a:p>
            <a:endParaRPr lang="en-AU" dirty="0"/>
          </a:p>
          <a:p>
            <a:r>
              <a:rPr lang="en-AU" dirty="0" smtClean="0"/>
              <a:t>Based on industry best practices, with a focus on simplicity and </a:t>
            </a:r>
            <a:r>
              <a:rPr lang="en-AU" dirty="0" err="1" smtClean="0"/>
              <a:t>implementability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…insert your fire related joke here….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Resources </a:t>
            </a:r>
            <a:r>
              <a:rPr lang="en-AU" dirty="0"/>
              <a:t>are:</a:t>
            </a:r>
          </a:p>
          <a:p>
            <a:r>
              <a:rPr lang="en-AU" dirty="0" smtClean="0"/>
              <a:t>“Things” that live on the web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Read/updated </a:t>
            </a:r>
            <a:r>
              <a:rPr lang="en-AU" dirty="0" err="1">
                <a:solidFill>
                  <a:schemeClr val="bg1"/>
                </a:solidFill>
              </a:rPr>
              <a:t>etc</a:t>
            </a:r>
            <a:r>
              <a:rPr lang="en-AU" dirty="0">
                <a:solidFill>
                  <a:schemeClr val="bg1"/>
                </a:solidFill>
              </a:rPr>
              <a:t> via HTTP</a:t>
            </a:r>
          </a:p>
          <a:p>
            <a:r>
              <a:rPr lang="en-AU" dirty="0" smtClean="0"/>
              <a:t>Known content and meaning</a:t>
            </a:r>
            <a:endParaRPr lang="en-AU" dirty="0"/>
          </a:p>
          <a:p>
            <a:r>
              <a:rPr lang="en-AU" dirty="0" smtClean="0"/>
              <a:t>Identity (= location) – can be moved</a:t>
            </a:r>
            <a:endParaRPr lang="en-AU" dirty="0"/>
          </a:p>
          <a:p>
            <a:r>
              <a:rPr lang="en-AU" dirty="0" smtClean="0"/>
              <a:t>Represented </a:t>
            </a:r>
            <a:r>
              <a:rPr lang="en-AU" dirty="0"/>
              <a:t>in XML or JSON (or others</a:t>
            </a:r>
            <a:r>
              <a:rPr lang="en-AU" dirty="0" smtClean="0"/>
              <a:t>)</a:t>
            </a:r>
          </a:p>
          <a:p>
            <a:r>
              <a:rPr lang="en-AU" dirty="0" smtClean="0"/>
              <a:t>Molecules to build useful systems</a:t>
            </a:r>
            <a:endParaRPr lang="en-AU" dirty="0"/>
          </a:p>
          <a:p>
            <a:endParaRPr lang="en-AU" dirty="0"/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417" y="83016"/>
            <a:ext cx="5416057" cy="674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31470" y="992467"/>
            <a:ext cx="5018593" cy="13061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7382195" y="1428695"/>
            <a:ext cx="1428750" cy="6572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Human Readable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>
                <a:effectLst/>
                <a:ea typeface="Calibri"/>
                <a:cs typeface="Times New Roman"/>
              </a:rPr>
              <a:t>Summary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43080" y="175381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7386005" y="3247911"/>
            <a:ext cx="1428750" cy="15049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100" dirty="0">
                <a:effectLst/>
                <a:ea typeface="Calibri"/>
                <a:cs typeface="Times New Roman"/>
              </a:rPr>
            </a:br>
            <a:r>
              <a:rPr lang="en-AU" sz="11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MRN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Name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Gender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Date of Birth</a:t>
            </a:r>
            <a:endParaRPr lang="en-AU" sz="11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000" dirty="0">
                <a:effectLst/>
                <a:ea typeface="Calibri"/>
                <a:cs typeface="Times New Roman"/>
              </a:rPr>
              <a:t>Provider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44985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1470" y="2298582"/>
            <a:ext cx="5022403" cy="432033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831470" y="249795"/>
            <a:ext cx="5022403" cy="7426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7386005" y="239004"/>
            <a:ext cx="1428750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100" u="sng" dirty="0" smtClean="0">
                <a:solidFill>
                  <a:srgbClr val="008080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100" u="sng" dirty="0">
                <a:solidFill>
                  <a:srgbClr val="008080"/>
                </a:solidFill>
                <a:effectLst/>
                <a:ea typeface="Calibri"/>
                <a:cs typeface="Times New Roman"/>
              </a:rPr>
              <a:t>with reference to its definition</a:t>
            </a:r>
            <a:endParaRPr lang="en-AU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3080" y="495077"/>
            <a:ext cx="539115" cy="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019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Resources</a:t>
            </a:r>
            <a:r>
              <a:rPr lang="en-AU" dirty="0"/>
              <a:t> have 3 parts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4637597"/>
          </a:xfrm>
        </p:spPr>
        <p:txBody>
          <a:bodyPr/>
          <a:lstStyle/>
          <a:p>
            <a:r>
              <a:rPr lang="en-AU" dirty="0" smtClean="0"/>
              <a:t>Defined </a:t>
            </a:r>
            <a:r>
              <a:rPr lang="en-AU" dirty="0"/>
              <a:t>Structured Data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logical, </a:t>
            </a:r>
            <a:r>
              <a:rPr lang="en-AU" i="1" dirty="0">
                <a:solidFill>
                  <a:schemeClr val="bg1"/>
                </a:solidFill>
              </a:rPr>
              <a:t>common</a:t>
            </a:r>
            <a:r>
              <a:rPr lang="en-AU" dirty="0">
                <a:solidFill>
                  <a:schemeClr val="bg1"/>
                </a:solidFill>
              </a:rPr>
              <a:t> contents of the resource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Mapped to formal definitions/RIM &amp; other formats</a:t>
            </a:r>
          </a:p>
          <a:p>
            <a:r>
              <a:rPr lang="en-AU" dirty="0"/>
              <a:t>Extensions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Local requirements, but everyone can use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Published and managed</a:t>
            </a:r>
          </a:p>
          <a:p>
            <a:r>
              <a:rPr lang="en-AU" dirty="0"/>
              <a:t>Narrative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Human readable (fall back)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Kinds of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Administrative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Person, Patient, </a:t>
            </a:r>
            <a:r>
              <a:rPr lang="en-US" dirty="0">
                <a:solidFill>
                  <a:schemeClr val="bg1"/>
                </a:solidFill>
              </a:rPr>
              <a:t>Organization</a:t>
            </a:r>
            <a:r>
              <a:rPr lang="en-AU" dirty="0">
                <a:solidFill>
                  <a:schemeClr val="bg1"/>
                </a:solidFill>
              </a:rPr>
              <a:t>, Device, Facility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Coverage, Invoice, etc.</a:t>
            </a:r>
          </a:p>
          <a:p>
            <a:r>
              <a:rPr lang="en-AU" dirty="0"/>
              <a:t>Clinical Concepts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Allergy, Problem, Medication, Family History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Care Plan</a:t>
            </a:r>
          </a:p>
          <a:p>
            <a:r>
              <a:rPr lang="en-AU" dirty="0"/>
              <a:t>Infrastructure Functionality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Document, Message, Conformance/Profiling</a:t>
            </a: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Using Resources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10686"/>
            <a:ext cx="8229600" cy="4469817"/>
          </a:xfrm>
        </p:spPr>
        <p:txBody>
          <a:bodyPr/>
          <a:lstStyle/>
          <a:p>
            <a:r>
              <a:rPr lang="en-AU" dirty="0"/>
              <a:t>Classic </a:t>
            </a:r>
            <a:r>
              <a:rPr lang="en-AU" dirty="0" smtClean="0"/>
              <a:t>Web </a:t>
            </a:r>
            <a:r>
              <a:rPr lang="en-AU" dirty="0" err="1" smtClean="0"/>
              <a:t>RESTful</a:t>
            </a:r>
            <a:r>
              <a:rPr lang="en-AU" dirty="0" smtClean="0"/>
              <a:t> </a:t>
            </a:r>
            <a:r>
              <a:rPr lang="en-AU" dirty="0"/>
              <a:t>approach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Simple approach led by Facebook, Twitter, etc.</a:t>
            </a:r>
          </a:p>
          <a:p>
            <a:r>
              <a:rPr lang="en-AU" dirty="0" smtClean="0"/>
              <a:t>Bundles – use Atom to group them</a:t>
            </a:r>
            <a:endParaRPr lang="en-AU" dirty="0"/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Internet syndication (publish/subscribe)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Messages (~v2), </a:t>
            </a:r>
            <a:r>
              <a:rPr lang="en-AU" dirty="0">
                <a:solidFill>
                  <a:schemeClr val="bg1"/>
                </a:solidFill>
              </a:rPr>
              <a:t>Documents </a:t>
            </a:r>
            <a:r>
              <a:rPr lang="en-AU" dirty="0" smtClean="0">
                <a:solidFill>
                  <a:schemeClr val="bg1"/>
                </a:solidFill>
              </a:rPr>
              <a:t>(~CDA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  <a:p>
            <a:r>
              <a:rPr lang="en-AU" dirty="0"/>
              <a:t>Custom Services (</a:t>
            </a:r>
            <a:r>
              <a:rPr lang="en-AU" dirty="0" smtClean="0"/>
              <a:t>SOA)</a:t>
            </a:r>
            <a:endParaRPr lang="en-AU" dirty="0"/>
          </a:p>
          <a:p>
            <a:pPr lvl="1"/>
            <a:r>
              <a:rPr lang="en-AU" dirty="0">
                <a:solidFill>
                  <a:schemeClr val="bg1"/>
                </a:solidFill>
              </a:rPr>
              <a:t>Same </a:t>
            </a:r>
            <a:r>
              <a:rPr lang="en-AU" dirty="0" smtClean="0">
                <a:solidFill>
                  <a:schemeClr val="bg1"/>
                </a:solidFill>
              </a:rPr>
              <a:t>content / base rules </a:t>
            </a:r>
          </a:p>
          <a:p>
            <a:r>
              <a:rPr lang="en-AU" dirty="0" smtClean="0"/>
              <a:t>P</a:t>
            </a:r>
            <a:r>
              <a:rPr lang="en-AU" dirty="0" smtClean="0">
                <a:solidFill>
                  <a:schemeClr val="bg1"/>
                </a:solidFill>
              </a:rPr>
              <a:t>ortability</a:t>
            </a:r>
            <a:endParaRPr lang="en-AU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2B389-5997-41EC-A1F5-068E11418883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0" y="0"/>
            <a:ext cx="1543574" cy="9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HL7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03_HL7_ppt_template</Template>
  <TotalTime>1275</TotalTime>
  <Words>466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03_HL7_ppt_template</vt:lpstr>
      <vt:lpstr>More Than You Think</vt:lpstr>
      <vt:lpstr>Healthcare Standards</vt:lpstr>
      <vt:lpstr>Healthcare Standards</vt:lpstr>
      <vt:lpstr>Introducing FHIR</vt:lpstr>
      <vt:lpstr>Resources</vt:lpstr>
      <vt:lpstr>PowerPoint Presentation</vt:lpstr>
      <vt:lpstr>Resources have 3 parts</vt:lpstr>
      <vt:lpstr>Kinds of Resources</vt:lpstr>
      <vt:lpstr>Using Resources</vt:lpstr>
      <vt:lpstr>PowerPoint Presentation</vt:lpstr>
      <vt:lpstr>FHIR Ethos</vt:lpstr>
      <vt:lpstr>License</vt:lpstr>
      <vt:lpstr>Extensions</vt:lpstr>
      <vt:lpstr>Collaborations</vt:lpstr>
      <vt:lpstr>Future Plans</vt:lpstr>
      <vt:lpstr>Follow Up</vt:lpstr>
      <vt:lpstr>FHIR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You Think</dc:title>
  <dc:creator>Andrea Ribick (HL7)</dc:creator>
  <cp:lastModifiedBy>Grahame Grieve</cp:lastModifiedBy>
  <cp:revision>12</cp:revision>
  <dcterms:created xsi:type="dcterms:W3CDTF">2013-02-27T13:36:51Z</dcterms:created>
  <dcterms:modified xsi:type="dcterms:W3CDTF">2013-03-02T09:47:44Z</dcterms:modified>
</cp:coreProperties>
</file>