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2"/>
  </p:sldMasterIdLst>
  <p:notesMasterIdLst>
    <p:notesMasterId r:id="rId24"/>
  </p:notesMasterIdLst>
  <p:sldIdLst>
    <p:sldId id="270" r:id="rId3"/>
    <p:sldId id="271" r:id="rId4"/>
    <p:sldId id="274" r:id="rId5"/>
    <p:sldId id="321" r:id="rId6"/>
    <p:sldId id="297" r:id="rId7"/>
    <p:sldId id="320" r:id="rId8"/>
    <p:sldId id="299" r:id="rId9"/>
    <p:sldId id="325" r:id="rId10"/>
    <p:sldId id="300" r:id="rId11"/>
    <p:sldId id="301" r:id="rId12"/>
    <p:sldId id="302" r:id="rId13"/>
    <p:sldId id="303" r:id="rId14"/>
    <p:sldId id="366" r:id="rId15"/>
    <p:sldId id="367" r:id="rId16"/>
    <p:sldId id="368" r:id="rId17"/>
    <p:sldId id="369" r:id="rId18"/>
    <p:sldId id="351" r:id="rId19"/>
    <p:sldId id="352" r:id="rId20"/>
    <p:sldId id="354" r:id="rId21"/>
    <p:sldId id="353" r:id="rId22"/>
    <p:sldId id="36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96" autoAdjust="0"/>
    <p:restoredTop sz="86352" autoAdjust="0"/>
  </p:normalViewPr>
  <p:slideViewPr>
    <p:cSldViewPr>
      <p:cViewPr>
        <p:scale>
          <a:sx n="100" d="100"/>
          <a:sy n="100" d="100"/>
        </p:scale>
        <p:origin x="136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6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7A704-9F1C-4FD3-85D1-57AF2D7FD0E8}" type="datetimeFigureOut">
              <a:rPr lang="en-US" smtClean="0"/>
              <a:pPr/>
              <a:t>9/9/2012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BFB8C-BBFF-4397-A51C-1E92596422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008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5608" y="435936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/>
          <a:lstStyle>
            <a:lvl1pPr marL="7315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noProof="1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9/9/2012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9/9/2012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9/9/2012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188640"/>
            <a:ext cx="7674056" cy="936104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196752"/>
            <a:ext cx="7674056" cy="5256584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1400" y="6525344"/>
            <a:ext cx="2133600" cy="256456"/>
          </a:xfrm>
        </p:spPr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9/9/2012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525344"/>
            <a:ext cx="2895600" cy="256456"/>
          </a:xfrm>
        </p:spPr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3648" y="6525344"/>
            <a:ext cx="457200" cy="256456"/>
          </a:xfrm>
        </p:spPr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100138"/>
            <a:ext cx="6400800" cy="1509712"/>
          </a:xfrm>
        </p:spPr>
        <p:txBody>
          <a:bodyPr anchor="b"/>
          <a:lstStyle>
            <a:lvl1pPr marL="27432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9/9/2012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-273966" y="5805264"/>
            <a:ext cx="2746037" cy="120032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72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2285999" cy="235353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11602" y="-54"/>
            <a:ext cx="81535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274320"/>
            <a:ext cx="7674056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9632" y="1524000"/>
            <a:ext cx="3744416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1524000"/>
            <a:ext cx="3785624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9/9/2012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11600" cy="1041488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0798" y="1196752"/>
            <a:ext cx="810006" cy="55092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88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9/9/2012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9/9/2012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9/9/2012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11600" cy="104148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00798" y="1196752"/>
            <a:ext cx="810006" cy="55092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88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204864"/>
            <a:ext cx="8064896" cy="1152128"/>
          </a:xfrm>
          <a:solidFill>
            <a:schemeClr val="bg1"/>
          </a:solidFill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ts val="2000"/>
              </a:lnSpc>
              <a:buNone/>
              <a:defRPr sz="4000" b="1" cap="all" baseline="0"/>
            </a:lvl1pPr>
            <a:extLst/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9/9/2012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9/9/2012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11600" cy="1041488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100798" y="1196752"/>
            <a:ext cx="810006" cy="55092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88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>
              <a:defRPr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/>
            <a:fld id="{D80A4771-C6EF-4B99-81F4-D30BE4E017A0}" type="datetimeFigureOut">
              <a:rPr lang="en-US" smtClean="0"/>
              <a:pPr algn="r"/>
              <a:t>9/9/2012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/>
            <a:fld id="{990B41CA-569D-40E7-8E58-026C0338B2C8}" type="slidenum">
              <a:rPr lang="en-US" smtClean="0"/>
              <a:pPr algn="ctr"/>
              <a:t>‹#›</a:t>
            </a:fld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11600" cy="1041488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100798" y="1196752"/>
            <a:ext cx="810006" cy="55092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88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ts val="3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ts val="3000"/>
        </a:lnSpc>
        <a:spcBef>
          <a:spcPts val="550"/>
        </a:spcBef>
        <a:buClr>
          <a:schemeClr val="accent1"/>
        </a:buClr>
        <a:buFont typeface="Verdana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ts val="2800"/>
        </a:lnSpc>
        <a:spcBef>
          <a:spcPct val="20000"/>
        </a:spcBef>
        <a:buClr>
          <a:schemeClr val="accent2"/>
        </a:buClr>
        <a:buFont typeface="Wingdings 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l7.org/fhir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lloyd@lmckenzie.com" TargetMode="External"/><Relationship Id="rId2" Type="http://schemas.openxmlformats.org/officeDocument/2006/relationships/hyperlink" Target="mailto:fhir@lists.hl7.org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creativecommons.org/licenses/by-nc-sa/3.0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FHIR –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SDO </a:t>
            </a:r>
            <a:r>
              <a:rPr lang="en-US" dirty="0" smtClean="0"/>
              <a:t>Perspective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Baltimore, Sept. 2012 HL7 WGM</a:t>
            </a:r>
            <a:endParaRPr lang="en-CA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3419872" y="4791645"/>
            <a:ext cx="2088232" cy="1005656"/>
          </a:xfrm>
          <a:prstGeom prst="rect">
            <a:avLst/>
          </a:prstGeom>
        </p:spPr>
        <p:txBody>
          <a:bodyPr anchor="b">
            <a:normAutofit/>
          </a:bodyPr>
          <a:lstStyle>
            <a:lvl1pPr marL="27432" indent="0" algn="l" rtl="0" eaLnBrk="1" latinLnBrk="0" hangingPunct="1">
              <a:lnSpc>
                <a:spcPts val="23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sz="20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ts val="3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Lloyd </a:t>
            </a:r>
            <a:r>
              <a:rPr lang="en-US" dirty="0" smtClean="0"/>
              <a:t>McKenzie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16372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38" dist="29972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FHIR Basics</a:t>
            </a:r>
            <a:r>
              <a:rPr lang="en-US" dirty="0" smtClean="0"/>
              <a:t>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 eaLnBrk="0" fontAlgn="base" hangingPunct="0"/>
            <a:r>
              <a:rPr lang="en-US" sz="24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resource</a:t>
            </a:r>
            <a:r>
              <a:rPr lang="en-US" sz="24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modeled using developer friendly XML</a:t>
            </a:r>
            <a:endParaRPr lang="en-CA" sz="2400" dirty="0" smtClean="0">
              <a:effectLst/>
            </a:endParaRPr>
          </a:p>
          <a:p>
            <a:pPr lvl="1" rtl="0" eaLnBrk="0" fontAlgn="base" hangingPunct="0"/>
            <a:r>
              <a:rPr lang="en-US" sz="2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 does </a:t>
            </a:r>
            <a:r>
              <a:rPr lang="en-US" sz="2200" b="1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en-US" sz="2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reflect RIM-based modeling</a:t>
            </a:r>
            <a:endParaRPr lang="en-CA" dirty="0" smtClean="0">
              <a:effectLst/>
            </a:endParaRPr>
          </a:p>
          <a:p>
            <a:pPr lvl="1" rtl="0" eaLnBrk="0" fontAlgn="base" hangingPunct="0"/>
            <a:r>
              <a:rPr lang="en-US" sz="2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classCodes, moodCodes, etc. visible</a:t>
            </a:r>
            <a:endParaRPr lang="en-CA" dirty="0" smtClean="0">
              <a:effectLst/>
            </a:endParaRPr>
          </a:p>
          <a:p>
            <a:pPr lvl="1" rtl="0" eaLnBrk="0" fontAlgn="base" hangingPunct="0"/>
            <a:r>
              <a:rPr lang="en-US" sz="2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Strong ontology behind the scenes that does link to RIM and vocabulary</a:t>
            </a:r>
          </a:p>
          <a:p>
            <a:pPr eaLnBrk="0" fontAlgn="base" hangingPunct="0"/>
            <a:r>
              <a:rPr lang="en-US" sz="2600" dirty="0" smtClean="0"/>
              <a:t>Uses a variant of the ISO datatypes</a:t>
            </a:r>
          </a:p>
          <a:p>
            <a:pPr lvl="1" eaLnBrk="0" fontAlgn="base" hangingPunct="0"/>
            <a:r>
              <a:rPr lang="en-US" sz="2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Simplifies some things (by moving them out of datatypes)</a:t>
            </a:r>
          </a:p>
          <a:p>
            <a:pPr lvl="1" eaLnBrk="0" fontAlgn="base" hangingPunct="0"/>
            <a:r>
              <a:rPr lang="en-US" sz="2200" dirty="0" smtClean="0"/>
              <a:t>Adds support for simplifications such as human-readable dates, human-readable ids</a:t>
            </a:r>
            <a:endParaRPr lang="en-US" sz="2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42409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38" dist="29972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FHIR Basics</a:t>
            </a:r>
            <a:r>
              <a:rPr lang="en-US" dirty="0" smtClean="0"/>
              <a:t>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Built-in extension mechanism</a:t>
            </a:r>
          </a:p>
          <a:p>
            <a:pPr lvl="1"/>
            <a:r>
              <a:rPr lang="en-US" dirty="0" smtClean="0"/>
              <a:t>Extensions are defined using name, value, link-point</a:t>
            </a:r>
          </a:p>
          <a:p>
            <a:pPr lvl="2"/>
            <a:r>
              <a:rPr lang="en-US" dirty="0" smtClean="0"/>
              <a:t>Name is tied to robust terminology with full RIM modeling</a:t>
            </a:r>
          </a:p>
          <a:p>
            <a:pPr lvl="2"/>
            <a:r>
              <a:rPr lang="en-US" dirty="0" smtClean="0"/>
              <a:t>Link point identifies what element of the base resource or other extension the extension “attaches” to</a:t>
            </a:r>
          </a:p>
          <a:p>
            <a:pPr lvl="1"/>
            <a:r>
              <a:rPr lang="en-US" dirty="0" smtClean="0"/>
              <a:t>Idea is the elements used by 80% of implementers (in code of 80% of implementation solutions) are part of the base resource.</a:t>
            </a:r>
          </a:p>
          <a:p>
            <a:pPr lvl="2"/>
            <a:r>
              <a:rPr lang="en-US" dirty="0" smtClean="0"/>
              <a:t>All other elements are handled as extensions</a:t>
            </a:r>
          </a:p>
          <a:p>
            <a:pPr lvl="2"/>
            <a:r>
              <a:rPr lang="en-US" dirty="0" smtClean="0">
                <a:solidFill>
                  <a:srgbClr val="0070C0"/>
                </a:solidFill>
              </a:rPr>
              <a:t>Extension is </a:t>
            </a:r>
            <a:r>
              <a:rPr lang="en-US" b="1" dirty="0" smtClean="0">
                <a:solidFill>
                  <a:srgbClr val="0070C0"/>
                </a:solidFill>
              </a:rPr>
              <a:t>not</a:t>
            </a:r>
            <a:r>
              <a:rPr lang="en-US" dirty="0" smtClean="0">
                <a:solidFill>
                  <a:srgbClr val="0070C0"/>
                </a:solidFill>
              </a:rPr>
              <a:t> a “dirty word” in FHIR</a:t>
            </a:r>
          </a:p>
          <a:p>
            <a:pPr lvl="1"/>
            <a:r>
              <a:rPr lang="en-US" dirty="0" smtClean="0"/>
              <a:t>Wire format remains stable, even as extensions occur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07169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38" dist="29972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FHIR Basics</a:t>
            </a:r>
            <a:r>
              <a:rPr lang="en-US" dirty="0" smtClean="0"/>
              <a:t>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Full support for textual mark-up</a:t>
            </a:r>
          </a:p>
          <a:p>
            <a:pPr lvl="1"/>
            <a:r>
              <a:rPr lang="en-US" dirty="0" smtClean="0"/>
              <a:t>In v3, only CDA provides for free-text mark-up for all elements.  Messaging focuses on discrete data.</a:t>
            </a:r>
          </a:p>
          <a:p>
            <a:pPr lvl="1"/>
            <a:r>
              <a:rPr lang="en-US" dirty="0" smtClean="0"/>
              <a:t>With FHIR, all resources, as well as all resource attributes have a free-text expression, an encoded expression or both</a:t>
            </a:r>
          </a:p>
          <a:p>
            <a:pPr lvl="1"/>
            <a:r>
              <a:rPr lang="en-US" dirty="0" smtClean="0"/>
              <a:t>Conformance controls whether discrete data is required or not</a:t>
            </a:r>
          </a:p>
          <a:p>
            <a:pPr lvl="1"/>
            <a:r>
              <a:rPr lang="en-US" dirty="0" smtClean="0"/>
              <a:t>Ensures that FHIR can support the human-readable interoperability delivered by CDA</a:t>
            </a:r>
          </a:p>
          <a:p>
            <a:pPr lvl="1"/>
            <a:r>
              <a:rPr lang="en-US" dirty="0" smtClean="0"/>
              <a:t>Mark up is </a:t>
            </a:r>
            <a:r>
              <a:rPr lang="en-US" dirty="0" err="1" smtClean="0"/>
              <a:t>xhtml</a:t>
            </a:r>
            <a:r>
              <a:rPr lang="en-US" dirty="0" smtClean="0"/>
              <a:t> directly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10593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Basics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 for 4 interoperability paradigms</a:t>
            </a:r>
          </a:p>
          <a:p>
            <a:pPr lvl="1"/>
            <a:r>
              <a:rPr lang="en-US" dirty="0" smtClean="0"/>
              <a:t>REST</a:t>
            </a:r>
          </a:p>
          <a:p>
            <a:pPr lvl="1"/>
            <a:r>
              <a:rPr lang="en-US" dirty="0" smtClean="0"/>
              <a:t>Messaging (like v2 &amp; v3)</a:t>
            </a:r>
          </a:p>
          <a:p>
            <a:pPr lvl="1"/>
            <a:r>
              <a:rPr lang="en-US" dirty="0" smtClean="0"/>
              <a:t>Documents (like CDA)</a:t>
            </a:r>
          </a:p>
          <a:p>
            <a:pPr lvl="1"/>
            <a:r>
              <a:rPr lang="en-US" dirty="0" smtClean="0"/>
              <a:t>Services</a:t>
            </a:r>
          </a:p>
          <a:p>
            <a:r>
              <a:rPr lang="en-US" dirty="0" smtClean="0"/>
              <a:t>Same resources can be used in any of the paradigms</a:t>
            </a:r>
          </a:p>
          <a:p>
            <a:r>
              <a:rPr lang="en-US" dirty="0" smtClean="0"/>
              <a:t>No change to wire format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16277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SDO Engagement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9396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SDO Engagement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Will leverage / work with other SDOs in several ways:</a:t>
            </a:r>
          </a:p>
          <a:p>
            <a:pPr lvl="1"/>
            <a:r>
              <a:rPr lang="en-US" dirty="0" smtClean="0"/>
              <a:t>Sources of requirements</a:t>
            </a:r>
          </a:p>
          <a:p>
            <a:pPr lvl="1"/>
            <a:r>
              <a:rPr lang="en-US" dirty="0" smtClean="0"/>
              <a:t>Validation of 80/20</a:t>
            </a:r>
          </a:p>
          <a:p>
            <a:pPr lvl="1"/>
            <a:r>
              <a:rPr lang="en-US" dirty="0" smtClean="0"/>
              <a:t>Sources of vocabularies</a:t>
            </a:r>
          </a:p>
          <a:p>
            <a:r>
              <a:rPr lang="en-US" dirty="0" smtClean="0"/>
              <a:t>Moves RIM, datatypes &amp; vocab to role as supporting ontology</a:t>
            </a:r>
          </a:p>
          <a:p>
            <a:pPr lvl="1"/>
            <a:r>
              <a:rPr lang="en-US" dirty="0" smtClean="0"/>
              <a:t>Could possibly use to support similar work in other SDOs</a:t>
            </a:r>
          </a:p>
        </p:txBody>
      </p:sp>
    </p:spTree>
    <p:extLst>
      <p:ext uri="{BB962C8B-B14F-4D97-AF65-F5344CB8AC3E}">
        <p14:creationId xmlns:p14="http://schemas.microsoft.com/office/powerpoint/2010/main" val="20568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SDO Engagement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Extensibility and 80/20 approach make FHIR ideal for </a:t>
            </a:r>
            <a:r>
              <a:rPr lang="en-US" dirty="0" err="1" smtClean="0"/>
              <a:t>templating</a:t>
            </a:r>
            <a:r>
              <a:rPr lang="en-US" dirty="0" smtClean="0"/>
              <a:t>/profiling</a:t>
            </a:r>
          </a:p>
          <a:p>
            <a:pPr lvl="1"/>
            <a:r>
              <a:rPr lang="en-US" dirty="0" smtClean="0"/>
              <a:t>Not all templates/profiles need to or will be created by HL7</a:t>
            </a:r>
          </a:p>
          <a:p>
            <a:pPr lvl="1"/>
            <a:r>
              <a:rPr lang="en-US" dirty="0" smtClean="0"/>
              <a:t>IHE?  CDISC?  Others?</a:t>
            </a:r>
          </a:p>
          <a:p>
            <a:pPr lvl="0"/>
            <a:r>
              <a:rPr lang="en-US" dirty="0" smtClean="0"/>
              <a:t>Better alignment with OpenEHR</a:t>
            </a:r>
          </a:p>
          <a:p>
            <a:pPr lvl="0"/>
            <a:r>
              <a:rPr lang="en-US" dirty="0" smtClean="0"/>
              <a:t>Open license -</a:t>
            </a:r>
            <a:r>
              <a:rPr lang="en-US" baseline="0" dirty="0" smtClean="0"/>
              <a:t> now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78049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next?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3381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Follow-up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content on the FHIR site</a:t>
            </a:r>
          </a:p>
          <a:p>
            <a:pPr lvl="1"/>
            <a:r>
              <a:rPr lang="en-US" dirty="0" smtClean="0">
                <a:hlinkClick r:id="rId2"/>
              </a:rPr>
              <a:t>http://www.hl7.org/fhir</a:t>
            </a:r>
            <a:endParaRPr lang="en-US" dirty="0" smtClean="0"/>
          </a:p>
          <a:p>
            <a:r>
              <a:rPr lang="en-US" dirty="0" smtClean="0"/>
              <a:t>Provide feedback on the wiki</a:t>
            </a:r>
          </a:p>
          <a:p>
            <a:r>
              <a:rPr lang="en-US" dirty="0" smtClean="0"/>
              <a:t>Numerous FHIR-related sessions during the week</a:t>
            </a:r>
          </a:p>
          <a:p>
            <a:r>
              <a:rPr lang="en-US" dirty="0" smtClean="0"/>
              <a:t>Attend the Q4 tutorial (or e-mail for a copy of the slides)</a:t>
            </a:r>
          </a:p>
          <a:p>
            <a:r>
              <a:rPr lang="en-US" dirty="0" smtClean="0"/>
              <a:t>Consider drafting a PSS for your committee to start creating FHIR resources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1513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this week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FHIR track scheduled throughout the week (Sun Q1 – Fri Q4 </a:t>
            </a:r>
            <a:r>
              <a:rPr lang="en-US" dirty="0" smtClean="0">
                <a:sym typeface="Wingdings" pitchFamily="2" charset="2"/>
              </a:rPr>
              <a:t>!)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Refer to the onsite guide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46949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smtClean="0"/>
              <a:t>is FHIR?</a:t>
            </a:r>
          </a:p>
          <a:p>
            <a:r>
              <a:rPr lang="en-US" dirty="0" smtClean="0"/>
              <a:t>Relationship w/ International SDOs</a:t>
            </a:r>
          </a:p>
          <a:p>
            <a:r>
              <a:rPr lang="en-US" dirty="0" smtClean="0"/>
              <a:t>Question &amp; Answer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97837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Contacts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FHIR Mailing list:</a:t>
            </a:r>
            <a:br>
              <a:rPr lang="en-AU" dirty="0" smtClean="0"/>
            </a:br>
            <a:r>
              <a:rPr lang="en-AU" dirty="0" smtClean="0">
                <a:hlinkClick r:id="rId2"/>
              </a:rPr>
              <a:t>fhir@lists.hl7.org</a:t>
            </a:r>
            <a:endParaRPr lang="en-AU" dirty="0" smtClean="0"/>
          </a:p>
          <a:p>
            <a:endParaRPr lang="en-AU" sz="1200" dirty="0" smtClean="0"/>
          </a:p>
          <a:p>
            <a:r>
              <a:rPr lang="en-AU" dirty="0" smtClean="0"/>
              <a:t>Lloyd</a:t>
            </a:r>
            <a:r>
              <a:rPr lang="en-AU" dirty="0" smtClean="0"/>
              <a:t>:</a:t>
            </a:r>
            <a:r>
              <a:rPr lang="en-AU" dirty="0"/>
              <a:t/>
            </a:r>
            <a:br>
              <a:rPr lang="en-AU" dirty="0"/>
            </a:br>
            <a:r>
              <a:rPr lang="en-AU" dirty="0" smtClean="0">
                <a:hlinkClick r:id="rId3"/>
              </a:rPr>
              <a:t>lloyd@lmckenzie.com</a:t>
            </a:r>
            <a:endParaRPr lang="en-AU" dirty="0" smtClean="0"/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6193409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Licensing and Attribution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presentation is copyright to HL7 International</a:t>
            </a:r>
          </a:p>
          <a:p>
            <a:r>
              <a:rPr lang="en-US" dirty="0" smtClean="0"/>
              <a:t>It is licensed under the </a:t>
            </a:r>
            <a:r>
              <a:rPr lang="en-US" dirty="0" smtClean="0">
                <a:solidFill>
                  <a:srgbClr val="0070C0"/>
                </a:solidFill>
              </a:rPr>
              <a:t>Creative Commons Attribution Non-commercial Share Alike 3.0</a:t>
            </a:r>
            <a:r>
              <a:rPr lang="en-US" dirty="0" smtClean="0"/>
              <a:t> license</a:t>
            </a:r>
          </a:p>
          <a:p>
            <a:pPr lvl="1"/>
            <a:r>
              <a:rPr lang="en-US" dirty="0" smtClean="0"/>
              <a:t>Details can be found here:</a:t>
            </a:r>
          </a:p>
          <a:p>
            <a:pPr lvl="2"/>
            <a:r>
              <a:rPr lang="en-US" dirty="0">
                <a:hlinkClick r:id="rId2"/>
              </a:rPr>
              <a:t>http://creativecommons.org/licenses/by-nc-sa/3.0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The background image is sourced from quality3dmodels.net under the same license terms.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911F-C29B-46BC-A997-389E14454876}" type="datetime1">
              <a:rPr lang="en-US" smtClean="0"/>
              <a:t>9/9/2012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984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 !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FHIR is a work in progress</a:t>
            </a:r>
          </a:p>
          <a:p>
            <a:r>
              <a:rPr lang="en-US" dirty="0" smtClean="0"/>
              <a:t>Specification has been looked at by many people, but only undergone one “for comment” ballot </a:t>
            </a:r>
          </a:p>
          <a:p>
            <a:pPr lvl="1"/>
            <a:r>
              <a:rPr lang="en-US" dirty="0" smtClean="0"/>
              <a:t>And that had limited scope</a:t>
            </a:r>
          </a:p>
          <a:p>
            <a:r>
              <a:rPr lang="en-US" dirty="0" smtClean="0"/>
              <a:t>FHIR continues to evolve</a:t>
            </a:r>
          </a:p>
          <a:p>
            <a:r>
              <a:rPr lang="en-US" dirty="0" smtClean="0"/>
              <a:t>Much of what we tell you could change, at least somewhat, before it is stable</a:t>
            </a:r>
          </a:p>
        </p:txBody>
      </p:sp>
    </p:spTree>
    <p:extLst>
      <p:ext uri="{BB962C8B-B14F-4D97-AF65-F5344CB8AC3E}">
        <p14:creationId xmlns:p14="http://schemas.microsoft.com/office/powerpoint/2010/main" val="283312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FHIR?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</a:t>
            </a:r>
            <a:r>
              <a:rPr lang="en-US" dirty="0" smtClean="0"/>
              <a:t>ast </a:t>
            </a:r>
            <a:r>
              <a:rPr lang="en-US" b="1" dirty="0" smtClean="0"/>
              <a:t>H</a:t>
            </a:r>
            <a:r>
              <a:rPr lang="en-US" dirty="0" smtClean="0"/>
              <a:t>ealthcare </a:t>
            </a:r>
            <a:r>
              <a:rPr lang="en-US" b="1" dirty="0" smtClean="0"/>
              <a:t>I</a:t>
            </a:r>
            <a:r>
              <a:rPr lang="en-US" dirty="0" smtClean="0"/>
              <a:t>nteroperability</a:t>
            </a:r>
            <a:r>
              <a:rPr lang="en-US" baseline="0" dirty="0" smtClean="0"/>
              <a:t> </a:t>
            </a:r>
            <a:r>
              <a:rPr lang="en-US" b="1" baseline="0" dirty="0" smtClean="0"/>
              <a:t>R</a:t>
            </a:r>
            <a:r>
              <a:rPr lang="en-US" baseline="0" dirty="0" smtClean="0"/>
              <a:t>esources</a:t>
            </a:r>
          </a:p>
          <a:p>
            <a:r>
              <a:rPr lang="en-US" dirty="0" smtClean="0"/>
              <a:t>Pronounced “FIRE”</a:t>
            </a:r>
          </a:p>
          <a:p>
            <a:r>
              <a:rPr lang="en-US" dirty="0"/>
              <a:t>As significant a change as v2 to v3</a:t>
            </a:r>
          </a:p>
          <a:p>
            <a:pPr lvl="1"/>
            <a:r>
              <a:rPr lang="en-US" dirty="0" smtClean="0"/>
              <a:t>Won’t be called “V4”</a:t>
            </a:r>
            <a:endParaRPr lang="en-US" baseline="0" dirty="0" smtClean="0"/>
          </a:p>
          <a:p>
            <a:pPr lvl="1"/>
            <a:r>
              <a:rPr lang="en-US" dirty="0" smtClean="0"/>
              <a:t>New artifacts</a:t>
            </a:r>
          </a:p>
          <a:p>
            <a:pPr lvl="1"/>
            <a:r>
              <a:rPr lang="en-US" dirty="0" smtClean="0"/>
              <a:t>N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ew methodology</a:t>
            </a:r>
            <a:endParaRPr lang="en-CA" sz="2800" dirty="0" smtClean="0">
              <a:effectLst/>
            </a:endParaRPr>
          </a:p>
          <a:p>
            <a:pPr lvl="1"/>
            <a:r>
              <a:rPr lang="en-US" dirty="0" smtClean="0"/>
              <a:t>New tools</a:t>
            </a:r>
          </a:p>
          <a:p>
            <a:pPr lvl="1"/>
            <a:r>
              <a:rPr lang="en-US" dirty="0" smtClean="0"/>
              <a:t>New publishing approach</a:t>
            </a:r>
          </a:p>
          <a:p>
            <a:pPr lvl="1"/>
            <a:r>
              <a:rPr lang="en-US" dirty="0" smtClean="0"/>
              <a:t>Still built</a:t>
            </a:r>
            <a:r>
              <a:rPr lang="en-US" baseline="0" dirty="0" smtClean="0"/>
              <a:t> on RIM, vocab &amp; datatypes, but more hidden</a:t>
            </a:r>
          </a:p>
        </p:txBody>
      </p:sp>
    </p:spTree>
    <p:extLst>
      <p:ext uri="{BB962C8B-B14F-4D97-AF65-F5344CB8AC3E}">
        <p14:creationId xmlns:p14="http://schemas.microsoft.com/office/powerpoint/2010/main" val="61358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</a:t>
            </a:r>
            <a:r>
              <a:rPr lang="en-US" baseline="0" dirty="0" smtClean="0"/>
              <a:t> premises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Design for the 80%, not 100%</a:t>
            </a:r>
          </a:p>
          <a:p>
            <a:pPr lvl="1"/>
            <a:r>
              <a:rPr lang="en-US" dirty="0" smtClean="0"/>
              <a:t>Only</a:t>
            </a:r>
            <a:r>
              <a:rPr lang="en-US" baseline="0" dirty="0" smtClean="0"/>
              <a:t> include data elements in the artifacts if 80% of all implementers of that artifact will use the data element</a:t>
            </a:r>
          </a:p>
          <a:p>
            <a:pPr lvl="0"/>
            <a:r>
              <a:rPr lang="en-US" dirty="0" smtClean="0"/>
              <a:t>Allow easy extension for the remaining 20% of elements</a:t>
            </a:r>
          </a:p>
          <a:p>
            <a:pPr lvl="1"/>
            <a:r>
              <a:rPr lang="en-US" dirty="0" smtClean="0"/>
              <a:t>which often make up 80% of current specs</a:t>
            </a:r>
          </a:p>
          <a:p>
            <a:pPr lvl="1"/>
            <a:r>
              <a:rPr lang="en-US" dirty="0" smtClean="0"/>
              <a:t>Vocabulary approach to extension definition</a:t>
            </a:r>
          </a:p>
          <a:p>
            <a:r>
              <a:rPr lang="en-US" dirty="0" smtClean="0"/>
              <a:t>Focus publication</a:t>
            </a:r>
            <a:r>
              <a:rPr lang="en-US" baseline="0" dirty="0" smtClean="0"/>
              <a:t> on documenting what the implementer needs, not what the modelers thought or designers need to remember</a:t>
            </a:r>
          </a:p>
        </p:txBody>
      </p:sp>
    </p:spTree>
    <p:extLst>
      <p:ext uri="{BB962C8B-B14F-4D97-AF65-F5344CB8AC3E}">
        <p14:creationId xmlns:p14="http://schemas.microsoft.com/office/powerpoint/2010/main" val="70317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premises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marR="0" indent="-283464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3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 concise – every word written is a word that must be read 1000s of times</a:t>
            </a:r>
            <a:endParaRPr lang="en-CA" sz="3200" dirty="0" smtClean="0">
              <a:effectLst/>
            </a:endParaRPr>
          </a:p>
          <a:p>
            <a:r>
              <a:rPr lang="en-US" dirty="0" smtClean="0"/>
              <a:t>Wire format (XML) rules – no ITSs – we design</a:t>
            </a:r>
            <a:r>
              <a:rPr lang="en-US" baseline="0" dirty="0" smtClean="0"/>
              <a:t> the physical, not the abstract</a:t>
            </a:r>
          </a:p>
          <a:p>
            <a:r>
              <a:rPr lang="en-US" dirty="0" smtClean="0"/>
              <a:t>Wire format stability</a:t>
            </a:r>
          </a:p>
          <a:p>
            <a:pPr lvl="1"/>
            <a:r>
              <a:rPr lang="en-US" dirty="0" smtClean="0"/>
              <a:t>Names &amp; paths are the same – likely forever</a:t>
            </a:r>
          </a:p>
          <a:p>
            <a:r>
              <a:rPr lang="en-US" dirty="0" smtClean="0"/>
              <a:t>Retain rigor of HL7 v3, but don’t force implementers to look at it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85991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Basics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 around the concept of “resources”</a:t>
            </a:r>
          </a:p>
          <a:p>
            <a:pPr lvl="1"/>
            <a:r>
              <a:rPr lang="en-US" dirty="0" smtClean="0"/>
              <a:t>Small, discrete concepts that can be maintained independently</a:t>
            </a:r>
          </a:p>
          <a:p>
            <a:pPr lvl="1"/>
            <a:r>
              <a:rPr lang="en-US" dirty="0" smtClean="0"/>
              <a:t>Aligns with RESTful design philosophy</a:t>
            </a:r>
          </a:p>
          <a:p>
            <a:pPr lvl="1"/>
            <a:r>
              <a:rPr lang="en-US" dirty="0" smtClean="0"/>
              <a:t>Similar</a:t>
            </a:r>
            <a:r>
              <a:rPr lang="en-US" baseline="0" dirty="0" smtClean="0"/>
              <a:t> to the concept of CMETs, but there’s only *one* model per resource</a:t>
            </a:r>
          </a:p>
          <a:p>
            <a:pPr lvl="1"/>
            <a:r>
              <a:rPr lang="en-US" baseline="0" dirty="0" smtClean="0"/>
              <a:t>Each resource has a unique id</a:t>
            </a:r>
          </a:p>
          <a:p>
            <a:pPr lvl="1"/>
            <a:r>
              <a:rPr lang="en-US" dirty="0" smtClean="0"/>
              <a:t>Resources are smallest units of transaction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94681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RESTful</a:t>
            </a:r>
            <a:r>
              <a:rPr lang="en-AU" dirty="0" smtClean="0"/>
              <a:t> Interfaces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0" fontAlgn="base" hangingPunct="0"/>
            <a:r>
              <a:rPr lang="en-AU" dirty="0" smtClean="0"/>
              <a:t>Resources can be used with a simple </a:t>
            </a:r>
            <a:r>
              <a:rPr lang="en-AU" dirty="0" err="1" smtClean="0"/>
              <a:t>RESTful</a:t>
            </a:r>
            <a:r>
              <a:rPr lang="en-AU" dirty="0" smtClean="0"/>
              <a:t> interface</a:t>
            </a:r>
          </a:p>
          <a:p>
            <a:pPr lvl="1" eaLnBrk="0" fontAlgn="base" hangingPunct="0"/>
            <a:r>
              <a:rPr lang="en-AU" dirty="0" smtClean="0"/>
              <a:t>Predictable URL</a:t>
            </a:r>
          </a:p>
          <a:p>
            <a:pPr lvl="1" eaLnBrk="0" fontAlgn="base" hangingPunct="0"/>
            <a:r>
              <a:rPr lang="en-AU" dirty="0" smtClean="0"/>
              <a:t>HTTP based atomic transactions for CRUD Operations</a:t>
            </a:r>
          </a:p>
          <a:p>
            <a:pPr lvl="2"/>
            <a:r>
              <a:rPr lang="en-US" sz="1800" b="1" dirty="0" smtClean="0"/>
              <a:t>D</a:t>
            </a:r>
            <a:r>
              <a:rPr lang="en-US" sz="1800" dirty="0" smtClean="0"/>
              <a:t>elete </a:t>
            </a:r>
            <a:r>
              <a:rPr lang="en-US" sz="1800" dirty="0"/>
              <a:t>may not be </a:t>
            </a:r>
            <a:r>
              <a:rPr lang="en-US" sz="1800" dirty="0" smtClean="0"/>
              <a:t>honored </a:t>
            </a:r>
            <a:r>
              <a:rPr lang="en-US" sz="1800" dirty="0"/>
              <a:t>and is not a true delete</a:t>
            </a:r>
            <a:endParaRPr lang="en-CA" dirty="0"/>
          </a:p>
          <a:p>
            <a:pPr eaLnBrk="0" fontAlgn="base" hangingPunct="0"/>
            <a:r>
              <a:rPr lang="en-US" sz="2800" dirty="0" smtClean="0"/>
              <a:t>Use with a </a:t>
            </a:r>
            <a:r>
              <a:rPr lang="en-US" sz="2800" dirty="0" err="1" smtClean="0"/>
              <a:t>RESTful</a:t>
            </a:r>
            <a:r>
              <a:rPr lang="en-US" sz="2800" dirty="0" smtClean="0"/>
              <a:t> framework is not required</a:t>
            </a:r>
          </a:p>
          <a:p>
            <a:pPr lvl="1" eaLnBrk="0" fontAlgn="base" hangingPunct="0"/>
            <a:r>
              <a:rPr lang="en-US" sz="2000" dirty="0" smtClean="0"/>
              <a:t>Can aggregate resources into documents and send as a group</a:t>
            </a:r>
          </a:p>
          <a:p>
            <a:pPr lvl="1" eaLnBrk="0" fontAlgn="base" hangingPunct="0"/>
            <a:r>
              <a:rPr lang="en-US" sz="2000" dirty="0" smtClean="0"/>
              <a:t>FHIR provides a classic event based messaging framework</a:t>
            </a:r>
          </a:p>
          <a:p>
            <a:pPr lvl="1" eaLnBrk="0" fontAlgn="base" hangingPunct="0"/>
            <a:r>
              <a:rPr lang="en-US" sz="2000" dirty="0" smtClean="0"/>
              <a:t>Can use resources in custom services / SOA as desired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32822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Basics</a:t>
            </a:r>
            <a:r>
              <a:rPr lang="en-US" baseline="0" dirty="0" smtClean="0"/>
              <a:t>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eaLnBrk="0" fontAlgn="base" hangingPunct="0"/>
            <a:r>
              <a:rPr lang="en-US" sz="24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 sophisticated flows (than</a:t>
            </a:r>
            <a:r>
              <a:rPr lang="en-US" sz="24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CRUD) can be defined called “transactions”</a:t>
            </a:r>
          </a:p>
          <a:p>
            <a:pPr lvl="1"/>
            <a:r>
              <a:rPr lang="en-US" sz="2200" dirty="0" smtClean="0">
                <a:ea typeface="+mn-ea"/>
                <a:cs typeface="+mn-cs"/>
              </a:rPr>
              <a:t>Adds additional metadata to track who made changes, etc.</a:t>
            </a:r>
          </a:p>
          <a:p>
            <a:pPr lvl="1"/>
            <a:r>
              <a:rPr lang="en-US" sz="2200" dirty="0" smtClean="0"/>
              <a:t>Or can use messaging/services</a:t>
            </a:r>
            <a:endParaRPr lang="en-US" sz="2200" dirty="0" smtClean="0">
              <a:ea typeface="+mn-ea"/>
              <a:cs typeface="+mn-cs"/>
            </a:endParaRPr>
          </a:p>
          <a:p>
            <a:r>
              <a:rPr lang="en-US" sz="2400" dirty="0" smtClean="0">
                <a:solidFill>
                  <a:schemeClr val="tx1"/>
                </a:solidFill>
                <a:effectLst/>
                <a:latin typeface="+mn-lt"/>
              </a:rPr>
              <a:t>Formally defined conformance profiles</a:t>
            </a:r>
          </a:p>
          <a:p>
            <a:pPr lvl="1"/>
            <a:r>
              <a:rPr lang="en-US" sz="2200" dirty="0" smtClean="0">
                <a:ea typeface="+mn-ea"/>
                <a:cs typeface="+mn-cs"/>
              </a:rPr>
              <a:t>Mandatory for </a:t>
            </a:r>
            <a:r>
              <a:rPr lang="en-US" sz="2200" dirty="0" err="1" smtClean="0">
                <a:ea typeface="+mn-ea"/>
                <a:cs typeface="+mn-cs"/>
              </a:rPr>
              <a:t>RESTful</a:t>
            </a:r>
            <a:r>
              <a:rPr lang="en-US" sz="2200" dirty="0" smtClean="0">
                <a:ea typeface="+mn-ea"/>
                <a:cs typeface="+mn-cs"/>
              </a:rPr>
              <a:t> interface</a:t>
            </a:r>
          </a:p>
          <a:p>
            <a:pPr lvl="1"/>
            <a:r>
              <a:rPr lang="en-US" sz="2200" dirty="0" smtClean="0"/>
              <a:t>Defines what resources are supported, what elements, what extensions, what transactions</a:t>
            </a:r>
            <a:endParaRPr lang="en-US" sz="2200" dirty="0" smtClean="0"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049614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Presentation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51000" t="-20000" r="2000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7C07D1E-A757-4FA5-A73C-0C1FF1AF03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TrainingPresentation</Template>
  <TotalTime>0</TotalTime>
  <Words>937</Words>
  <Application>Microsoft Office PowerPoint</Application>
  <PresentationFormat>On-screen Show (4:3)</PresentationFormat>
  <Paragraphs>134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TrainingPresentation</vt:lpstr>
      <vt:lpstr>FHIR – SDO Perspective</vt:lpstr>
      <vt:lpstr>Outline</vt:lpstr>
      <vt:lpstr>Caveats !</vt:lpstr>
      <vt:lpstr>What is FHIR?</vt:lpstr>
      <vt:lpstr>FHIR premises</vt:lpstr>
      <vt:lpstr>FHIR premises (cont’d)</vt:lpstr>
      <vt:lpstr>FHIR Basics</vt:lpstr>
      <vt:lpstr>RESTful Interfaces</vt:lpstr>
      <vt:lpstr>FHIR Basics (cont’d)</vt:lpstr>
      <vt:lpstr>FHIR Basics (cont’d)</vt:lpstr>
      <vt:lpstr>FHIR Basics (cont’d)</vt:lpstr>
      <vt:lpstr>FHIR Basics (cont’d)</vt:lpstr>
      <vt:lpstr>FHIR Basics (cont’d)</vt:lpstr>
      <vt:lpstr>SDO Engagement</vt:lpstr>
      <vt:lpstr>SDO Engagement</vt:lpstr>
      <vt:lpstr>SDO Engagement (cont’d)</vt:lpstr>
      <vt:lpstr>What next?</vt:lpstr>
      <vt:lpstr>Follow-up</vt:lpstr>
      <vt:lpstr>FHIR this week</vt:lpstr>
      <vt:lpstr>Contacts</vt:lpstr>
      <vt:lpstr>Licensing and Attribution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2012-04-29T20:59:58Z</dcterms:created>
  <dcterms:modified xsi:type="dcterms:W3CDTF">2012-09-09T14:01:33Z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TC100822959990</vt:lpwstr>
  </property>
</Properties>
</file>