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68"/>
  </p:notesMasterIdLst>
  <p:sldIdLst>
    <p:sldId id="270" r:id="rId3"/>
    <p:sldId id="271" r:id="rId4"/>
    <p:sldId id="272" r:id="rId5"/>
    <p:sldId id="274" r:id="rId6"/>
    <p:sldId id="331" r:id="rId7"/>
    <p:sldId id="286" r:id="rId8"/>
    <p:sldId id="275" r:id="rId9"/>
    <p:sldId id="287" r:id="rId10"/>
    <p:sldId id="290" r:id="rId11"/>
    <p:sldId id="332" r:id="rId12"/>
    <p:sldId id="333" r:id="rId13"/>
    <p:sldId id="334" r:id="rId14"/>
    <p:sldId id="335" r:id="rId15"/>
    <p:sldId id="336" r:id="rId16"/>
    <p:sldId id="343" r:id="rId17"/>
    <p:sldId id="337" r:id="rId18"/>
    <p:sldId id="338" r:id="rId19"/>
    <p:sldId id="339" r:id="rId20"/>
    <p:sldId id="340" r:id="rId21"/>
    <p:sldId id="341" r:id="rId22"/>
    <p:sldId id="342" r:id="rId23"/>
    <p:sldId id="344" r:id="rId24"/>
    <p:sldId id="291" r:id="rId25"/>
    <p:sldId id="345" r:id="rId26"/>
    <p:sldId id="316" r:id="rId27"/>
    <p:sldId id="354" r:id="rId28"/>
    <p:sldId id="350" r:id="rId29"/>
    <p:sldId id="351" r:id="rId30"/>
    <p:sldId id="352" r:id="rId31"/>
    <p:sldId id="353" r:id="rId32"/>
    <p:sldId id="355" r:id="rId33"/>
    <p:sldId id="356" r:id="rId34"/>
    <p:sldId id="357" r:id="rId35"/>
    <p:sldId id="358" r:id="rId36"/>
    <p:sldId id="359" r:id="rId37"/>
    <p:sldId id="317" r:id="rId38"/>
    <p:sldId id="360" r:id="rId39"/>
    <p:sldId id="318" r:id="rId40"/>
    <p:sldId id="361" r:id="rId41"/>
    <p:sldId id="320" r:id="rId42"/>
    <p:sldId id="362" r:id="rId43"/>
    <p:sldId id="346" r:id="rId44"/>
    <p:sldId id="347" r:id="rId45"/>
    <p:sldId id="319" r:id="rId46"/>
    <p:sldId id="293" r:id="rId47"/>
    <p:sldId id="348" r:id="rId48"/>
    <p:sldId id="305" r:id="rId49"/>
    <p:sldId id="321" r:id="rId50"/>
    <p:sldId id="307" r:id="rId51"/>
    <p:sldId id="311" r:id="rId52"/>
    <p:sldId id="309" r:id="rId53"/>
    <p:sldId id="310" r:id="rId54"/>
    <p:sldId id="312" r:id="rId55"/>
    <p:sldId id="313" r:id="rId56"/>
    <p:sldId id="314" r:id="rId57"/>
    <p:sldId id="325" r:id="rId58"/>
    <p:sldId id="363" r:id="rId59"/>
    <p:sldId id="364" r:id="rId60"/>
    <p:sldId id="299" r:id="rId61"/>
    <p:sldId id="300" r:id="rId62"/>
    <p:sldId id="303" r:id="rId63"/>
    <p:sldId id="349" r:id="rId64"/>
    <p:sldId id="302" r:id="rId65"/>
    <p:sldId id="301" r:id="rId66"/>
    <p:sldId id="32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352" autoAdjust="0"/>
  </p:normalViewPr>
  <p:slideViewPr>
    <p:cSldViewPr>
      <p:cViewPr>
        <p:scale>
          <a:sx n="66" d="100"/>
          <a:sy n="66" d="100"/>
        </p:scale>
        <p:origin x="-2934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8/29/2012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2FB1B-C78A-487A-8BCD-A881541F22C2}" type="datetime1">
              <a:rPr lang="en-US" smtClean="0"/>
              <a:t>8/29/2012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30C353-CC25-4A0A-BB33-6D6BD2593260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975E8D-6B47-4E8D-91C9-35A37ADF04B9}" type="datetime1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93065-8A64-4F22-9915-FF4382408924}" type="datetime1">
              <a:rPr lang="en-US" smtClean="0"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14365-E42C-4748-B650-E05E6796E814}" type="datetime1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4F72A-80B0-44A0-B9F0-C4EAF3918D0F}" type="datetime1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312CF5-3C3D-46C2-B622-B5133F51A02F}" type="datetime1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75F4-4FFA-4A1F-95BD-5803C6F2FE7C}" type="datetime1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8C06AFE6-806B-4C7D-8B17-59A8EDC774EA}" type="datetime1">
              <a:rPr lang="en-US" smtClean="0"/>
              <a:t>8/29/2012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205_WGM_Introduction_to_FHIR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205_WGM_Introduction_to_FHIR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with</a:t>
            </a:r>
            <a:br>
              <a:rPr lang="en-US" dirty="0" smtClean="0"/>
            </a:br>
            <a:r>
              <a:rPr lang="en-US" dirty="0" smtClean="0"/>
              <a:t>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Baltimore, Sept.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79C-BEF5-4C2E-8817-10BC4A2C2C57}" type="datetime1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Governance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be “best practice” in terms of how FHIR is governed</a:t>
            </a:r>
          </a:p>
          <a:p>
            <a:r>
              <a:rPr lang="en-US" dirty="0" smtClean="0"/>
              <a:t>Aligning with some of Thomas Earl’s ideas</a:t>
            </a:r>
          </a:p>
          <a:p>
            <a:pPr lvl="1"/>
            <a:r>
              <a:rPr lang="en-US" dirty="0" smtClean="0"/>
              <a:t>Governance = FHIR Governance Board</a:t>
            </a:r>
          </a:p>
          <a:p>
            <a:pPr lvl="1"/>
            <a:r>
              <a:rPr lang="en-US" dirty="0" smtClean="0"/>
              <a:t>Management = FHIR Management Group</a:t>
            </a:r>
          </a:p>
          <a:p>
            <a:pPr lvl="1"/>
            <a:r>
              <a:rPr lang="en-US" dirty="0" smtClean="0"/>
              <a:t>Methodology = MnM</a:t>
            </a:r>
          </a:p>
          <a:p>
            <a:r>
              <a:rPr lang="en-US" dirty="0" smtClean="0"/>
              <a:t>FGB and FMG both report to TSC</a:t>
            </a:r>
            <a:endParaRPr lang="en-CA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establishing</a:t>
            </a:r>
            <a:r>
              <a:rPr lang="en-US" baseline="0" dirty="0" smtClean="0"/>
              <a:t> &amp; maintaining “FHIR Principles”</a:t>
            </a:r>
          </a:p>
          <a:p>
            <a:r>
              <a:rPr lang="en-US" baseline="0" dirty="0" smtClean="0"/>
              <a:t>Determine what resource names get allocated and who they get allocated to</a:t>
            </a:r>
          </a:p>
          <a:p>
            <a:r>
              <a:rPr lang="en-US" baseline="0" dirty="0" smtClean="0"/>
              <a:t>Vet the processes used to manage FHIR</a:t>
            </a:r>
          </a:p>
          <a:p>
            <a:r>
              <a:rPr lang="en-US" baseline="0" dirty="0" smtClean="0"/>
              <a:t>Appointed by TSC</a:t>
            </a:r>
          </a:p>
          <a:p>
            <a:pPr lvl="1"/>
            <a:r>
              <a:rPr lang="en-US" dirty="0" smtClean="0"/>
              <a:t>Grahame Grieve – FHIR core</a:t>
            </a:r>
          </a:p>
          <a:p>
            <a:pPr lvl="1"/>
            <a:r>
              <a:rPr lang="en-US" dirty="0" smtClean="0"/>
              <a:t>Ron Parker – Architecture rep</a:t>
            </a:r>
          </a:p>
          <a:p>
            <a:pPr lvl="1"/>
            <a:r>
              <a:rPr lang="en-US" dirty="0" smtClean="0"/>
              <a:t>Woody Beeler – TSC rep</a:t>
            </a:r>
          </a:p>
          <a:p>
            <a:pPr lvl="1"/>
            <a:r>
              <a:rPr lang="en-US" dirty="0" smtClean="0"/>
              <a:t>Ewout Kramer – Implementer rep</a:t>
            </a:r>
          </a:p>
          <a:p>
            <a:pPr lvl="1"/>
            <a:r>
              <a:rPr lang="en-US" dirty="0" smtClean="0"/>
              <a:t>CTO – votes in event of 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Management 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day-to-day decisions about FHIR</a:t>
            </a:r>
          </a:p>
          <a:p>
            <a:r>
              <a:rPr lang="en-US" dirty="0" smtClean="0"/>
              <a:t>Help committees with design</a:t>
            </a:r>
          </a:p>
          <a:p>
            <a:r>
              <a:rPr lang="en-US" dirty="0" smtClean="0"/>
              <a:t>Mediate conflicts, ensure alignment &amp; coherence across resources</a:t>
            </a:r>
          </a:p>
          <a:p>
            <a:r>
              <a:rPr lang="en-US" dirty="0" smtClean="0"/>
              <a:t>Appointed by TSC</a:t>
            </a:r>
          </a:p>
          <a:p>
            <a:r>
              <a:rPr lang="en-US" dirty="0" smtClean="0"/>
              <a:t>Reps recommended by FGB and by steering divisions</a:t>
            </a:r>
            <a:r>
              <a:rPr lang="en-US" baseline="0" dirty="0" smtClean="0"/>
              <a:t> and Affiliates Council</a:t>
            </a:r>
          </a:p>
          <a:p>
            <a:r>
              <a:rPr lang="en-US" baseline="0" dirty="0" smtClean="0"/>
              <a:t>Membership to be finalized this month (look for discussions w/ TSC)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documenting QA processes, best practices, etc.</a:t>
            </a:r>
          </a:p>
          <a:p>
            <a:r>
              <a:rPr lang="en-US" dirty="0" smtClean="0"/>
              <a:t>Resolving “hot topics” around methodology</a:t>
            </a:r>
          </a:p>
          <a:p>
            <a:r>
              <a:rPr lang="en-US" dirty="0" smtClean="0"/>
              <a:t>Open committee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Development Process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489B-B294-4EC3-A192-F66C282D9322}" type="datetime1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development process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lot</a:t>
            </a:r>
            <a:r>
              <a:rPr lang="en-US" baseline="0" dirty="0" smtClean="0"/>
              <a:t> of resources have been developed yet</a:t>
            </a:r>
          </a:p>
          <a:p>
            <a:r>
              <a:rPr lang="en-US" baseline="0" dirty="0" smtClean="0"/>
              <a:t>Therefore: This process is more theory than best practice</a:t>
            </a:r>
          </a:p>
          <a:p>
            <a:r>
              <a:rPr lang="en-US" baseline="0" dirty="0" smtClean="0"/>
              <a:t>Feel free to alter the approach based on what makes sense for your committee</a:t>
            </a:r>
          </a:p>
          <a:p>
            <a:r>
              <a:rPr lang="en-US" baseline="0" dirty="0" smtClean="0"/>
              <a:t>Provide feedback on lessons learned.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a PSS for FHIR development for your WG</a:t>
            </a:r>
          </a:p>
          <a:p>
            <a:pPr lvl="1"/>
            <a:r>
              <a:rPr lang="en-US" dirty="0" smtClean="0"/>
              <a:t>Template on gForge</a:t>
            </a:r>
          </a:p>
          <a:p>
            <a:r>
              <a:rPr lang="en-US" dirty="0" smtClean="0"/>
              <a:t>2. Figure out what resources you need</a:t>
            </a:r>
          </a:p>
          <a:p>
            <a:pPr lvl="1"/>
            <a:r>
              <a:rPr lang="en-US" dirty="0" smtClean="0"/>
              <a:t>Look at RMIMs, CMETs,</a:t>
            </a:r>
            <a:r>
              <a:rPr lang="en-US" baseline="0" dirty="0" smtClean="0"/>
              <a:t> v2 segments, CDA sections as candidates</a:t>
            </a:r>
          </a:p>
          <a:p>
            <a:pPr lvl="1"/>
            <a:r>
              <a:rPr lang="en-US" baseline="0" dirty="0" smtClean="0"/>
              <a:t>Review the criteria for what constitutes a resource on the FHIR wiki</a:t>
            </a:r>
          </a:p>
          <a:p>
            <a:pPr lvl="1"/>
            <a:r>
              <a:rPr lang="en-US" baseline="0" dirty="0" smtClean="0"/>
              <a:t>Review the list of previously identified candidate resources (wiki)</a:t>
            </a:r>
          </a:p>
          <a:p>
            <a:pPr lvl="1"/>
            <a:r>
              <a:rPr lang="en-US" dirty="0" smtClean="0"/>
              <a:t>Discuss with the FMG and other committees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Fill out a resource request and submit it</a:t>
            </a:r>
          </a:p>
          <a:p>
            <a:pPr lvl="1"/>
            <a:r>
              <a:rPr lang="en-US" dirty="0" smtClean="0"/>
              <a:t>Template on the wiki</a:t>
            </a:r>
          </a:p>
          <a:p>
            <a:pPr lvl="1"/>
            <a:r>
              <a:rPr lang="en-US" dirty="0" smtClean="0"/>
              <a:t>Request will be reviewed by FMG and decided by FGB.</a:t>
            </a:r>
          </a:p>
          <a:p>
            <a:pPr lvl="1"/>
            <a:r>
              <a:rPr lang="en-US" dirty="0" smtClean="0"/>
              <a:t>Quite possible there will be some back and forth</a:t>
            </a:r>
          </a:p>
          <a:p>
            <a:pPr lvl="0"/>
            <a:r>
              <a:rPr lang="en-US" dirty="0" smtClean="0"/>
              <a:t>4. Review source specifications</a:t>
            </a:r>
          </a:p>
          <a:p>
            <a:pPr lvl="1"/>
            <a:r>
              <a:rPr lang="en-US" dirty="0" smtClean="0"/>
              <a:t>Before you get too far in designing a resource, take a look at all the various source specifications to get a sense of 80%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Use the tools to draft your resource</a:t>
            </a:r>
          </a:p>
          <a:p>
            <a:pPr lvl="1"/>
            <a:r>
              <a:rPr lang="en-US" dirty="0" smtClean="0"/>
              <a:t>UML diagram to identify core constructs &amp; elements</a:t>
            </a:r>
          </a:p>
          <a:p>
            <a:pPr lvl="1"/>
            <a:r>
              <a:rPr lang="en-US" dirty="0" smtClean="0"/>
              <a:t>Excel spreadsheet to identify element properties &amp; definitions</a:t>
            </a:r>
          </a:p>
          <a:p>
            <a:pPr lvl="1"/>
            <a:r>
              <a:rPr lang="en-US" dirty="0" smtClean="0"/>
              <a:t>Spy</a:t>
            </a:r>
            <a:r>
              <a:rPr lang="en-US" baseline="0" dirty="0" smtClean="0"/>
              <a:t> or other editor for example instances (preferably more than one)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6. Iterate</a:t>
            </a:r>
          </a:p>
          <a:p>
            <a:pPr lvl="1"/>
            <a:r>
              <a:rPr lang="en-US" baseline="0" dirty="0" smtClean="0"/>
              <a:t>Don’t do infinite detail on the first pass</a:t>
            </a:r>
          </a:p>
          <a:p>
            <a:pPr lvl="1"/>
            <a:r>
              <a:rPr lang="en-US" baseline="0" dirty="0" smtClean="0"/>
              <a:t>Start with a sense of what the elements are and what works</a:t>
            </a:r>
          </a:p>
          <a:p>
            <a:pPr lvl="1"/>
            <a:r>
              <a:rPr lang="en-US" baseline="0" dirty="0" smtClean="0"/>
              <a:t>Then build towards robust definitions, good RIM mappings and coherent constraints</a:t>
            </a:r>
          </a:p>
          <a:p>
            <a:pPr lvl="1"/>
            <a:r>
              <a:rPr lang="en-US" baseline="0" dirty="0" smtClean="0"/>
              <a:t>If you can’t create good instance examples then not a lot of point worrying about tautological definitions or accurate RIM mappings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Super-fast intro</a:t>
            </a:r>
          </a:p>
          <a:p>
            <a:r>
              <a:rPr lang="en-US" dirty="0" smtClean="0"/>
              <a:t>FHIR Governance</a:t>
            </a:r>
          </a:p>
          <a:p>
            <a:r>
              <a:rPr lang="en-US" dirty="0" smtClean="0"/>
              <a:t>Resource Development</a:t>
            </a:r>
            <a:r>
              <a:rPr lang="en-US" baseline="0" dirty="0" smtClean="0"/>
              <a:t>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FHIR Tooling</a:t>
            </a:r>
          </a:p>
          <a:p>
            <a:r>
              <a:rPr lang="en-US" dirty="0" smtClean="0"/>
              <a:t>Authoring considerations</a:t>
            </a:r>
          </a:p>
          <a:p>
            <a:r>
              <a:rPr lang="en-US" dirty="0" smtClean="0"/>
              <a:t>Profile Development</a:t>
            </a:r>
          </a:p>
          <a:p>
            <a:r>
              <a:rPr lang="en-US" dirty="0" smtClean="0"/>
              <a:t>Next Steps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1215-C960-47E9-9E99-420AF4364BA8}" type="datetime1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Ballot</a:t>
            </a:r>
          </a:p>
          <a:p>
            <a:pPr lvl="1"/>
            <a:r>
              <a:rPr lang="en-US" dirty="0" smtClean="0"/>
              <a:t>The usual process – get feedback &amp; respond</a:t>
            </a:r>
          </a:p>
          <a:p>
            <a:pPr lvl="1"/>
            <a:r>
              <a:rPr lang="en-US" dirty="0" smtClean="0"/>
              <a:t>Pay particular attention to implementation-based feedback</a:t>
            </a:r>
          </a:p>
          <a:p>
            <a:pPr lvl="1"/>
            <a:r>
              <a:rPr lang="en-US" dirty="0" smtClean="0"/>
              <a:t>Be wary of arguments over</a:t>
            </a:r>
            <a:r>
              <a:rPr lang="en-US" baseline="0" dirty="0" smtClean="0"/>
              <a:t> the 80%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At present, there are 4 tool</a:t>
            </a:r>
            <a:r>
              <a:rPr lang="en-US" baseline="0" dirty="0" smtClean="0"/>
              <a:t> ‘types’ needed for FHIR development</a:t>
            </a:r>
          </a:p>
          <a:p>
            <a:pPr lvl="1"/>
            <a:r>
              <a:rPr lang="en-US" dirty="0" smtClean="0"/>
              <a:t>Enterprise Architect for UML diagramming</a:t>
            </a:r>
          </a:p>
          <a:p>
            <a:pPr lvl="2"/>
            <a:r>
              <a:rPr lang="en-US" dirty="0" smtClean="0"/>
              <a:t>Yes, you </a:t>
            </a:r>
            <a:r>
              <a:rPr lang="en-US" b="1" dirty="0" smtClean="0"/>
              <a:t>must</a:t>
            </a:r>
            <a:r>
              <a:rPr lang="en-US" b="0" baseline="0" dirty="0" smtClean="0"/>
              <a:t> use EA</a:t>
            </a:r>
          </a:p>
          <a:p>
            <a:pPr lvl="1"/>
            <a:r>
              <a:rPr lang="en-US" dirty="0" smtClean="0"/>
              <a:t>Excel or </a:t>
            </a:r>
            <a:r>
              <a:rPr lang="en-US" dirty="0" err="1" smtClean="0"/>
              <a:t>OpenOffice</a:t>
            </a:r>
            <a:r>
              <a:rPr lang="en-US" dirty="0" smtClean="0"/>
              <a:t> for editing spreadsheet</a:t>
            </a:r>
          </a:p>
          <a:p>
            <a:pPr lvl="1"/>
            <a:r>
              <a:rPr lang="en-US" dirty="0" smtClean="0"/>
              <a:t>XML</a:t>
            </a:r>
            <a:r>
              <a:rPr lang="en-US" baseline="0" dirty="0" smtClean="0"/>
              <a:t> Spy or “your favorite schema-validating XML instance editor” for examples &amp; HTML editing</a:t>
            </a:r>
          </a:p>
          <a:p>
            <a:pPr lvl="1"/>
            <a:r>
              <a:rPr lang="en-US" baseline="0" dirty="0" smtClean="0"/>
              <a:t>FHIR build process</a:t>
            </a:r>
          </a:p>
          <a:p>
            <a:pPr lvl="0"/>
            <a:r>
              <a:rPr lang="en-US" dirty="0" smtClean="0"/>
              <a:t>List may evolve over time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FHIR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4 artifact file types used to maintain a Resource definition</a:t>
            </a:r>
          </a:p>
          <a:p>
            <a:pPr lvl="1"/>
            <a:r>
              <a:rPr lang="en-US" sz="2200" dirty="0" smtClean="0"/>
              <a:t>Excel XML file defining each element in the resource</a:t>
            </a:r>
          </a:p>
          <a:p>
            <a:pPr lvl="2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[resourceName]-spreadsheet.xml</a:t>
            </a:r>
            <a:endParaRPr lang="en-CA" sz="2000" dirty="0" smtClean="0">
              <a:effectLst/>
            </a:endParaRPr>
          </a:p>
          <a:p>
            <a:pPr marL="640080" marR="0" lvl="1" indent="-237744" algn="l" defTabSz="914400" rtl="0" eaLnBrk="1" fontAlgn="auto" latinLnBrk="0" hangingPunct="1">
              <a:lnSpc>
                <a:spcPts val="3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200" dirty="0" smtClean="0"/>
              <a:t>XHTML files </a:t>
            </a:r>
            <a:r>
              <a:rPr lang="en-US" sz="2200" kern="1200" dirty="0" smtClean="0">
                <a:solidFill>
                  <a:schemeClr val="tx1"/>
                </a:solidFill>
                <a:effectLst/>
              </a:rPr>
              <a:t>defining guidance on use of resource (notes, search criteria, etc.)</a:t>
            </a:r>
            <a:endParaRPr lang="en-CA" sz="2200" dirty="0" smtClean="0">
              <a:effectLst/>
            </a:endParaRPr>
          </a:p>
          <a:p>
            <a:pPr lvl="2"/>
            <a:r>
              <a:rPr lang="en-US" sz="2000" dirty="0" smtClean="0"/>
              <a:t>[resourceName]-introduction.xml</a:t>
            </a:r>
          </a:p>
          <a:p>
            <a:pPr lvl="2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[resourceName]-notes.xml</a:t>
            </a:r>
            <a:endParaRPr lang="en-CA" sz="2000" dirty="0" smtClean="0">
              <a:effectLst/>
            </a:endParaRPr>
          </a:p>
          <a:p>
            <a:pPr lvl="1"/>
            <a:r>
              <a:rPr lang="en-US" sz="2200" dirty="0" smtClean="0"/>
              <a:t>Instance example(s) of the resource</a:t>
            </a:r>
          </a:p>
          <a:p>
            <a:pPr lvl="2"/>
            <a:r>
              <a:rPr lang="en-US" sz="1800" dirty="0" smtClean="0"/>
              <a:t>Name varies (should include ‘example’ and resource name</a:t>
            </a:r>
          </a:p>
          <a:p>
            <a:pPr lvl="1"/>
            <a:r>
              <a:rPr lang="en-US" sz="2400" dirty="0" smtClean="0"/>
              <a:t>UML Diagram XMI package</a:t>
            </a:r>
            <a:endParaRPr lang="en-US" sz="2400" dirty="0"/>
          </a:p>
          <a:p>
            <a:pPr lvl="2"/>
            <a:r>
              <a:rPr lang="en-US" sz="1800" dirty="0" smtClean="0"/>
              <a:t>[resourceName]-uml.xml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D1D-85F8-4CFE-BBB5-375A16973474}" type="datetime1">
              <a:rPr lang="en-US" smtClean="0"/>
              <a:t>8/29/2012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May also have example profiles (also defined using Excel spreadsheet XML)</a:t>
            </a:r>
          </a:p>
          <a:p>
            <a:r>
              <a:rPr lang="en-US" sz="2800" dirty="0" smtClean="0"/>
              <a:t>All files in </a:t>
            </a:r>
            <a:r>
              <a:rPr lang="en-US" sz="2800" dirty="0" err="1" smtClean="0"/>
              <a:t>svn</a:t>
            </a:r>
            <a:r>
              <a:rPr lang="en-US" sz="2800" dirty="0" smtClean="0"/>
              <a:t>: </a:t>
            </a:r>
            <a:r>
              <a:rPr lang="en-CA" sz="1600" dirty="0" smtClean="0">
                <a:hlinkClick r:id="rId2"/>
              </a:rPr>
              <a:t>http://gforge.hl7.org/svn/fhir/trunk/source/[resourceName]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2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Master Definition: </a:t>
            </a:r>
            <a:r>
              <a:rPr lang="en-AU" dirty="0" err="1" smtClean="0"/>
              <a:t>Spreadsheet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299244" y="6392422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Stored as a </a:t>
            </a:r>
            <a:r>
              <a:rPr lang="en-AU" dirty="0" err="1" smtClean="0"/>
              <a:t>Spreadsheet</a:t>
            </a:r>
            <a:r>
              <a:rPr lang="en-AU" dirty="0" smtClean="0"/>
              <a:t> XML file (.xml)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406C-FB20-42D4-B706-F3127D5B1000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58" y="1124744"/>
            <a:ext cx="8024242" cy="504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645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of multiple tabs with specific names</a:t>
            </a:r>
          </a:p>
          <a:p>
            <a:r>
              <a:rPr lang="en-US" dirty="0" smtClean="0"/>
              <a:t>Organization may change over time, but we’ll likely</a:t>
            </a:r>
            <a:r>
              <a:rPr lang="en-US" baseline="0" dirty="0" smtClean="0"/>
              <a:t> automate the transition</a:t>
            </a:r>
          </a:p>
          <a:p>
            <a:r>
              <a:rPr lang="en-US" baseline="0" dirty="0" smtClean="0"/>
              <a:t>You may not use all the possible pieces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Defines</a:t>
            </a:r>
            <a:r>
              <a:rPr lang="en-US" b="1" baseline="0" dirty="0" smtClean="0"/>
              <a:t> all resource elements</a:t>
            </a:r>
            <a:endParaRPr lang="en-US" b="1" dirty="0" smtClean="0"/>
          </a:p>
          <a:p>
            <a:pPr lvl="1"/>
            <a:r>
              <a:rPr lang="en-US" b="1" dirty="0" smtClean="0"/>
              <a:t>Element name</a:t>
            </a:r>
          </a:p>
          <a:p>
            <a:pPr lvl="2"/>
            <a:r>
              <a:rPr lang="en-US" dirty="0" smtClean="0"/>
              <a:t>Dot-separated full path</a:t>
            </a:r>
          </a:p>
          <a:p>
            <a:pPr lvl="2"/>
            <a:r>
              <a:rPr lang="en-US" dirty="0" smtClean="0"/>
              <a:t>Determines schema element name</a:t>
            </a:r>
          </a:p>
          <a:p>
            <a:pPr lvl="1"/>
            <a:r>
              <a:rPr lang="en-US" b="1" dirty="0" smtClean="0"/>
              <a:t>Cardinality:</a:t>
            </a:r>
            <a:r>
              <a:rPr lang="en-CA" baseline="0" dirty="0" smtClean="0"/>
              <a:t> 0..1, 1..1, 0..* or 1..*</a:t>
            </a:r>
          </a:p>
          <a:p>
            <a:pPr lvl="1"/>
            <a:r>
              <a:rPr lang="en-US" b="1" baseline="0" dirty="0" err="1" smtClean="0"/>
              <a:t>Inv</a:t>
            </a:r>
            <a:r>
              <a:rPr lang="en-US" b="0" baseline="0" dirty="0" smtClean="0"/>
              <a:t>: Reference to Invariant number(s) that governs appearance of this element</a:t>
            </a:r>
            <a:endParaRPr lang="en-US" b="1" baseline="0" dirty="0" smtClean="0"/>
          </a:p>
          <a:p>
            <a:pPr lvl="1"/>
            <a:r>
              <a:rPr lang="en-US" b="1" baseline="0" dirty="0" smtClean="0"/>
              <a:t>DAR</a:t>
            </a:r>
            <a:r>
              <a:rPr lang="en-US" baseline="0" dirty="0" smtClean="0"/>
              <a:t>: Data Absent Reason supported?</a:t>
            </a:r>
          </a:p>
          <a:p>
            <a:pPr lvl="1"/>
            <a:r>
              <a:rPr lang="en-US" b="1" baseline="0" dirty="0" smtClean="0"/>
              <a:t>Must Understand</a:t>
            </a:r>
            <a:r>
              <a:rPr lang="en-US" baseline="0" dirty="0" smtClean="0"/>
              <a:t>: Systems must know what this element is, use caution before ignoring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9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0" marR="0" lvl="1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Datatype or blank.  Special conventions for declaring type name for groups of elements, referencing previously declared elements</a:t>
            </a:r>
            <a:endParaRPr lang="en-CA" sz="2800" dirty="0" smtClean="0">
              <a:effectLst/>
            </a:endParaRPr>
          </a:p>
          <a:p>
            <a:pPr lvl="1"/>
            <a:r>
              <a:rPr lang="en-US" b="1" dirty="0" smtClean="0"/>
              <a:t>Binding</a:t>
            </a:r>
            <a:r>
              <a:rPr lang="en-US" b="0" dirty="0" smtClean="0"/>
              <a:t>: Reference to binding name from Bindings tab – what vocabulary goes here</a:t>
            </a:r>
            <a:endParaRPr lang="en-US" b="1" dirty="0" smtClean="0"/>
          </a:p>
          <a:p>
            <a:pPr lvl="1"/>
            <a:r>
              <a:rPr lang="en-US" b="1" dirty="0" smtClean="0"/>
              <a:t>Short Name</a:t>
            </a:r>
            <a:r>
              <a:rPr lang="en-US" dirty="0" smtClean="0"/>
              <a:t>: Name that appears in pseudo XML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What this element is</a:t>
            </a:r>
          </a:p>
          <a:p>
            <a:pPr lvl="1"/>
            <a:r>
              <a:rPr lang="en-US" b="1" dirty="0" smtClean="0"/>
              <a:t>Requirements</a:t>
            </a:r>
            <a:r>
              <a:rPr lang="en-US" dirty="0" smtClean="0"/>
              <a:t>: Why we need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4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rtl="0" eaLnBrk="1" latinLnBrk="0" hangingPunct="1"/>
            <a:r>
              <a: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Additional info that isn’t definition or requirements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relevant to implementer (e.g. usage notes)</a:t>
            </a:r>
            <a:endParaRPr lang="en-CA" sz="2800" dirty="0" smtClean="0">
              <a:effectLst/>
            </a:endParaRPr>
          </a:p>
          <a:p>
            <a:pPr lvl="1" rtl="0" eaLnBrk="1" latinLnBrk="0" hangingPunct="1"/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RIM Mapping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Pseudo XML, format may change</a:t>
            </a:r>
            <a:endParaRPr lang="en-CA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now, capture what makes sense to you</a:t>
            </a:r>
            <a:endParaRPr lang="en-CA" dirty="0" smtClean="0">
              <a:effectLst/>
            </a:endParaRPr>
          </a:p>
          <a:p>
            <a:pPr lvl="1"/>
            <a:r>
              <a:rPr lang="en-US" b="1" dirty="0" smtClean="0"/>
              <a:t>v2</a:t>
            </a:r>
            <a:r>
              <a:rPr lang="en-US" b="1" baseline="0" dirty="0" smtClean="0"/>
              <a:t> Mapping</a:t>
            </a:r>
            <a:r>
              <a:rPr lang="en-US" b="0" baseline="0" dirty="0" smtClean="0"/>
              <a:t>: Segment, field, component, etc.</a:t>
            </a:r>
          </a:p>
          <a:p>
            <a:pPr lvl="1"/>
            <a:r>
              <a:rPr lang="en-US" b="1" dirty="0" err="1" smtClean="0"/>
              <a:t>Todo</a:t>
            </a:r>
            <a:r>
              <a:rPr lang="en-US" dirty="0" smtClean="0"/>
              <a:t>: Not published</a:t>
            </a:r>
          </a:p>
          <a:p>
            <a:pPr lvl="1"/>
            <a:r>
              <a:rPr lang="en-US" b="1" dirty="0" smtClean="0"/>
              <a:t>Committee Notes</a:t>
            </a:r>
            <a:r>
              <a:rPr lang="en-US" dirty="0" smtClean="0"/>
              <a:t>: Internal notes – not published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sz="2400" dirty="0"/>
              <a:t>Grahame Grieve</a:t>
            </a:r>
          </a:p>
          <a:p>
            <a:pPr lvl="1"/>
            <a:r>
              <a:rPr lang="en-US" sz="2000" dirty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/>
              <a:t>Ewout Kramer</a:t>
            </a:r>
          </a:p>
          <a:p>
            <a:pPr lvl="1"/>
            <a:r>
              <a:rPr lang="en-CA" sz="2000" dirty="0"/>
              <a:t>Chief architect &amp; Manager R&amp;D Furore</a:t>
            </a:r>
          </a:p>
          <a:p>
            <a:pPr lvl="1"/>
            <a:r>
              <a:rPr lang="en-CA" sz="2000" dirty="0"/>
              <a:t>Dutch, architect in healthcare, messaging, data modeling, software development   http://www.furore.com</a:t>
            </a:r>
            <a:endParaRPr lang="en-US" sz="2000" dirty="0"/>
          </a:p>
          <a:p>
            <a:pPr lvl="0"/>
            <a:r>
              <a:rPr lang="en-US" sz="2400" dirty="0"/>
              <a:t>Lloyd McKenzie</a:t>
            </a:r>
          </a:p>
          <a:p>
            <a:pPr lvl="1"/>
            <a:r>
              <a:rPr lang="en-US" sz="2000" dirty="0"/>
              <a:t>Canadian, data modeling, terminology, tooling, conformance</a:t>
            </a:r>
          </a:p>
          <a:p>
            <a:pPr lvl="1"/>
            <a:r>
              <a:rPr lang="en-US" sz="2000" dirty="0"/>
              <a:t>http://www.gordonpointinformatics.com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2677-AA23-4875-BE07-AA2BDC54FD2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constraints</a:t>
            </a:r>
          </a:p>
          <a:p>
            <a:pPr lvl="1"/>
            <a:r>
              <a:rPr lang="en-US" b="1" dirty="0" smtClean="0"/>
              <a:t>Id</a:t>
            </a:r>
            <a:r>
              <a:rPr lang="en-US" b="0" dirty="0" smtClean="0"/>
              <a:t>: Number referenced in </a:t>
            </a:r>
            <a:r>
              <a:rPr lang="en-US" b="0" i="1" dirty="0" err="1" smtClean="0"/>
              <a:t>Inv</a:t>
            </a:r>
            <a:r>
              <a:rPr lang="en-US" b="0" i="0" dirty="0" smtClean="0"/>
              <a:t> column of Data Elements tab</a:t>
            </a:r>
          </a:p>
          <a:p>
            <a:pPr lvl="1"/>
            <a:r>
              <a:rPr lang="en-US" b="1" i="0" dirty="0" smtClean="0"/>
              <a:t>Name</a:t>
            </a:r>
            <a:r>
              <a:rPr lang="en-US" b="0" i="0" dirty="0" smtClean="0"/>
              <a:t>: Used in OCL</a:t>
            </a:r>
          </a:p>
          <a:p>
            <a:pPr lvl="1"/>
            <a:r>
              <a:rPr lang="en-US" b="1" i="0" dirty="0" smtClean="0"/>
              <a:t>Context</a:t>
            </a:r>
            <a:r>
              <a:rPr lang="en-US" b="0" i="0" dirty="0" smtClean="0"/>
              <a:t>: Data element name that encompasses elements impacted by constraint</a:t>
            </a:r>
          </a:p>
          <a:p>
            <a:pPr lvl="1"/>
            <a:r>
              <a:rPr lang="en-US" b="1" i="0" dirty="0" smtClean="0"/>
              <a:t>English</a:t>
            </a:r>
            <a:r>
              <a:rPr lang="en-US" b="0" i="0" dirty="0" smtClean="0"/>
              <a:t>: Constraint in human-readable form</a:t>
            </a:r>
          </a:p>
          <a:p>
            <a:pPr lvl="1"/>
            <a:r>
              <a:rPr lang="en-US" b="1" i="0" dirty="0" smtClean="0"/>
              <a:t>OCL</a:t>
            </a:r>
            <a:r>
              <a:rPr lang="en-US" b="0" i="0" dirty="0" smtClean="0"/>
              <a:t>: Constraint in OCL form (optional)</a:t>
            </a:r>
          </a:p>
          <a:p>
            <a:pPr lvl="1"/>
            <a:r>
              <a:rPr lang="en-US" b="1" i="0" dirty="0" err="1" smtClean="0"/>
              <a:t>XPath</a:t>
            </a:r>
            <a:r>
              <a:rPr lang="en-US" b="0" i="0" dirty="0" smtClean="0"/>
              <a:t>: Constraint in </a:t>
            </a:r>
            <a:r>
              <a:rPr lang="en-US" b="0" i="0" dirty="0" err="1" smtClean="0"/>
              <a:t>XPath</a:t>
            </a:r>
            <a:r>
              <a:rPr lang="en-US" b="0" i="0" dirty="0" smtClean="0"/>
              <a:t> 2.0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3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search criteria for the resource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Name of the criteria as used in HTTP call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English language description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FHIR datatype (must be primitive)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Defines vocabulary bindings</a:t>
            </a:r>
          </a:p>
          <a:p>
            <a:pPr lvl="1"/>
            <a:r>
              <a:rPr lang="en-US" b="1" dirty="0" smtClean="0"/>
              <a:t>Binding Name</a:t>
            </a:r>
            <a:r>
              <a:rPr lang="en-US" dirty="0" smtClean="0"/>
              <a:t>: Label used in Data Elements tab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Description of intended vocab content</a:t>
            </a:r>
          </a:p>
          <a:p>
            <a:pPr lvl="1"/>
            <a:r>
              <a:rPr lang="en-US" b="1" dirty="0" smtClean="0"/>
              <a:t>Binding</a:t>
            </a:r>
            <a:r>
              <a:rPr lang="en-US" dirty="0" smtClean="0"/>
              <a:t>:</a:t>
            </a:r>
            <a:r>
              <a:rPr lang="en-US" baseline="0" dirty="0" smtClean="0"/>
              <a:t> How is this element bound</a:t>
            </a:r>
          </a:p>
          <a:p>
            <a:pPr lvl="2"/>
            <a:r>
              <a:rPr lang="en-US" dirty="0" smtClean="0"/>
              <a:t>Code list – resource-specific set of codes</a:t>
            </a:r>
          </a:p>
          <a:p>
            <a:pPr lvl="2"/>
            <a:r>
              <a:rPr lang="en-US" dirty="0" smtClean="0"/>
              <a:t>Value set</a:t>
            </a:r>
            <a:r>
              <a:rPr lang="en-US" baseline="0" dirty="0" smtClean="0"/>
              <a:t> – reference to codes from other code systems</a:t>
            </a:r>
          </a:p>
          <a:p>
            <a:pPr lvl="2"/>
            <a:r>
              <a:rPr lang="en-US" baseline="0" dirty="0" smtClean="0"/>
              <a:t>Domain – Just the definition of a conceptual space</a:t>
            </a:r>
          </a:p>
          <a:p>
            <a:pPr lvl="1"/>
            <a:r>
              <a:rPr lang="en-US" b="1" dirty="0" smtClean="0"/>
              <a:t>Strength</a:t>
            </a:r>
            <a:r>
              <a:rPr lang="en-US" dirty="0" smtClean="0"/>
              <a:t>: Must you</a:t>
            </a:r>
            <a:r>
              <a:rPr lang="en-US" baseline="0" dirty="0" smtClean="0"/>
              <a:t> use these codes?</a:t>
            </a:r>
          </a:p>
          <a:p>
            <a:pPr lvl="1"/>
            <a:r>
              <a:rPr lang="en-US" b="1" baseline="0" dirty="0" smtClean="0"/>
              <a:t>Reference</a:t>
            </a:r>
            <a:r>
              <a:rPr lang="en-US" baseline="0" dirty="0" smtClean="0"/>
              <a:t>: tab where code list or value set </a:t>
            </a:r>
            <a:r>
              <a:rPr lang="en-US" baseline="0" dirty="0" smtClean="0"/>
              <a:t>defined or URL to</a:t>
            </a:r>
            <a:r>
              <a:rPr lang="en-US" dirty="0" smtClean="0"/>
              <a:t> reference</a:t>
            </a:r>
            <a:endParaRPr lang="en-US" baseline="0" dirty="0" smtClean="0"/>
          </a:p>
          <a:p>
            <a:pPr lvl="1"/>
            <a:r>
              <a:rPr lang="en-US" b="1" baseline="0" dirty="0" smtClean="0"/>
              <a:t>Description</a:t>
            </a:r>
            <a:r>
              <a:rPr lang="en-US" baseline="0" dirty="0" smtClean="0"/>
              <a:t>: </a:t>
            </a:r>
            <a:r>
              <a:rPr lang="en-US" dirty="0" smtClean="0"/>
              <a:t>Text to go with URL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2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[Code</a:t>
            </a:r>
            <a:r>
              <a:rPr lang="en-US" baseline="0" dirty="0" smtClean="0"/>
              <a:t> list]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set of codes used in a binding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: What appears on the wire</a:t>
            </a:r>
          </a:p>
          <a:p>
            <a:pPr lvl="1"/>
            <a:r>
              <a:rPr lang="en-US" b="1" dirty="0" smtClean="0"/>
              <a:t>Display</a:t>
            </a:r>
            <a:r>
              <a:rPr lang="en-US" dirty="0" smtClean="0"/>
              <a:t>: What to show the user (defaults to Code)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What the concept 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[Value set]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set of codes used in a binding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What appears on the </a:t>
            </a:r>
            <a:r>
              <a:rPr lang="en-US" dirty="0" smtClean="0"/>
              <a:t>wire</a:t>
            </a:r>
          </a:p>
          <a:p>
            <a:pPr lvl="1"/>
            <a:r>
              <a:rPr lang="en-US" b="1" dirty="0" smtClean="0"/>
              <a:t>Code System</a:t>
            </a:r>
            <a:r>
              <a:rPr lang="en-US" dirty="0" smtClean="0"/>
              <a:t>: reference to system that defines the code</a:t>
            </a:r>
            <a:endParaRPr lang="en-US" dirty="0"/>
          </a:p>
          <a:p>
            <a:pPr lvl="1"/>
            <a:r>
              <a:rPr lang="en-US" b="1" dirty="0"/>
              <a:t>Display</a:t>
            </a:r>
            <a:r>
              <a:rPr lang="en-US" dirty="0"/>
              <a:t>: What to show the user (defaults to Code)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What the concept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examples for the resource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Descriptive label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What does this example show/test/demonstrate?</a:t>
            </a:r>
          </a:p>
          <a:p>
            <a:pPr lvl="1"/>
            <a:r>
              <a:rPr lang="en-US" b="1" dirty="0" smtClean="0"/>
              <a:t>Filename</a:t>
            </a:r>
            <a:r>
              <a:rPr lang="en-US" dirty="0" smtClean="0"/>
              <a:t>: What’s the XML file?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</a:t>
            </a:r>
            <a:r>
              <a:rPr lang="en-US" dirty="0" smtClean="0"/>
              <a:t>Simple XML, or generated from data sheet</a:t>
            </a:r>
            <a:endParaRPr lang="en-US" dirty="0" smtClean="0"/>
          </a:p>
          <a:p>
            <a:pPr lvl="1"/>
            <a:r>
              <a:rPr lang="en-US" b="1" dirty="0" smtClean="0"/>
              <a:t>In Book</a:t>
            </a:r>
            <a:r>
              <a:rPr lang="en-US" dirty="0" smtClean="0"/>
              <a:t>: Is this example included in the FHIR book-form?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1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HTML (intro,</a:t>
            </a:r>
            <a:r>
              <a:rPr lang="en-AU" baseline="0" dirty="0" smtClean="0"/>
              <a:t> notes)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8289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7707-729D-440B-BC27-179C1B85AC1C}" type="datetime1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21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narrative about the resource</a:t>
            </a:r>
          </a:p>
          <a:p>
            <a:pPr lvl="1"/>
            <a:r>
              <a:rPr lang="en-US" dirty="0" smtClean="0"/>
              <a:t>Introduction</a:t>
            </a:r>
            <a:r>
              <a:rPr lang="en-US" baseline="0" dirty="0" smtClean="0"/>
              <a:t> </a:t>
            </a:r>
            <a:r>
              <a:rPr lang="en-US" dirty="0" smtClean="0"/>
              <a:t>appears before data elements</a:t>
            </a:r>
          </a:p>
          <a:p>
            <a:pPr lvl="1"/>
            <a:r>
              <a:rPr lang="en-US" dirty="0" smtClean="0"/>
              <a:t>Notes</a:t>
            </a:r>
            <a:r>
              <a:rPr lang="en-US" baseline="0" dirty="0" smtClean="0"/>
              <a:t> appears after</a:t>
            </a:r>
          </a:p>
          <a:p>
            <a:pPr lvl="0"/>
            <a:r>
              <a:rPr lang="en-US" dirty="0" smtClean="0"/>
              <a:t>Focus should be “What does implementer need to know that isn’t covered elsewhere?”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984776" cy="56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54E5-DE63-4C00-85FD-10CB82A5D7D6}" type="datetime1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0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(and usually should) have more than one</a:t>
            </a:r>
          </a:p>
          <a:p>
            <a:r>
              <a:rPr lang="en-US" dirty="0" smtClean="0"/>
              <a:t>Show how the elements are used</a:t>
            </a:r>
          </a:p>
          <a:p>
            <a:r>
              <a:rPr lang="en-US" dirty="0" smtClean="0"/>
              <a:t>Show “common” usages/patterns</a:t>
            </a:r>
          </a:p>
          <a:p>
            <a:r>
              <a:rPr lang="en-US" dirty="0" smtClean="0"/>
              <a:t>Don’t go crazy</a:t>
            </a:r>
          </a:p>
          <a:p>
            <a:pPr lvl="1"/>
            <a:r>
              <a:rPr lang="en-US" dirty="0" smtClean="0"/>
              <a:t>Need to be able to maintain them</a:t>
            </a:r>
          </a:p>
          <a:p>
            <a:pPr lvl="0"/>
            <a:r>
              <a:rPr lang="en-US" dirty="0" smtClean="0"/>
              <a:t>What (and how many) would be most useful for an implementer?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Governance is just getting up and running</a:t>
            </a:r>
          </a:p>
          <a:p>
            <a:r>
              <a:rPr lang="en-US" dirty="0" smtClean="0"/>
              <a:t>Processes will evolve (including based on feedback from this session)</a:t>
            </a:r>
          </a:p>
          <a:p>
            <a:r>
              <a:rPr lang="en-US" dirty="0" smtClean="0"/>
              <a:t>FHIR itself continues to evolve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A534-C63B-437B-95B4-C95CA7933EB1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UML Diagram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736010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C76-06B7-4985-A9F6-62E707697014}" type="datetime1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4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new information beyond what’s in the Data Elements tab</a:t>
            </a:r>
          </a:p>
          <a:p>
            <a:r>
              <a:rPr lang="en-US" dirty="0" smtClean="0"/>
              <a:t>Validated to be the same content</a:t>
            </a:r>
          </a:p>
          <a:p>
            <a:r>
              <a:rPr lang="en-US" dirty="0" smtClean="0"/>
              <a:t>If we could do decent diagram</a:t>
            </a:r>
            <a:r>
              <a:rPr lang="en-US" baseline="0" dirty="0" smtClean="0"/>
              <a:t> auto-layout, we’d generate it</a:t>
            </a:r>
          </a:p>
          <a:p>
            <a:r>
              <a:rPr lang="en-US" baseline="0" dirty="0" smtClean="0"/>
              <a:t>All associations shown as aggregations</a:t>
            </a:r>
          </a:p>
          <a:p>
            <a:r>
              <a:rPr lang="en-US" baseline="0" dirty="0" smtClean="0"/>
              <a:t>Root “class” inherits from “Resource”</a:t>
            </a:r>
          </a:p>
          <a:p>
            <a:r>
              <a:rPr lang="en-US" baseline="0" dirty="0" smtClean="0"/>
              <a:t>Use same convention as seen in existing resource diagrams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0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Process:</a:t>
            </a:r>
          </a:p>
          <a:p>
            <a:pPr lvl="1"/>
            <a:r>
              <a:rPr lang="en-AU" dirty="0"/>
              <a:t>Run publish.bat </a:t>
            </a:r>
            <a:r>
              <a:rPr lang="en-AU" dirty="0" smtClean="0"/>
              <a:t>. (Needs Java runtime)</a:t>
            </a:r>
          </a:p>
          <a:p>
            <a:pPr lvl="1"/>
            <a:r>
              <a:rPr lang="en-AU" dirty="0" smtClean="0"/>
              <a:t>Checks &amp; parses all source files</a:t>
            </a:r>
          </a:p>
          <a:p>
            <a:pPr lvl="1"/>
            <a:r>
              <a:rPr lang="en-AU" dirty="0" smtClean="0"/>
              <a:t>Runs internal validations to ensure coherence</a:t>
            </a:r>
          </a:p>
          <a:p>
            <a:pPr lvl="1"/>
            <a:r>
              <a:rPr lang="en-AU" dirty="0" smtClean="0"/>
              <a:t>Generates reference implementations</a:t>
            </a:r>
          </a:p>
          <a:p>
            <a:pPr lvl="1"/>
            <a:r>
              <a:rPr lang="en-AU" dirty="0" smtClean="0"/>
              <a:t>Generates schemas / JSON examples</a:t>
            </a:r>
          </a:p>
          <a:p>
            <a:pPr lvl="1"/>
            <a:r>
              <a:rPr lang="en-AU" dirty="0" smtClean="0"/>
              <a:t>Generates full specification</a:t>
            </a:r>
          </a:p>
          <a:p>
            <a:pPr lvl="1"/>
            <a:r>
              <a:rPr lang="en-AU" dirty="0" smtClean="0"/>
              <a:t>Validates examples against the schemas</a:t>
            </a:r>
          </a:p>
          <a:p>
            <a:r>
              <a:rPr lang="en-AU" dirty="0" smtClean="0"/>
              <a:t>Output:</a:t>
            </a:r>
          </a:p>
          <a:p>
            <a:pPr lvl="1"/>
            <a:r>
              <a:rPr lang="en-AU" dirty="0" smtClean="0"/>
              <a:t>Single directory, static </a:t>
            </a:r>
            <a:r>
              <a:rPr lang="en-AU" dirty="0" err="1" smtClean="0"/>
              <a:t>htm</a:t>
            </a:r>
            <a:r>
              <a:rPr lang="en-AU" dirty="0" smtClean="0"/>
              <a:t>/</a:t>
            </a:r>
            <a:r>
              <a:rPr lang="en-AU" dirty="0" err="1" smtClean="0"/>
              <a:t>png</a:t>
            </a:r>
            <a:r>
              <a:rPr lang="en-AU" dirty="0" smtClean="0"/>
              <a:t>/zip files</a:t>
            </a:r>
          </a:p>
          <a:p>
            <a:pPr lvl="1"/>
            <a:r>
              <a:rPr lang="en-AU" dirty="0" smtClean="0"/>
              <a:t>Host for web server (http://www.hl7.org/fhir)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C96-518B-4A5A-8560-216D1D6EAED1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All FHIR definitions, source, etc. are subject to version control</a:t>
            </a:r>
          </a:p>
          <a:p>
            <a:endParaRPr lang="en-AU" dirty="0" smtClean="0"/>
          </a:p>
          <a:p>
            <a:r>
              <a:rPr lang="en-AU" dirty="0" smtClean="0"/>
              <a:t>Every committer can run the build process </a:t>
            </a:r>
            <a:endParaRPr lang="en-AU" sz="2000" i="1" dirty="0"/>
          </a:p>
          <a:p>
            <a:pPr lvl="1"/>
            <a:r>
              <a:rPr lang="en-AU" dirty="0" smtClean="0"/>
              <a:t>Committers need to ensure the build process succeeds </a:t>
            </a:r>
            <a:r>
              <a:rPr lang="en-AU" b="1" dirty="0" smtClean="0"/>
              <a:t>before</a:t>
            </a:r>
            <a:r>
              <a:rPr lang="en-AU" dirty="0" smtClean="0"/>
              <a:t> committing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Much of the internal process enforcement for FHIR is delegated to social factors</a:t>
            </a:r>
          </a:p>
          <a:p>
            <a:pPr lvl="1"/>
            <a:r>
              <a:rPr lang="en-AU" dirty="0" smtClean="0"/>
              <a:t>i.e. a standard software development process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42B-D19C-45C7-8653-C304E5200561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8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The Canonical definition is the object model created by parsing the </a:t>
            </a:r>
            <a:r>
              <a:rPr lang="en-AU" dirty="0" err="1" smtClean="0"/>
              <a:t>artifacts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artifacts</a:t>
            </a:r>
            <a:r>
              <a:rPr lang="en-AU" dirty="0" smtClean="0"/>
              <a:t> are a convenient low-tooling </a:t>
            </a:r>
            <a:r>
              <a:rPr lang="en-AU" dirty="0" err="1" smtClean="0"/>
              <a:t>svn</a:t>
            </a:r>
            <a:r>
              <a:rPr lang="en-AU" dirty="0" smtClean="0"/>
              <a:t>-friendly way to maintain the definitions</a:t>
            </a:r>
          </a:p>
          <a:p>
            <a:endParaRPr lang="en-AU" dirty="0" smtClean="0"/>
          </a:p>
          <a:p>
            <a:r>
              <a:rPr lang="en-AU" dirty="0" smtClean="0"/>
              <a:t>Other formats could be introduced. Rules:</a:t>
            </a:r>
          </a:p>
          <a:p>
            <a:pPr lvl="1"/>
            <a:r>
              <a:rPr lang="en-AU" dirty="0" smtClean="0"/>
              <a:t>Low $$ tooling requirements</a:t>
            </a:r>
          </a:p>
          <a:p>
            <a:pPr lvl="1"/>
            <a:r>
              <a:rPr lang="en-AU" dirty="0" smtClean="0"/>
              <a:t>Subversion friendly</a:t>
            </a:r>
          </a:p>
          <a:p>
            <a:pPr lvl="1"/>
            <a:r>
              <a:rPr lang="en-AU" dirty="0" smtClean="0"/>
              <a:t>Easy-</a:t>
            </a:r>
            <a:r>
              <a:rPr lang="en-AU" dirty="0" err="1" smtClean="0"/>
              <a:t>ish</a:t>
            </a:r>
            <a:r>
              <a:rPr lang="en-AU" dirty="0" smtClean="0"/>
              <a:t> to parse content in java code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8180-4C0B-49C8-8476-8B3ECBDE52D9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6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considerations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5BEE-5620-40BD-8D99-D59A2C29316C}" type="datetime1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82296" indent="0">
              <a:buFont typeface="+mj-lt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9E2B-F109-482E-9F82-11EE4308BC53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5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Scope </a:t>
            </a:r>
            <a:r>
              <a:rPr lang="en-AU" dirty="0"/>
              <a:t>should ideally </a:t>
            </a:r>
            <a:r>
              <a:rPr lang="en-AU" dirty="0" smtClean="0"/>
              <a:t>be broad </a:t>
            </a:r>
            <a:r>
              <a:rPr lang="en-AU" dirty="0"/>
              <a:t>enough to meet the potential needs of a wide spectrum of </a:t>
            </a:r>
            <a:r>
              <a:rPr lang="en-AU" dirty="0" smtClean="0"/>
              <a:t>users</a:t>
            </a:r>
          </a:p>
          <a:p>
            <a:pPr lvl="1"/>
            <a:r>
              <a:rPr lang="en-AU" dirty="0" smtClean="0"/>
              <a:t>inpatient </a:t>
            </a:r>
            <a:r>
              <a:rPr lang="en-AU" dirty="0"/>
              <a:t>+ community, individual &amp; public health, human &amp; veterinary, all countries &amp; </a:t>
            </a:r>
            <a:r>
              <a:rPr lang="en-AU" dirty="0" smtClean="0"/>
              <a:t>realms</a:t>
            </a:r>
          </a:p>
          <a:p>
            <a:pPr lvl="1"/>
            <a:r>
              <a:rPr lang="en-AU" dirty="0" smtClean="0"/>
              <a:t>If not </a:t>
            </a:r>
            <a:r>
              <a:rPr lang="en-AU" dirty="0"/>
              <a:t>possible, the space needs to be segregated such that multiple non-overlapping </a:t>
            </a:r>
            <a:r>
              <a:rPr lang="en-AU" dirty="0" smtClean="0"/>
              <a:t>resources can cover the space</a:t>
            </a:r>
          </a:p>
          <a:p>
            <a:r>
              <a:rPr lang="en-US" dirty="0"/>
              <a:t>Name needs to be linked to scope, and part of scope definition</a:t>
            </a:r>
          </a:p>
          <a:p>
            <a:pPr lvl="1"/>
            <a:r>
              <a:rPr lang="en-US" dirty="0"/>
              <a:t>Must pass a </a:t>
            </a:r>
            <a:r>
              <a:rPr lang="en-US" dirty="0" smtClean="0"/>
              <a:t>“reasonable person”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AAB-895A-4DF1-80D3-83AB4B773BF5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between proposed resource and other resources needs to be well described</a:t>
            </a:r>
          </a:p>
          <a:p>
            <a:pPr lvl="1"/>
            <a:r>
              <a:rPr lang="en-AU" dirty="0"/>
              <a:t>Direction of links needs to be </a:t>
            </a:r>
            <a:r>
              <a:rPr lang="en-AU" dirty="0" smtClean="0"/>
              <a:t>understood</a:t>
            </a:r>
          </a:p>
          <a:p>
            <a:pPr lvl="1"/>
            <a:r>
              <a:rPr lang="en-AU" dirty="0" smtClean="0"/>
              <a:t>In both directions – what will reference this?</a:t>
            </a:r>
          </a:p>
          <a:p>
            <a:r>
              <a:rPr lang="en-AU" dirty="0" smtClean="0"/>
              <a:t>What is the life cycle?</a:t>
            </a:r>
          </a:p>
          <a:p>
            <a:r>
              <a:rPr lang="en-AU" dirty="0" smtClean="0"/>
              <a:t>Does it have a </a:t>
            </a:r>
            <a:r>
              <a:rPr lang="en-AU" smtClean="0"/>
              <a:t>status?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3A3-14A1-4992-93E1-7CDD71B5C9C9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3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Recommended inputs:</a:t>
            </a:r>
          </a:p>
          <a:p>
            <a:pPr lvl="1"/>
            <a:r>
              <a:rPr lang="en-AU" dirty="0"/>
              <a:t>v3 Domain models</a:t>
            </a:r>
          </a:p>
          <a:p>
            <a:pPr lvl="1"/>
            <a:r>
              <a:rPr lang="en-AU" dirty="0"/>
              <a:t>CDA, Consolidated CDA story and other implementation guides (and IHE specifications)</a:t>
            </a:r>
          </a:p>
          <a:p>
            <a:pPr lvl="1"/>
            <a:r>
              <a:rPr lang="en-AU" dirty="0"/>
              <a:t>v2 </a:t>
            </a:r>
            <a:r>
              <a:rPr lang="en-AU" dirty="0" smtClean="0"/>
              <a:t>segments &amp; national implementations</a:t>
            </a:r>
            <a:endParaRPr lang="en-AU" dirty="0"/>
          </a:p>
          <a:p>
            <a:pPr lvl="1"/>
            <a:r>
              <a:rPr lang="en-AU" dirty="0" err="1"/>
              <a:t>openEHR</a:t>
            </a:r>
            <a:r>
              <a:rPr lang="en-AU" dirty="0"/>
              <a:t> Archetypes </a:t>
            </a:r>
            <a:r>
              <a:rPr lang="en-AU" dirty="0" smtClean="0"/>
              <a:t>(http</a:t>
            </a:r>
            <a:r>
              <a:rPr lang="en-AU" dirty="0"/>
              <a:t>://</a:t>
            </a:r>
            <a:r>
              <a:rPr lang="en-AU" dirty="0" smtClean="0"/>
              <a:t>www.openher.org/ckm)</a:t>
            </a:r>
            <a:endParaRPr lang="en-AU" dirty="0"/>
          </a:p>
          <a:p>
            <a:pPr lvl="1"/>
            <a:r>
              <a:rPr lang="en-AU" dirty="0"/>
              <a:t>National repository definitions (possible sources: S&amp;I (including the CEDD), UK NHS, Canada Health </a:t>
            </a:r>
            <a:r>
              <a:rPr lang="en-AU" dirty="0" err="1"/>
              <a:t>Infoway</a:t>
            </a:r>
            <a:r>
              <a:rPr lang="en-AU" dirty="0"/>
              <a:t>, Singapore LIMs, NEHTA (Australia)) - beware of local </a:t>
            </a:r>
            <a:r>
              <a:rPr lang="en-AU" dirty="0" smtClean="0"/>
              <a:t>variations</a:t>
            </a:r>
            <a:endParaRPr lang="en-US" dirty="0" smtClean="0"/>
          </a:p>
          <a:p>
            <a:r>
              <a:rPr lang="en-US" dirty="0" smtClean="0"/>
              <a:t>Demonstration…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FF1-551C-47F0-9691-F199F7524FD8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500" dirty="0" smtClean="0"/>
              <a:t>For a good chunk of this tutorial, we’ll be hands-on</a:t>
            </a:r>
          </a:p>
          <a:p>
            <a:pPr>
              <a:lnSpc>
                <a:spcPct val="120000"/>
              </a:lnSpc>
            </a:pPr>
            <a:r>
              <a:rPr lang="en-US" sz="4500" dirty="0" smtClean="0"/>
              <a:t>We may follow tangents based on questions asked</a:t>
            </a:r>
          </a:p>
          <a:p>
            <a:pPr marL="365760" marR="0" indent="-283464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 will hopefully provide background when you’re working on your own</a:t>
            </a:r>
            <a:endParaRPr lang="en-CA" sz="3200" dirty="0" smtClean="0">
              <a:effectLst/>
            </a:endParaRPr>
          </a:p>
          <a:p>
            <a:pPr>
              <a:lnSpc>
                <a:spcPct val="120000"/>
              </a:lnSpc>
            </a:pPr>
            <a:r>
              <a:rPr lang="en-US" sz="4500" dirty="0" smtClean="0"/>
              <a:t>Our adherence to distributed slides is likely to be “limited”</a:t>
            </a:r>
          </a:p>
          <a:p>
            <a:pPr>
              <a:lnSpc>
                <a:spcPct val="120000"/>
              </a:lnSpc>
            </a:pPr>
            <a:r>
              <a:rPr lang="en-US" sz="4500" dirty="0" smtClean="0"/>
              <a:t>However</a:t>
            </a:r>
          </a:p>
          <a:p>
            <a:pPr lvl="1">
              <a:lnSpc>
                <a:spcPct val="120000"/>
              </a:lnSpc>
            </a:pPr>
            <a:r>
              <a:rPr lang="en-US" sz="3800" dirty="0" smtClean="0"/>
              <a:t>We’ll update the presentation after-the-fact to cover anything we cover only verbally during the tutorial, so go download an updated copy after the WGM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hlinkClick r:id="rId2"/>
              </a:rPr>
              <a:t>http://</a:t>
            </a:r>
            <a:r>
              <a:rPr lang="en-US" sz="3800" dirty="0" smtClean="0">
                <a:hlinkClick r:id="rId2"/>
              </a:rPr>
              <a:t>gforge.hl7.org/svn/fhir/trunk/presentations</a:t>
            </a:r>
            <a:endParaRPr lang="en-US" sz="3800" dirty="0" smtClean="0"/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5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C2E-C2AA-47F3-B532-86D18CE52FC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D6F2-DB9E-4732-BB63-E4DE9D9708C4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non-domain experts</a:t>
            </a:r>
          </a:p>
          <a:p>
            <a:r>
              <a:rPr lang="en-US" baseline="0" dirty="0" smtClean="0"/>
              <a:t>Are consistent with other resources (where this doesn’t impact domain-friendliness)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78B6-4921-4FE5-BE00-917950CE7704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“mandatory” if the resource would be unusable without the data element present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6ECA-499E-4EE4-AC15-46C73AA22FD5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E476-F4A3-489D-8685-BF28EA022DF2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notes (other slots for these)</a:t>
            </a:r>
          </a:p>
          <a:p>
            <a:r>
              <a:rPr lang="en-US" b="0" baseline="0" dirty="0" smtClean="0"/>
              <a:t>Should be accompanied by 3+ examples </a:t>
            </a:r>
            <a:r>
              <a:rPr lang="en-US" b="0" i="1" baseline="0" dirty="0" smtClean="0"/>
              <a:t>(Lloyd has a dream!)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9DF-CC49-4A00-B87A-A6DD448079F9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Will be defined as we go along…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CD0-7DBE-4D02-85DE-D3A9EA270134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Edited</a:t>
            </a:r>
            <a:r>
              <a:rPr lang="en-US" baseline="0" dirty="0" smtClean="0"/>
              <a:t> in a spreadsheet, much like resource definitions</a:t>
            </a:r>
          </a:p>
          <a:p>
            <a:r>
              <a:rPr lang="en-US" baseline="0" dirty="0" smtClean="0"/>
              <a:t>Metadata tab to define the profile</a:t>
            </a:r>
          </a:p>
          <a:p>
            <a:r>
              <a:rPr lang="en-US" baseline="0" dirty="0" smtClean="0"/>
              <a:t>Extra column to allow “unpicking”</a:t>
            </a:r>
          </a:p>
          <a:p>
            <a:r>
              <a:rPr lang="en-US" baseline="0" dirty="0" smtClean="0"/>
              <a:t>Can have multiple tabs to allow constraining multiple resources (or one resource multiple ways)</a:t>
            </a:r>
          </a:p>
          <a:p>
            <a:r>
              <a:rPr lang="en-US" baseline="0" dirty="0" smtClean="0"/>
              <a:t>Can have tabs to define extensions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8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E0EA-4D1D-43AB-B08A-B60C749D47CE}" type="datetime1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D629-440C-4771-A495-46076E79A9E7}" type="datetime1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FHIR spec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</a:t>
            </a:r>
          </a:p>
          <a:p>
            <a:r>
              <a:rPr lang="en-US" dirty="0" smtClean="0"/>
              <a:t>Contribute on wiki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wiki.hl7.org/index.php?title=FHIR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CE4A-0768-4C39-ABA3-B9B52F0F0513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9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Group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a PSS for your committee to work on your resources</a:t>
            </a:r>
          </a:p>
          <a:p>
            <a:r>
              <a:rPr lang="en-US" dirty="0" smtClean="0"/>
              <a:t>Submit resource requests for candidate resources</a:t>
            </a:r>
          </a:p>
          <a:p>
            <a:r>
              <a:rPr lang="en-US" dirty="0" smtClean="0"/>
              <a:t>Start designing</a:t>
            </a:r>
          </a:p>
          <a:p>
            <a:r>
              <a:rPr lang="en-US" dirty="0" smtClean="0"/>
              <a:t>Provide more feedback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845-FF15-46C6-A943-689363CC0073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67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DSTU ballot for Jan. cycle</a:t>
            </a:r>
          </a:p>
          <a:p>
            <a:r>
              <a:rPr lang="en-US" dirty="0" smtClean="0"/>
              <a:t>“Locked” DSTU ballot for May cycle</a:t>
            </a:r>
          </a:p>
          <a:p>
            <a:pPr lvl="1"/>
            <a:r>
              <a:rPr lang="en-US" dirty="0" smtClean="0"/>
              <a:t>no new resources for first release DSTU release of FHIR</a:t>
            </a:r>
          </a:p>
          <a:p>
            <a:pPr lvl="0"/>
            <a:r>
              <a:rPr lang="en-US" dirty="0" smtClean="0"/>
              <a:t>First normative release of FHIR 2015 or 2016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43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slate of sessions</a:t>
            </a:r>
          </a:p>
          <a:p>
            <a:r>
              <a:rPr lang="en-US" dirty="0" smtClean="0"/>
              <a:t>Sun</a:t>
            </a:r>
            <a:r>
              <a:rPr lang="en-US" baseline="0" dirty="0" smtClean="0"/>
              <a:t> Q1 – Fri Q4</a:t>
            </a:r>
          </a:p>
          <a:p>
            <a:r>
              <a:rPr lang="en-US" baseline="0" dirty="0" smtClean="0"/>
              <a:t>Refer to the on-site guide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974-63EF-45DA-A80B-3BBA5465F0F9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E22-2DF7-41BE-ABFD-F84D3D930A32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dirty="0" smtClean="0"/>
              <a:t>It is licensed 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8/29/2012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second “Intro to FHIR”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As significant as leap from v2 to v3</a:t>
            </a:r>
          </a:p>
          <a:p>
            <a:pPr lvl="1"/>
            <a:r>
              <a:rPr lang="en-US" dirty="0" smtClean="0"/>
              <a:t>Still leverage v3 infrastructure &amp; knowledge</a:t>
            </a:r>
          </a:p>
          <a:p>
            <a:pPr lvl="0"/>
            <a:r>
              <a:rPr lang="en-US" dirty="0" smtClean="0"/>
              <a:t>Pronounced “FIRE”</a:t>
            </a:r>
          </a:p>
          <a:p>
            <a:pPr lvl="0"/>
            <a:r>
              <a:rPr lang="en-US" dirty="0" smtClean="0"/>
              <a:t>REST-enabled and based on resources but supports document, messaging &amp; services paradigms too</a:t>
            </a:r>
          </a:p>
          <a:p>
            <a:pPr lvl="0"/>
            <a:r>
              <a:rPr lang="en-US" dirty="0" smtClean="0"/>
              <a:t>All data is contained in a set of 100-150 resource definitions (for all of healthcare)</a:t>
            </a:r>
          </a:p>
          <a:p>
            <a:pPr lvl="0"/>
            <a:r>
              <a:rPr lang="en-US" dirty="0" smtClean="0"/>
              <a:t>Resources contain the elements 80% of systems will actually use</a:t>
            </a:r>
          </a:p>
          <a:p>
            <a:pPr lvl="0"/>
            <a:r>
              <a:rPr lang="en-US" dirty="0" smtClean="0"/>
              <a:t>Everything else is handled by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E8C-75C2-4E04-89AA-E3EFBB4742E9}" type="datetime1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introduction to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more, download the slides from the Q2 presentation: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gforge.hl7.org/svn/fhir/trunk/presentations</a:t>
            </a:r>
            <a:endParaRPr lang="en-US" dirty="0" smtClean="0"/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799-0D65-49C1-ACB6-7F78AE0DE8FA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489B-B294-4EC3-A192-F66C282D9322}" type="datetime1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3071</Words>
  <Application>Microsoft Office PowerPoint</Application>
  <PresentationFormat>On-screen Show (4:3)</PresentationFormat>
  <Paragraphs>558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TrainingPresentation</vt:lpstr>
      <vt:lpstr>Hands on with FHIR</vt:lpstr>
      <vt:lpstr>Outline</vt:lpstr>
      <vt:lpstr>Who are we?</vt:lpstr>
      <vt:lpstr>Caveats !</vt:lpstr>
      <vt:lpstr>Presentation Style</vt:lpstr>
      <vt:lpstr>Quick Intro</vt:lpstr>
      <vt:lpstr>30 second “Intro to FHIR”</vt:lpstr>
      <vt:lpstr>More introduction to FHIR</vt:lpstr>
      <vt:lpstr>Governance</vt:lpstr>
      <vt:lpstr>FHIR Governance</vt:lpstr>
      <vt:lpstr>FHIR Governance Board</vt:lpstr>
      <vt:lpstr>FHIR Management Group</vt:lpstr>
      <vt:lpstr>MnM</vt:lpstr>
      <vt:lpstr>Resource Development Process</vt:lpstr>
      <vt:lpstr>Resource development process</vt:lpstr>
      <vt:lpstr>Steps to resource development</vt:lpstr>
      <vt:lpstr>Steps to resource development</vt:lpstr>
      <vt:lpstr>Steps to resource development</vt:lpstr>
      <vt:lpstr>Steps to resource development</vt:lpstr>
      <vt:lpstr>Steps to resource development</vt:lpstr>
      <vt:lpstr>Tools</vt:lpstr>
      <vt:lpstr>FHIR tools</vt:lpstr>
      <vt:lpstr>FHIR Artifacts</vt:lpstr>
      <vt:lpstr>FHIR Artifacts</vt:lpstr>
      <vt:lpstr>Master Definition: Spreadsheet</vt:lpstr>
      <vt:lpstr>Master Definition</vt:lpstr>
      <vt:lpstr>Data Elements tab</vt:lpstr>
      <vt:lpstr>Data Elements tab (cont’d)</vt:lpstr>
      <vt:lpstr>Data Elements tab (cont’d)</vt:lpstr>
      <vt:lpstr>Invariants tab</vt:lpstr>
      <vt:lpstr>Search tab</vt:lpstr>
      <vt:lpstr>Bindings tab</vt:lpstr>
      <vt:lpstr>[Code list] tab</vt:lpstr>
      <vt:lpstr>[Value set] tab</vt:lpstr>
      <vt:lpstr>Examples tab</vt:lpstr>
      <vt:lpstr>HTML (intro, notes)</vt:lpstr>
      <vt:lpstr>HTML</vt:lpstr>
      <vt:lpstr>Example</vt:lpstr>
      <vt:lpstr>Example</vt:lpstr>
      <vt:lpstr>UML Diagram</vt:lpstr>
      <vt:lpstr>UML Diagram</vt:lpstr>
      <vt:lpstr>Build Process</vt:lpstr>
      <vt:lpstr>Version Control</vt:lpstr>
      <vt:lpstr>Resource Definitions</vt:lpstr>
      <vt:lpstr>Authoring considerations</vt:lpstr>
      <vt:lpstr>What are the rules?</vt:lpstr>
      <vt:lpstr>Resource Scope</vt:lpstr>
      <vt:lpstr>Resource Scope</vt:lpstr>
      <vt:lpstr>Creating and editing content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More rules</vt:lpstr>
      <vt:lpstr>Profiles</vt:lpstr>
      <vt:lpstr>Profiles</vt:lpstr>
      <vt:lpstr>Next Steps</vt:lpstr>
      <vt:lpstr>Individual “to do” list</vt:lpstr>
      <vt:lpstr>Work Group “to do” list</vt:lpstr>
      <vt:lpstr>Timeline</vt:lpstr>
      <vt:lpstr>FHIR this week</vt:lpstr>
      <vt:lpstr>Contacts</vt:lpstr>
      <vt:lpstr>Licensing and Attribution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2012-08-29T13:23:08Z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