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24"/>
  </p:notesMasterIdLst>
  <p:sldIdLst>
    <p:sldId id="270" r:id="rId3"/>
    <p:sldId id="271" r:id="rId4"/>
    <p:sldId id="274" r:id="rId5"/>
    <p:sldId id="321" r:id="rId6"/>
    <p:sldId id="297" r:id="rId7"/>
    <p:sldId id="320" r:id="rId8"/>
    <p:sldId id="299" r:id="rId9"/>
    <p:sldId id="325" r:id="rId10"/>
    <p:sldId id="300" r:id="rId11"/>
    <p:sldId id="301" r:id="rId12"/>
    <p:sldId id="302" r:id="rId13"/>
    <p:sldId id="303" r:id="rId14"/>
    <p:sldId id="366" r:id="rId15"/>
    <p:sldId id="367" r:id="rId16"/>
    <p:sldId id="368" r:id="rId17"/>
    <p:sldId id="369" r:id="rId18"/>
    <p:sldId id="351" r:id="rId19"/>
    <p:sldId id="352" r:id="rId20"/>
    <p:sldId id="354" r:id="rId21"/>
    <p:sldId id="353" r:id="rId22"/>
    <p:sldId id="3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52" autoAdjust="0"/>
  </p:normalViewPr>
  <p:slideViewPr>
    <p:cSldViewPr>
      <p:cViewPr>
        <p:scale>
          <a:sx n="100" d="100"/>
          <a:sy n="100" d="100"/>
        </p:scale>
        <p:origin x="-19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9/10/2012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FHIR –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SDO </a:t>
            </a:r>
            <a:r>
              <a:rPr lang="en-US" dirty="0" smtClean="0"/>
              <a:t>Perspective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Baltimore, Sept.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(in code of 80% of implementation solutions)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Extension is </a:t>
            </a:r>
            <a:r>
              <a:rPr lang="en-US" b="1" dirty="0" smtClean="0">
                <a:solidFill>
                  <a:srgbClr val="0070C0"/>
                </a:solidFill>
              </a:rPr>
              <a:t>not</a:t>
            </a:r>
            <a:r>
              <a:rPr lang="en-US" dirty="0" smtClean="0">
                <a:solidFill>
                  <a:srgbClr val="0070C0"/>
                </a:solidFill>
              </a:rPr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4 interoperability paradigms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 (like v2 &amp; v3)</a:t>
            </a:r>
          </a:p>
          <a:p>
            <a:pPr lvl="1"/>
            <a:r>
              <a:rPr lang="en-US" dirty="0" smtClean="0"/>
              <a:t>Documents (like CDA)</a:t>
            </a:r>
          </a:p>
          <a:p>
            <a:pPr lvl="1"/>
            <a:r>
              <a:rPr lang="en-US" dirty="0" smtClean="0"/>
              <a:t>Services</a:t>
            </a:r>
          </a:p>
          <a:p>
            <a:r>
              <a:rPr lang="en-US" dirty="0" smtClean="0"/>
              <a:t>Same resources can be used in any of the paradigms</a:t>
            </a:r>
          </a:p>
          <a:p>
            <a:r>
              <a:rPr lang="en-US" dirty="0" smtClean="0"/>
              <a:t>No change to wire format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27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 Engagement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9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 Engagement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leverage / work with other SDOs in several ways:</a:t>
            </a:r>
          </a:p>
          <a:p>
            <a:pPr lvl="1"/>
            <a:r>
              <a:rPr lang="en-US" dirty="0" smtClean="0"/>
              <a:t>Sources of requirements</a:t>
            </a:r>
          </a:p>
          <a:p>
            <a:pPr lvl="1"/>
            <a:r>
              <a:rPr lang="en-US" dirty="0" smtClean="0"/>
              <a:t>Validation of 80/20</a:t>
            </a:r>
          </a:p>
          <a:p>
            <a:pPr lvl="1"/>
            <a:r>
              <a:rPr lang="en-US" dirty="0" smtClean="0"/>
              <a:t>Sources of vocabularies</a:t>
            </a:r>
          </a:p>
          <a:p>
            <a:r>
              <a:rPr lang="en-US" dirty="0" smtClean="0"/>
              <a:t>Moves RIM, datatypes &amp; vocab to role as supporting ontology</a:t>
            </a:r>
          </a:p>
          <a:p>
            <a:pPr lvl="1"/>
            <a:r>
              <a:rPr lang="en-US" dirty="0" smtClean="0"/>
              <a:t>Could possibly use to support similar work in other SDOs</a:t>
            </a:r>
          </a:p>
        </p:txBody>
      </p:sp>
    </p:spTree>
    <p:extLst>
      <p:ext uri="{BB962C8B-B14F-4D97-AF65-F5344CB8AC3E}">
        <p14:creationId xmlns:p14="http://schemas.microsoft.com/office/powerpoint/2010/main" val="2056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 Engagement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and 80/20 approach make FHIR ideal for </a:t>
            </a:r>
            <a:r>
              <a:rPr lang="en-US" dirty="0" err="1" smtClean="0"/>
              <a:t>templating</a:t>
            </a:r>
            <a:r>
              <a:rPr lang="en-US" dirty="0" smtClean="0"/>
              <a:t>/profiling</a:t>
            </a:r>
          </a:p>
          <a:p>
            <a:pPr lvl="1"/>
            <a:r>
              <a:rPr lang="en-US" dirty="0" smtClean="0"/>
              <a:t>Not all templates/profiles need to or will be created by HL7</a:t>
            </a:r>
          </a:p>
          <a:p>
            <a:pPr lvl="1"/>
            <a:r>
              <a:rPr lang="en-US" dirty="0" smtClean="0"/>
              <a:t>IHE?  CDISC?  Others?</a:t>
            </a:r>
          </a:p>
          <a:p>
            <a:pPr lvl="0"/>
            <a:r>
              <a:rPr lang="en-US" dirty="0" smtClean="0"/>
              <a:t>Better alignment with OpenEHR</a:t>
            </a:r>
          </a:p>
          <a:p>
            <a:pPr lvl="0"/>
            <a:r>
              <a:rPr lang="en-US" dirty="0" smtClean="0"/>
              <a:t>Open license -</a:t>
            </a:r>
            <a:r>
              <a:rPr lang="en-US" baseline="0" dirty="0" smtClean="0"/>
              <a:t>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04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track scheduled throughout the week (Sun Q1 – Fri Q4 </a:t>
            </a:r>
            <a:r>
              <a:rPr lang="en-US" dirty="0" smtClean="0">
                <a:sym typeface="Wingdings" pitchFamily="2" charset="2"/>
              </a:rPr>
              <a:t>!)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Refer to the onsite guide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Relationship w/ International SDOs</a:t>
            </a:r>
          </a:p>
          <a:p>
            <a:r>
              <a:rPr lang="en-US" dirty="0" smtClean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3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9/10/2012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only undergone one “for comment” ballot </a:t>
            </a:r>
          </a:p>
          <a:p>
            <a:pPr lvl="1"/>
            <a:r>
              <a:rPr lang="en-US" dirty="0" smtClean="0"/>
              <a:t>And that had limited scope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/>
              <a:t>As significant a change as v2 to v3</a:t>
            </a:r>
          </a:p>
          <a:p>
            <a:pPr lvl="1"/>
            <a:r>
              <a:rPr lang="en-US" dirty="0" smtClean="0"/>
              <a:t>Won’t be called “V4”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908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TrainingPresentation</vt:lpstr>
      <vt:lpstr>FHIR – SDO Perspective</vt:lpstr>
      <vt:lpstr>Outline</vt:lpstr>
      <vt:lpstr>Caveats !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FHIR Basics (cont’d)</vt:lpstr>
      <vt:lpstr>SDO Engagement</vt:lpstr>
      <vt:lpstr>SDO Engagement</vt:lpstr>
      <vt:lpstr>SDO Engagement (cont’d)</vt:lpstr>
      <vt:lpstr>What next?</vt:lpstr>
      <vt:lpstr>Follow-up</vt:lpstr>
      <vt:lpstr>FHIR this week</vt:lpstr>
      <vt:lpstr>Contacts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2012-09-09T16:08:32Z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