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0"/>
  </p:notesMasterIdLst>
  <p:sldIdLst>
    <p:sldId id="256" r:id="rId2"/>
    <p:sldId id="324" r:id="rId3"/>
    <p:sldId id="281" r:id="rId4"/>
    <p:sldId id="282" r:id="rId5"/>
    <p:sldId id="283" r:id="rId6"/>
    <p:sldId id="284" r:id="rId7"/>
    <p:sldId id="285" r:id="rId8"/>
    <p:sldId id="286" r:id="rId9"/>
    <p:sldId id="313" r:id="rId10"/>
    <p:sldId id="316" r:id="rId11"/>
    <p:sldId id="315" r:id="rId12"/>
    <p:sldId id="319" r:id="rId13"/>
    <p:sldId id="320" r:id="rId14"/>
    <p:sldId id="321" r:id="rId15"/>
    <p:sldId id="322" r:id="rId16"/>
    <p:sldId id="323" r:id="rId17"/>
    <p:sldId id="325" r:id="rId18"/>
    <p:sldId id="326" r:id="rId19"/>
    <p:sldId id="327" r:id="rId20"/>
    <p:sldId id="338" r:id="rId21"/>
    <p:sldId id="288" r:id="rId22"/>
    <p:sldId id="339" r:id="rId23"/>
    <p:sldId id="340" r:id="rId24"/>
    <p:sldId id="341" r:id="rId25"/>
    <p:sldId id="342" r:id="rId26"/>
    <p:sldId id="343" r:id="rId27"/>
    <p:sldId id="344" r:id="rId28"/>
    <p:sldId id="289" r:id="rId29"/>
    <p:sldId id="301" r:id="rId30"/>
    <p:sldId id="298" r:id="rId31"/>
    <p:sldId id="303" r:id="rId32"/>
    <p:sldId id="387" r:id="rId33"/>
    <p:sldId id="359" r:id="rId34"/>
    <p:sldId id="346" r:id="rId35"/>
    <p:sldId id="290" r:id="rId36"/>
    <p:sldId id="299" r:id="rId37"/>
    <p:sldId id="300" r:id="rId38"/>
    <p:sldId id="292" r:id="rId39"/>
    <p:sldId id="308" r:id="rId40"/>
    <p:sldId id="347" r:id="rId41"/>
    <p:sldId id="348" r:id="rId42"/>
    <p:sldId id="355" r:id="rId43"/>
    <p:sldId id="356" r:id="rId44"/>
    <p:sldId id="349" r:id="rId45"/>
    <p:sldId id="385" r:id="rId46"/>
    <p:sldId id="386" r:id="rId47"/>
    <p:sldId id="350" r:id="rId48"/>
    <p:sldId id="351" r:id="rId49"/>
    <p:sldId id="352" r:id="rId50"/>
    <p:sldId id="353" r:id="rId51"/>
    <p:sldId id="358" r:id="rId52"/>
    <p:sldId id="309" r:id="rId53"/>
    <p:sldId id="388" r:id="rId54"/>
    <p:sldId id="360" r:id="rId55"/>
    <p:sldId id="389" r:id="rId56"/>
    <p:sldId id="361" r:id="rId57"/>
    <p:sldId id="362" r:id="rId58"/>
    <p:sldId id="363" r:id="rId59"/>
    <p:sldId id="364" r:id="rId60"/>
    <p:sldId id="365" r:id="rId61"/>
    <p:sldId id="384" r:id="rId62"/>
    <p:sldId id="334" r:id="rId63"/>
    <p:sldId id="379" r:id="rId64"/>
    <p:sldId id="378" r:id="rId65"/>
    <p:sldId id="377" r:id="rId66"/>
    <p:sldId id="376" r:id="rId67"/>
    <p:sldId id="375" r:id="rId68"/>
    <p:sldId id="374" r:id="rId69"/>
    <p:sldId id="373" r:id="rId70"/>
    <p:sldId id="380" r:id="rId71"/>
    <p:sldId id="372" r:id="rId72"/>
    <p:sldId id="371" r:id="rId73"/>
    <p:sldId id="381" r:id="rId74"/>
    <p:sldId id="331" r:id="rId75"/>
    <p:sldId id="295" r:id="rId76"/>
    <p:sldId id="336" r:id="rId77"/>
    <p:sldId id="366" r:id="rId78"/>
    <p:sldId id="367" r:id="rId79"/>
    <p:sldId id="368" r:id="rId80"/>
    <p:sldId id="369" r:id="rId81"/>
    <p:sldId id="382" r:id="rId82"/>
    <p:sldId id="332" r:id="rId83"/>
    <p:sldId id="383" r:id="rId84"/>
    <p:sldId id="333" r:id="rId85"/>
    <p:sldId id="296" r:id="rId86"/>
    <p:sldId id="329" r:id="rId87"/>
    <p:sldId id="337" r:id="rId88"/>
    <p:sldId id="279" r:id="rId8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595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34555" autoAdjust="0"/>
    <p:restoredTop sz="86433" autoAdjust="0"/>
  </p:normalViewPr>
  <p:slideViewPr>
    <p:cSldViewPr>
      <p:cViewPr varScale="1">
        <p:scale>
          <a:sx n="120" d="100"/>
          <a:sy n="120" d="100"/>
        </p:scale>
        <p:origin x="-1278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6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1031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notesMaster" Target="notesMasters/notesMaster1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viewProps" Target="viewProps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E4F9D75-D5D8-4314-ACBD-27833A7F9B37}" type="doc">
      <dgm:prSet loTypeId="urn:microsoft.com/office/officeart/2005/8/layout/matrix3" loCatId="matrix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D1EB14A3-E50B-4C6B-8B85-FC2F1AA58ED5}">
      <dgm:prSet phldrT="[Text]"/>
      <dgm:spPr/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REST</a:t>
          </a:r>
          <a:endParaRPr lang="en-CA" b="1" dirty="0">
            <a:solidFill>
              <a:schemeClr val="tx1"/>
            </a:solidFill>
          </a:endParaRPr>
        </a:p>
      </dgm:t>
    </dgm:pt>
    <dgm:pt modelId="{FDE3662D-EA8F-4B9A-8DA5-E4008DC5088C}" type="parTrans" cxnId="{C9EEAB38-2F48-4E10-A546-FCDECE73A0B0}">
      <dgm:prSet/>
      <dgm:spPr/>
      <dgm:t>
        <a:bodyPr/>
        <a:lstStyle/>
        <a:p>
          <a:endParaRPr lang="en-CA"/>
        </a:p>
      </dgm:t>
    </dgm:pt>
    <dgm:pt modelId="{0BB29068-5E85-4EE8-91E1-2024FD512D06}" type="sibTrans" cxnId="{C9EEAB38-2F48-4E10-A546-FCDECE73A0B0}">
      <dgm:prSet/>
      <dgm:spPr/>
      <dgm:t>
        <a:bodyPr/>
        <a:lstStyle/>
        <a:p>
          <a:endParaRPr lang="en-CA"/>
        </a:p>
      </dgm:t>
    </dgm:pt>
    <dgm:pt modelId="{B5E039F1-BBD9-49CA-AED0-167893AD4C2D}">
      <dgm:prSet phldrT="[Text]"/>
      <dgm:spPr>
        <a:solidFill>
          <a:schemeClr val="accent2"/>
        </a:solidFill>
      </dgm:spPr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Documents</a:t>
          </a:r>
          <a:endParaRPr lang="en-CA" b="1" dirty="0">
            <a:solidFill>
              <a:schemeClr val="tx1"/>
            </a:solidFill>
          </a:endParaRPr>
        </a:p>
      </dgm:t>
    </dgm:pt>
    <dgm:pt modelId="{AD5A7BF3-3CE0-454D-9BF9-F3FC11CF370C}" type="parTrans" cxnId="{4EBEE181-FD8C-45AF-80D6-5C9330225095}">
      <dgm:prSet/>
      <dgm:spPr/>
      <dgm:t>
        <a:bodyPr/>
        <a:lstStyle/>
        <a:p>
          <a:endParaRPr lang="en-CA"/>
        </a:p>
      </dgm:t>
    </dgm:pt>
    <dgm:pt modelId="{F3471573-29BE-4F11-926F-9AE633D722FD}" type="sibTrans" cxnId="{4EBEE181-FD8C-45AF-80D6-5C9330225095}">
      <dgm:prSet/>
      <dgm:spPr/>
      <dgm:t>
        <a:bodyPr/>
        <a:lstStyle/>
        <a:p>
          <a:endParaRPr lang="en-CA"/>
        </a:p>
      </dgm:t>
    </dgm:pt>
    <dgm:pt modelId="{1439D559-D189-4FF1-A4FB-F22A15A268D1}">
      <dgm:prSet phldrT="[Text]"/>
      <dgm:spPr>
        <a:solidFill>
          <a:schemeClr val="accent5"/>
        </a:solidFill>
      </dgm:spPr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Messages</a:t>
          </a:r>
          <a:endParaRPr lang="en-CA" b="1" dirty="0">
            <a:solidFill>
              <a:schemeClr val="tx1"/>
            </a:solidFill>
          </a:endParaRPr>
        </a:p>
      </dgm:t>
    </dgm:pt>
    <dgm:pt modelId="{5EE2399A-E4F7-46C2-AFD0-FCD2735CA036}" type="parTrans" cxnId="{4218ADCB-E1A6-4AB0-8A11-401F97C76E7B}">
      <dgm:prSet/>
      <dgm:spPr/>
      <dgm:t>
        <a:bodyPr/>
        <a:lstStyle/>
        <a:p>
          <a:endParaRPr lang="en-CA"/>
        </a:p>
      </dgm:t>
    </dgm:pt>
    <dgm:pt modelId="{7B39829F-0B46-49C4-AB74-4092A4A67217}" type="sibTrans" cxnId="{4218ADCB-E1A6-4AB0-8A11-401F97C76E7B}">
      <dgm:prSet/>
      <dgm:spPr/>
      <dgm:t>
        <a:bodyPr/>
        <a:lstStyle/>
        <a:p>
          <a:endParaRPr lang="en-CA"/>
        </a:p>
      </dgm:t>
    </dgm:pt>
    <dgm:pt modelId="{95D9FA2A-C5BC-4752-8E72-6799C0FBC1C6}">
      <dgm:prSet phldrT="[Text]"/>
      <dgm:spPr>
        <a:solidFill>
          <a:schemeClr val="bg2"/>
        </a:solidFill>
        <a:ln>
          <a:solidFill>
            <a:schemeClr val="accent4"/>
          </a:solidFill>
        </a:ln>
      </dgm:spPr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Services</a:t>
          </a:r>
          <a:endParaRPr lang="en-CA" b="1" dirty="0">
            <a:solidFill>
              <a:schemeClr val="tx1"/>
            </a:solidFill>
          </a:endParaRPr>
        </a:p>
      </dgm:t>
    </dgm:pt>
    <dgm:pt modelId="{49F28D2E-2126-4D04-9687-6426AB810F19}" type="parTrans" cxnId="{35A55FD1-3029-4FBF-BF95-422C96E319DA}">
      <dgm:prSet/>
      <dgm:spPr/>
      <dgm:t>
        <a:bodyPr/>
        <a:lstStyle/>
        <a:p>
          <a:endParaRPr lang="en-CA"/>
        </a:p>
      </dgm:t>
    </dgm:pt>
    <dgm:pt modelId="{2BCF00D6-D0C3-4AE9-8B23-962700DA1C8B}" type="sibTrans" cxnId="{35A55FD1-3029-4FBF-BF95-422C96E319DA}">
      <dgm:prSet/>
      <dgm:spPr/>
      <dgm:t>
        <a:bodyPr/>
        <a:lstStyle/>
        <a:p>
          <a:endParaRPr lang="en-CA"/>
        </a:p>
      </dgm:t>
    </dgm:pt>
    <dgm:pt modelId="{0F528374-3DE1-4486-B71C-82DC73192314}" type="pres">
      <dgm:prSet presAssocID="{3E4F9D75-D5D8-4314-ACBD-27833A7F9B37}" presName="matrix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n-CA"/>
        </a:p>
      </dgm:t>
    </dgm:pt>
    <dgm:pt modelId="{7476B03F-5A87-4E08-A32E-D8B9821AFAB6}" type="pres">
      <dgm:prSet presAssocID="{3E4F9D75-D5D8-4314-ACBD-27833A7F9B37}" presName="diamond" presStyleLbl="bgShp" presStyleIdx="0" presStyleCnt="1"/>
      <dgm:spPr/>
    </dgm:pt>
    <dgm:pt modelId="{ECAE1A64-3C26-4CD0-8055-16154FF0361B}" type="pres">
      <dgm:prSet presAssocID="{3E4F9D75-D5D8-4314-ACBD-27833A7F9B37}" presName="quad1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AA9D5778-9E54-41DB-BF3A-44486A11C644}" type="pres">
      <dgm:prSet presAssocID="{3E4F9D75-D5D8-4314-ACBD-27833A7F9B37}" presName="quad2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B6C28692-8BAE-4E06-A3BE-9AAFCCA84D47}" type="pres">
      <dgm:prSet presAssocID="{3E4F9D75-D5D8-4314-ACBD-27833A7F9B37}" presName="quad3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C9DED484-765B-4B50-9650-386C82457535}" type="pres">
      <dgm:prSet presAssocID="{3E4F9D75-D5D8-4314-ACBD-27833A7F9B37}" presName="quad4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</dgm:ptLst>
  <dgm:cxnLst>
    <dgm:cxn modelId="{C9EEAB38-2F48-4E10-A546-FCDECE73A0B0}" srcId="{3E4F9D75-D5D8-4314-ACBD-27833A7F9B37}" destId="{D1EB14A3-E50B-4C6B-8B85-FC2F1AA58ED5}" srcOrd="0" destOrd="0" parTransId="{FDE3662D-EA8F-4B9A-8DA5-E4008DC5088C}" sibTransId="{0BB29068-5E85-4EE8-91E1-2024FD512D06}"/>
    <dgm:cxn modelId="{4EBEE181-FD8C-45AF-80D6-5C9330225095}" srcId="{3E4F9D75-D5D8-4314-ACBD-27833A7F9B37}" destId="{B5E039F1-BBD9-49CA-AED0-167893AD4C2D}" srcOrd="1" destOrd="0" parTransId="{AD5A7BF3-3CE0-454D-9BF9-F3FC11CF370C}" sibTransId="{F3471573-29BE-4F11-926F-9AE633D722FD}"/>
    <dgm:cxn modelId="{AC9E938D-B1C7-4364-BBE3-662D98A72C49}" type="presOf" srcId="{95D9FA2A-C5BC-4752-8E72-6799C0FBC1C6}" destId="{C9DED484-765B-4B50-9650-386C82457535}" srcOrd="0" destOrd="0" presId="urn:microsoft.com/office/officeart/2005/8/layout/matrix3"/>
    <dgm:cxn modelId="{4218ADCB-E1A6-4AB0-8A11-401F97C76E7B}" srcId="{3E4F9D75-D5D8-4314-ACBD-27833A7F9B37}" destId="{1439D559-D189-4FF1-A4FB-F22A15A268D1}" srcOrd="2" destOrd="0" parTransId="{5EE2399A-E4F7-46C2-AFD0-FCD2735CA036}" sibTransId="{7B39829F-0B46-49C4-AB74-4092A4A67217}"/>
    <dgm:cxn modelId="{E459CB80-AA3F-4E35-A0FA-F40BCD80E1A4}" type="presOf" srcId="{B5E039F1-BBD9-49CA-AED0-167893AD4C2D}" destId="{AA9D5778-9E54-41DB-BF3A-44486A11C644}" srcOrd="0" destOrd="0" presId="urn:microsoft.com/office/officeart/2005/8/layout/matrix3"/>
    <dgm:cxn modelId="{C084747F-D7FF-4027-9386-0BC57A5B2819}" type="presOf" srcId="{1439D559-D189-4FF1-A4FB-F22A15A268D1}" destId="{B6C28692-8BAE-4E06-A3BE-9AAFCCA84D47}" srcOrd="0" destOrd="0" presId="urn:microsoft.com/office/officeart/2005/8/layout/matrix3"/>
    <dgm:cxn modelId="{CB793150-1005-4DCB-B8AB-291B93FDE516}" type="presOf" srcId="{D1EB14A3-E50B-4C6B-8B85-FC2F1AA58ED5}" destId="{ECAE1A64-3C26-4CD0-8055-16154FF0361B}" srcOrd="0" destOrd="0" presId="urn:microsoft.com/office/officeart/2005/8/layout/matrix3"/>
    <dgm:cxn modelId="{35A55FD1-3029-4FBF-BF95-422C96E319DA}" srcId="{3E4F9D75-D5D8-4314-ACBD-27833A7F9B37}" destId="{95D9FA2A-C5BC-4752-8E72-6799C0FBC1C6}" srcOrd="3" destOrd="0" parTransId="{49F28D2E-2126-4D04-9687-6426AB810F19}" sibTransId="{2BCF00D6-D0C3-4AE9-8B23-962700DA1C8B}"/>
    <dgm:cxn modelId="{A972F1FA-F23B-442B-B359-B279E50DD31F}" type="presOf" srcId="{3E4F9D75-D5D8-4314-ACBD-27833A7F9B37}" destId="{0F528374-3DE1-4486-B71C-82DC73192314}" srcOrd="0" destOrd="0" presId="urn:microsoft.com/office/officeart/2005/8/layout/matrix3"/>
    <dgm:cxn modelId="{E92B8D69-78B4-4931-8590-9233EED7D9ED}" type="presParOf" srcId="{0F528374-3DE1-4486-B71C-82DC73192314}" destId="{7476B03F-5A87-4E08-A32E-D8B9821AFAB6}" srcOrd="0" destOrd="0" presId="urn:microsoft.com/office/officeart/2005/8/layout/matrix3"/>
    <dgm:cxn modelId="{65EA4D13-83CB-4ACD-BC88-8C43826BC0DF}" type="presParOf" srcId="{0F528374-3DE1-4486-B71C-82DC73192314}" destId="{ECAE1A64-3C26-4CD0-8055-16154FF0361B}" srcOrd="1" destOrd="0" presId="urn:microsoft.com/office/officeart/2005/8/layout/matrix3"/>
    <dgm:cxn modelId="{A335D79C-241D-4A3D-8997-0828D0E90E26}" type="presParOf" srcId="{0F528374-3DE1-4486-B71C-82DC73192314}" destId="{AA9D5778-9E54-41DB-BF3A-44486A11C644}" srcOrd="2" destOrd="0" presId="urn:microsoft.com/office/officeart/2005/8/layout/matrix3"/>
    <dgm:cxn modelId="{C5A17D08-B8A6-46EE-8231-692C4F03BB86}" type="presParOf" srcId="{0F528374-3DE1-4486-B71C-82DC73192314}" destId="{B6C28692-8BAE-4E06-A3BE-9AAFCCA84D47}" srcOrd="3" destOrd="0" presId="urn:microsoft.com/office/officeart/2005/8/layout/matrix3"/>
    <dgm:cxn modelId="{3F8417B2-A8E2-44EF-BDAD-32CE1CFA304D}" type="presParOf" srcId="{0F528374-3DE1-4486-B71C-82DC73192314}" destId="{C9DED484-765B-4B50-9650-386C82457535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E4F9D75-D5D8-4314-ACBD-27833A7F9B37}" type="doc">
      <dgm:prSet loTypeId="urn:microsoft.com/office/officeart/2005/8/layout/matrix3" loCatId="matrix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95D9FA2A-C5BC-4752-8E72-6799C0FBC1C6}">
      <dgm:prSet phldrT="[Text]"/>
      <dgm:spPr>
        <a:solidFill>
          <a:schemeClr val="bg2"/>
        </a:solidFill>
        <a:ln>
          <a:solidFill>
            <a:schemeClr val="accent4"/>
          </a:solidFill>
        </a:ln>
      </dgm:spPr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2BCF00D6-D0C3-4AE9-8B23-962700DA1C8B}" type="sibTrans" cxnId="{35A55FD1-3029-4FBF-BF95-422C96E319DA}">
      <dgm:prSet/>
      <dgm:spPr/>
      <dgm:t>
        <a:bodyPr/>
        <a:lstStyle/>
        <a:p>
          <a:endParaRPr lang="en-CA"/>
        </a:p>
      </dgm:t>
    </dgm:pt>
    <dgm:pt modelId="{49F28D2E-2126-4D04-9687-6426AB810F19}" type="parTrans" cxnId="{35A55FD1-3029-4FBF-BF95-422C96E319DA}">
      <dgm:prSet/>
      <dgm:spPr/>
      <dgm:t>
        <a:bodyPr/>
        <a:lstStyle/>
        <a:p>
          <a:endParaRPr lang="en-CA"/>
        </a:p>
      </dgm:t>
    </dgm:pt>
    <dgm:pt modelId="{1439D559-D189-4FF1-A4FB-F22A15A268D1}">
      <dgm:prSet phldrT="[Text]"/>
      <dgm:spPr>
        <a:solidFill>
          <a:schemeClr val="accent5"/>
        </a:solidFill>
      </dgm:spPr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7B39829F-0B46-49C4-AB74-4092A4A67217}" type="sibTrans" cxnId="{4218ADCB-E1A6-4AB0-8A11-401F97C76E7B}">
      <dgm:prSet/>
      <dgm:spPr/>
      <dgm:t>
        <a:bodyPr/>
        <a:lstStyle/>
        <a:p>
          <a:endParaRPr lang="en-CA"/>
        </a:p>
      </dgm:t>
    </dgm:pt>
    <dgm:pt modelId="{5EE2399A-E4F7-46C2-AFD0-FCD2735CA036}" type="parTrans" cxnId="{4218ADCB-E1A6-4AB0-8A11-401F97C76E7B}">
      <dgm:prSet/>
      <dgm:spPr/>
      <dgm:t>
        <a:bodyPr/>
        <a:lstStyle/>
        <a:p>
          <a:endParaRPr lang="en-CA"/>
        </a:p>
      </dgm:t>
    </dgm:pt>
    <dgm:pt modelId="{B5E039F1-BBD9-49CA-AED0-167893AD4C2D}">
      <dgm:prSet phldrT="[Text]"/>
      <dgm:spPr>
        <a:solidFill>
          <a:schemeClr val="accent2"/>
        </a:solidFill>
      </dgm:spPr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F3471573-29BE-4F11-926F-9AE633D722FD}" type="sibTrans" cxnId="{4EBEE181-FD8C-45AF-80D6-5C9330225095}">
      <dgm:prSet/>
      <dgm:spPr/>
      <dgm:t>
        <a:bodyPr/>
        <a:lstStyle/>
        <a:p>
          <a:endParaRPr lang="en-CA"/>
        </a:p>
      </dgm:t>
    </dgm:pt>
    <dgm:pt modelId="{AD5A7BF3-3CE0-454D-9BF9-F3FC11CF370C}" type="parTrans" cxnId="{4EBEE181-FD8C-45AF-80D6-5C9330225095}">
      <dgm:prSet/>
      <dgm:spPr/>
      <dgm:t>
        <a:bodyPr/>
        <a:lstStyle/>
        <a:p>
          <a:endParaRPr lang="en-CA"/>
        </a:p>
      </dgm:t>
    </dgm:pt>
    <dgm:pt modelId="{D1EB14A3-E50B-4C6B-8B85-FC2F1AA58ED5}">
      <dgm:prSet phldrT="[Text]"/>
      <dgm:spPr/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Rest</a:t>
          </a:r>
          <a:endParaRPr lang="en-CA" b="1" dirty="0">
            <a:solidFill>
              <a:schemeClr val="tx1"/>
            </a:solidFill>
          </a:endParaRPr>
        </a:p>
      </dgm:t>
    </dgm:pt>
    <dgm:pt modelId="{0BB29068-5E85-4EE8-91E1-2024FD512D06}" type="sibTrans" cxnId="{C9EEAB38-2F48-4E10-A546-FCDECE73A0B0}">
      <dgm:prSet/>
      <dgm:spPr/>
      <dgm:t>
        <a:bodyPr/>
        <a:lstStyle/>
        <a:p>
          <a:endParaRPr lang="en-CA"/>
        </a:p>
      </dgm:t>
    </dgm:pt>
    <dgm:pt modelId="{FDE3662D-EA8F-4B9A-8DA5-E4008DC5088C}" type="parTrans" cxnId="{C9EEAB38-2F48-4E10-A546-FCDECE73A0B0}">
      <dgm:prSet/>
      <dgm:spPr/>
      <dgm:t>
        <a:bodyPr/>
        <a:lstStyle/>
        <a:p>
          <a:endParaRPr lang="en-CA"/>
        </a:p>
      </dgm:t>
    </dgm:pt>
    <dgm:pt modelId="{0F528374-3DE1-4486-B71C-82DC73192314}" type="pres">
      <dgm:prSet presAssocID="{3E4F9D75-D5D8-4314-ACBD-27833A7F9B37}" presName="matrix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n-CA"/>
        </a:p>
      </dgm:t>
    </dgm:pt>
    <dgm:pt modelId="{7476B03F-5A87-4E08-A32E-D8B9821AFAB6}" type="pres">
      <dgm:prSet presAssocID="{3E4F9D75-D5D8-4314-ACBD-27833A7F9B37}" presName="diamond" presStyleLbl="bgShp" presStyleIdx="0" presStyleCnt="1"/>
      <dgm:spPr/>
    </dgm:pt>
    <dgm:pt modelId="{ECAE1A64-3C26-4CD0-8055-16154FF0361B}" type="pres">
      <dgm:prSet presAssocID="{3E4F9D75-D5D8-4314-ACBD-27833A7F9B37}" presName="quad1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AA9D5778-9E54-41DB-BF3A-44486A11C644}" type="pres">
      <dgm:prSet presAssocID="{3E4F9D75-D5D8-4314-ACBD-27833A7F9B37}" presName="quad2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B6C28692-8BAE-4E06-A3BE-9AAFCCA84D47}" type="pres">
      <dgm:prSet presAssocID="{3E4F9D75-D5D8-4314-ACBD-27833A7F9B37}" presName="quad3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C9DED484-765B-4B50-9650-386C82457535}" type="pres">
      <dgm:prSet presAssocID="{3E4F9D75-D5D8-4314-ACBD-27833A7F9B37}" presName="quad4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</dgm:ptLst>
  <dgm:cxnLst>
    <dgm:cxn modelId="{D38D5171-ACD5-4A94-89BB-BF981B179805}" type="presOf" srcId="{1439D559-D189-4FF1-A4FB-F22A15A268D1}" destId="{B6C28692-8BAE-4E06-A3BE-9AAFCCA84D47}" srcOrd="0" destOrd="0" presId="urn:microsoft.com/office/officeart/2005/8/layout/matrix3"/>
    <dgm:cxn modelId="{A8A115AF-A4D3-4C2A-AFE2-7548969A23DD}" type="presOf" srcId="{B5E039F1-BBD9-49CA-AED0-167893AD4C2D}" destId="{AA9D5778-9E54-41DB-BF3A-44486A11C644}" srcOrd="0" destOrd="0" presId="urn:microsoft.com/office/officeart/2005/8/layout/matrix3"/>
    <dgm:cxn modelId="{69ECAAFA-BA0C-47B6-949C-875EC3B1538C}" type="presOf" srcId="{95D9FA2A-C5BC-4752-8E72-6799C0FBC1C6}" destId="{C9DED484-765B-4B50-9650-386C82457535}" srcOrd="0" destOrd="0" presId="urn:microsoft.com/office/officeart/2005/8/layout/matrix3"/>
    <dgm:cxn modelId="{4EBEE181-FD8C-45AF-80D6-5C9330225095}" srcId="{3E4F9D75-D5D8-4314-ACBD-27833A7F9B37}" destId="{B5E039F1-BBD9-49CA-AED0-167893AD4C2D}" srcOrd="1" destOrd="0" parTransId="{AD5A7BF3-3CE0-454D-9BF9-F3FC11CF370C}" sibTransId="{F3471573-29BE-4F11-926F-9AE633D722FD}"/>
    <dgm:cxn modelId="{C9EEAB38-2F48-4E10-A546-FCDECE73A0B0}" srcId="{3E4F9D75-D5D8-4314-ACBD-27833A7F9B37}" destId="{D1EB14A3-E50B-4C6B-8B85-FC2F1AA58ED5}" srcOrd="0" destOrd="0" parTransId="{FDE3662D-EA8F-4B9A-8DA5-E4008DC5088C}" sibTransId="{0BB29068-5E85-4EE8-91E1-2024FD512D06}"/>
    <dgm:cxn modelId="{4218ADCB-E1A6-4AB0-8A11-401F97C76E7B}" srcId="{3E4F9D75-D5D8-4314-ACBD-27833A7F9B37}" destId="{1439D559-D189-4FF1-A4FB-F22A15A268D1}" srcOrd="2" destOrd="0" parTransId="{5EE2399A-E4F7-46C2-AFD0-FCD2735CA036}" sibTransId="{7B39829F-0B46-49C4-AB74-4092A4A67217}"/>
    <dgm:cxn modelId="{DEB426C2-D978-49DA-A7BA-6A09148FA65A}" type="presOf" srcId="{D1EB14A3-E50B-4C6B-8B85-FC2F1AA58ED5}" destId="{ECAE1A64-3C26-4CD0-8055-16154FF0361B}" srcOrd="0" destOrd="0" presId="urn:microsoft.com/office/officeart/2005/8/layout/matrix3"/>
    <dgm:cxn modelId="{35A55FD1-3029-4FBF-BF95-422C96E319DA}" srcId="{3E4F9D75-D5D8-4314-ACBD-27833A7F9B37}" destId="{95D9FA2A-C5BC-4752-8E72-6799C0FBC1C6}" srcOrd="3" destOrd="0" parTransId="{49F28D2E-2126-4D04-9687-6426AB810F19}" sibTransId="{2BCF00D6-D0C3-4AE9-8B23-962700DA1C8B}"/>
    <dgm:cxn modelId="{D891AD4F-371F-4EB1-B7FF-878F759680E2}" type="presOf" srcId="{3E4F9D75-D5D8-4314-ACBD-27833A7F9B37}" destId="{0F528374-3DE1-4486-B71C-82DC73192314}" srcOrd="0" destOrd="0" presId="urn:microsoft.com/office/officeart/2005/8/layout/matrix3"/>
    <dgm:cxn modelId="{FB64B5C8-52C9-4212-B85A-70BE1B6E25F0}" type="presParOf" srcId="{0F528374-3DE1-4486-B71C-82DC73192314}" destId="{7476B03F-5A87-4E08-A32E-D8B9821AFAB6}" srcOrd="0" destOrd="0" presId="urn:microsoft.com/office/officeart/2005/8/layout/matrix3"/>
    <dgm:cxn modelId="{573DB7C2-B959-4F35-98FA-0411F33E2260}" type="presParOf" srcId="{0F528374-3DE1-4486-B71C-82DC73192314}" destId="{ECAE1A64-3C26-4CD0-8055-16154FF0361B}" srcOrd="1" destOrd="0" presId="urn:microsoft.com/office/officeart/2005/8/layout/matrix3"/>
    <dgm:cxn modelId="{A76769F6-9ACB-4C6E-BDD5-7B12C2AC8980}" type="presParOf" srcId="{0F528374-3DE1-4486-B71C-82DC73192314}" destId="{AA9D5778-9E54-41DB-BF3A-44486A11C644}" srcOrd="2" destOrd="0" presId="urn:microsoft.com/office/officeart/2005/8/layout/matrix3"/>
    <dgm:cxn modelId="{5C89199D-5E96-4D74-A7B4-52BA5E305699}" type="presParOf" srcId="{0F528374-3DE1-4486-B71C-82DC73192314}" destId="{B6C28692-8BAE-4E06-A3BE-9AAFCCA84D47}" srcOrd="3" destOrd="0" presId="urn:microsoft.com/office/officeart/2005/8/layout/matrix3"/>
    <dgm:cxn modelId="{55CFC4CB-B098-4E15-B5AF-D4614AD41262}" type="presParOf" srcId="{0F528374-3DE1-4486-B71C-82DC73192314}" destId="{C9DED484-765B-4B50-9650-386C82457535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E4F9D75-D5D8-4314-ACBD-27833A7F9B37}" type="doc">
      <dgm:prSet loTypeId="urn:microsoft.com/office/officeart/2005/8/layout/matrix3" loCatId="matrix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95D9FA2A-C5BC-4752-8E72-6799C0FBC1C6}">
      <dgm:prSet phldrT="[Text]"/>
      <dgm:spPr>
        <a:solidFill>
          <a:schemeClr val="bg2"/>
        </a:solidFill>
        <a:ln>
          <a:solidFill>
            <a:schemeClr val="accent4"/>
          </a:solidFill>
        </a:ln>
      </dgm:spPr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2BCF00D6-D0C3-4AE9-8B23-962700DA1C8B}" type="sibTrans" cxnId="{35A55FD1-3029-4FBF-BF95-422C96E319DA}">
      <dgm:prSet/>
      <dgm:spPr/>
      <dgm:t>
        <a:bodyPr/>
        <a:lstStyle/>
        <a:p>
          <a:endParaRPr lang="en-CA"/>
        </a:p>
      </dgm:t>
    </dgm:pt>
    <dgm:pt modelId="{49F28D2E-2126-4D04-9687-6426AB810F19}" type="parTrans" cxnId="{35A55FD1-3029-4FBF-BF95-422C96E319DA}">
      <dgm:prSet/>
      <dgm:spPr/>
      <dgm:t>
        <a:bodyPr/>
        <a:lstStyle/>
        <a:p>
          <a:endParaRPr lang="en-CA"/>
        </a:p>
      </dgm:t>
    </dgm:pt>
    <dgm:pt modelId="{1439D559-D189-4FF1-A4FB-F22A15A268D1}">
      <dgm:prSet phldrT="[Text]"/>
      <dgm:spPr>
        <a:solidFill>
          <a:schemeClr val="accent5"/>
        </a:solidFill>
      </dgm:spPr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7B39829F-0B46-49C4-AB74-4092A4A67217}" type="sibTrans" cxnId="{4218ADCB-E1A6-4AB0-8A11-401F97C76E7B}">
      <dgm:prSet/>
      <dgm:spPr/>
      <dgm:t>
        <a:bodyPr/>
        <a:lstStyle/>
        <a:p>
          <a:endParaRPr lang="en-CA"/>
        </a:p>
      </dgm:t>
    </dgm:pt>
    <dgm:pt modelId="{5EE2399A-E4F7-46C2-AFD0-FCD2735CA036}" type="parTrans" cxnId="{4218ADCB-E1A6-4AB0-8A11-401F97C76E7B}">
      <dgm:prSet/>
      <dgm:spPr/>
      <dgm:t>
        <a:bodyPr/>
        <a:lstStyle/>
        <a:p>
          <a:endParaRPr lang="en-CA"/>
        </a:p>
      </dgm:t>
    </dgm:pt>
    <dgm:pt modelId="{B5E039F1-BBD9-49CA-AED0-167893AD4C2D}">
      <dgm:prSet phldrT="[Text]"/>
      <dgm:spPr>
        <a:solidFill>
          <a:schemeClr val="accent2"/>
        </a:solidFill>
      </dgm:spPr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Documents</a:t>
          </a:r>
          <a:endParaRPr lang="en-CA" b="1" dirty="0">
            <a:solidFill>
              <a:schemeClr val="tx1"/>
            </a:solidFill>
          </a:endParaRPr>
        </a:p>
      </dgm:t>
    </dgm:pt>
    <dgm:pt modelId="{F3471573-29BE-4F11-926F-9AE633D722FD}" type="sibTrans" cxnId="{4EBEE181-FD8C-45AF-80D6-5C9330225095}">
      <dgm:prSet/>
      <dgm:spPr/>
      <dgm:t>
        <a:bodyPr/>
        <a:lstStyle/>
        <a:p>
          <a:endParaRPr lang="en-CA"/>
        </a:p>
      </dgm:t>
    </dgm:pt>
    <dgm:pt modelId="{AD5A7BF3-3CE0-454D-9BF9-F3FC11CF370C}" type="parTrans" cxnId="{4EBEE181-FD8C-45AF-80D6-5C9330225095}">
      <dgm:prSet/>
      <dgm:spPr/>
      <dgm:t>
        <a:bodyPr/>
        <a:lstStyle/>
        <a:p>
          <a:endParaRPr lang="en-CA"/>
        </a:p>
      </dgm:t>
    </dgm:pt>
    <dgm:pt modelId="{D1EB14A3-E50B-4C6B-8B85-FC2F1AA58ED5}">
      <dgm:prSet phldrT="[Text]"/>
      <dgm:spPr/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0BB29068-5E85-4EE8-91E1-2024FD512D06}" type="sibTrans" cxnId="{C9EEAB38-2F48-4E10-A546-FCDECE73A0B0}">
      <dgm:prSet/>
      <dgm:spPr/>
      <dgm:t>
        <a:bodyPr/>
        <a:lstStyle/>
        <a:p>
          <a:endParaRPr lang="en-CA"/>
        </a:p>
      </dgm:t>
    </dgm:pt>
    <dgm:pt modelId="{FDE3662D-EA8F-4B9A-8DA5-E4008DC5088C}" type="parTrans" cxnId="{C9EEAB38-2F48-4E10-A546-FCDECE73A0B0}">
      <dgm:prSet/>
      <dgm:spPr/>
      <dgm:t>
        <a:bodyPr/>
        <a:lstStyle/>
        <a:p>
          <a:endParaRPr lang="en-CA"/>
        </a:p>
      </dgm:t>
    </dgm:pt>
    <dgm:pt modelId="{0F528374-3DE1-4486-B71C-82DC73192314}" type="pres">
      <dgm:prSet presAssocID="{3E4F9D75-D5D8-4314-ACBD-27833A7F9B37}" presName="matrix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n-CA"/>
        </a:p>
      </dgm:t>
    </dgm:pt>
    <dgm:pt modelId="{7476B03F-5A87-4E08-A32E-D8B9821AFAB6}" type="pres">
      <dgm:prSet presAssocID="{3E4F9D75-D5D8-4314-ACBD-27833A7F9B37}" presName="diamond" presStyleLbl="bgShp" presStyleIdx="0" presStyleCnt="1"/>
      <dgm:spPr/>
    </dgm:pt>
    <dgm:pt modelId="{ECAE1A64-3C26-4CD0-8055-16154FF0361B}" type="pres">
      <dgm:prSet presAssocID="{3E4F9D75-D5D8-4314-ACBD-27833A7F9B37}" presName="quad1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AA9D5778-9E54-41DB-BF3A-44486A11C644}" type="pres">
      <dgm:prSet presAssocID="{3E4F9D75-D5D8-4314-ACBD-27833A7F9B37}" presName="quad2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B6C28692-8BAE-4E06-A3BE-9AAFCCA84D47}" type="pres">
      <dgm:prSet presAssocID="{3E4F9D75-D5D8-4314-ACBD-27833A7F9B37}" presName="quad3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C9DED484-765B-4B50-9650-386C82457535}" type="pres">
      <dgm:prSet presAssocID="{3E4F9D75-D5D8-4314-ACBD-27833A7F9B37}" presName="quad4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</dgm:ptLst>
  <dgm:cxnLst>
    <dgm:cxn modelId="{51BF9CF8-8EF9-4AAF-A6BF-3E7D82FEF75C}" type="presOf" srcId="{1439D559-D189-4FF1-A4FB-F22A15A268D1}" destId="{B6C28692-8BAE-4E06-A3BE-9AAFCCA84D47}" srcOrd="0" destOrd="0" presId="urn:microsoft.com/office/officeart/2005/8/layout/matrix3"/>
    <dgm:cxn modelId="{98A585B1-EBA8-4889-ABE6-B938BB8F6AF7}" type="presOf" srcId="{B5E039F1-BBD9-49CA-AED0-167893AD4C2D}" destId="{AA9D5778-9E54-41DB-BF3A-44486A11C644}" srcOrd="0" destOrd="0" presId="urn:microsoft.com/office/officeart/2005/8/layout/matrix3"/>
    <dgm:cxn modelId="{A08BD551-CEDD-4F5D-AC51-F2628D6A9C61}" type="presOf" srcId="{95D9FA2A-C5BC-4752-8E72-6799C0FBC1C6}" destId="{C9DED484-765B-4B50-9650-386C82457535}" srcOrd="0" destOrd="0" presId="urn:microsoft.com/office/officeart/2005/8/layout/matrix3"/>
    <dgm:cxn modelId="{4EBEE181-FD8C-45AF-80D6-5C9330225095}" srcId="{3E4F9D75-D5D8-4314-ACBD-27833A7F9B37}" destId="{B5E039F1-BBD9-49CA-AED0-167893AD4C2D}" srcOrd="1" destOrd="0" parTransId="{AD5A7BF3-3CE0-454D-9BF9-F3FC11CF370C}" sibTransId="{F3471573-29BE-4F11-926F-9AE633D722FD}"/>
    <dgm:cxn modelId="{C9EEAB38-2F48-4E10-A546-FCDECE73A0B0}" srcId="{3E4F9D75-D5D8-4314-ACBD-27833A7F9B37}" destId="{D1EB14A3-E50B-4C6B-8B85-FC2F1AA58ED5}" srcOrd="0" destOrd="0" parTransId="{FDE3662D-EA8F-4B9A-8DA5-E4008DC5088C}" sibTransId="{0BB29068-5E85-4EE8-91E1-2024FD512D06}"/>
    <dgm:cxn modelId="{8151167C-2D58-4DFE-9CA8-CA73F902B562}" type="presOf" srcId="{D1EB14A3-E50B-4C6B-8B85-FC2F1AA58ED5}" destId="{ECAE1A64-3C26-4CD0-8055-16154FF0361B}" srcOrd="0" destOrd="0" presId="urn:microsoft.com/office/officeart/2005/8/layout/matrix3"/>
    <dgm:cxn modelId="{4218ADCB-E1A6-4AB0-8A11-401F97C76E7B}" srcId="{3E4F9D75-D5D8-4314-ACBD-27833A7F9B37}" destId="{1439D559-D189-4FF1-A4FB-F22A15A268D1}" srcOrd="2" destOrd="0" parTransId="{5EE2399A-E4F7-46C2-AFD0-FCD2735CA036}" sibTransId="{7B39829F-0B46-49C4-AB74-4092A4A67217}"/>
    <dgm:cxn modelId="{35A55FD1-3029-4FBF-BF95-422C96E319DA}" srcId="{3E4F9D75-D5D8-4314-ACBD-27833A7F9B37}" destId="{95D9FA2A-C5BC-4752-8E72-6799C0FBC1C6}" srcOrd="3" destOrd="0" parTransId="{49F28D2E-2126-4D04-9687-6426AB810F19}" sibTransId="{2BCF00D6-D0C3-4AE9-8B23-962700DA1C8B}"/>
    <dgm:cxn modelId="{16116E37-3EA6-4095-A597-F3B2A427077B}" type="presOf" srcId="{3E4F9D75-D5D8-4314-ACBD-27833A7F9B37}" destId="{0F528374-3DE1-4486-B71C-82DC73192314}" srcOrd="0" destOrd="0" presId="urn:microsoft.com/office/officeart/2005/8/layout/matrix3"/>
    <dgm:cxn modelId="{DF7B5636-EFBF-4629-9BB2-7D208B23BD85}" type="presParOf" srcId="{0F528374-3DE1-4486-B71C-82DC73192314}" destId="{7476B03F-5A87-4E08-A32E-D8B9821AFAB6}" srcOrd="0" destOrd="0" presId="urn:microsoft.com/office/officeart/2005/8/layout/matrix3"/>
    <dgm:cxn modelId="{8176D0A0-28A1-460B-9EF2-C6565E95CF47}" type="presParOf" srcId="{0F528374-3DE1-4486-B71C-82DC73192314}" destId="{ECAE1A64-3C26-4CD0-8055-16154FF0361B}" srcOrd="1" destOrd="0" presId="urn:microsoft.com/office/officeart/2005/8/layout/matrix3"/>
    <dgm:cxn modelId="{8F2EE167-BD1B-4DAA-8846-69632305A677}" type="presParOf" srcId="{0F528374-3DE1-4486-B71C-82DC73192314}" destId="{AA9D5778-9E54-41DB-BF3A-44486A11C644}" srcOrd="2" destOrd="0" presId="urn:microsoft.com/office/officeart/2005/8/layout/matrix3"/>
    <dgm:cxn modelId="{A4E95C99-46C0-45A7-AF2B-9BCC0253BFCA}" type="presParOf" srcId="{0F528374-3DE1-4486-B71C-82DC73192314}" destId="{B6C28692-8BAE-4E06-A3BE-9AAFCCA84D47}" srcOrd="3" destOrd="0" presId="urn:microsoft.com/office/officeart/2005/8/layout/matrix3"/>
    <dgm:cxn modelId="{9C037DD7-2401-4B07-90F5-93E078C59599}" type="presParOf" srcId="{0F528374-3DE1-4486-B71C-82DC73192314}" destId="{C9DED484-765B-4B50-9650-386C82457535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E4F9D75-D5D8-4314-ACBD-27833A7F9B37}" type="doc">
      <dgm:prSet loTypeId="urn:microsoft.com/office/officeart/2005/8/layout/matrix3" loCatId="matrix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95D9FA2A-C5BC-4752-8E72-6799C0FBC1C6}">
      <dgm:prSet phldrT="[Text]"/>
      <dgm:spPr>
        <a:solidFill>
          <a:schemeClr val="bg2"/>
        </a:solidFill>
        <a:ln>
          <a:solidFill>
            <a:schemeClr val="accent4"/>
          </a:solidFill>
        </a:ln>
      </dgm:spPr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2BCF00D6-D0C3-4AE9-8B23-962700DA1C8B}" type="sibTrans" cxnId="{35A55FD1-3029-4FBF-BF95-422C96E319DA}">
      <dgm:prSet/>
      <dgm:spPr/>
      <dgm:t>
        <a:bodyPr/>
        <a:lstStyle/>
        <a:p>
          <a:endParaRPr lang="en-CA"/>
        </a:p>
      </dgm:t>
    </dgm:pt>
    <dgm:pt modelId="{49F28D2E-2126-4D04-9687-6426AB810F19}" type="parTrans" cxnId="{35A55FD1-3029-4FBF-BF95-422C96E319DA}">
      <dgm:prSet/>
      <dgm:spPr/>
      <dgm:t>
        <a:bodyPr/>
        <a:lstStyle/>
        <a:p>
          <a:endParaRPr lang="en-CA"/>
        </a:p>
      </dgm:t>
    </dgm:pt>
    <dgm:pt modelId="{1439D559-D189-4FF1-A4FB-F22A15A268D1}">
      <dgm:prSet phldrT="[Text]"/>
      <dgm:spPr>
        <a:solidFill>
          <a:schemeClr val="accent5"/>
        </a:solidFill>
      </dgm:spPr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Messages</a:t>
          </a:r>
          <a:endParaRPr lang="en-CA" b="1" dirty="0">
            <a:solidFill>
              <a:schemeClr val="tx1"/>
            </a:solidFill>
          </a:endParaRPr>
        </a:p>
      </dgm:t>
    </dgm:pt>
    <dgm:pt modelId="{7B39829F-0B46-49C4-AB74-4092A4A67217}" type="sibTrans" cxnId="{4218ADCB-E1A6-4AB0-8A11-401F97C76E7B}">
      <dgm:prSet/>
      <dgm:spPr/>
      <dgm:t>
        <a:bodyPr/>
        <a:lstStyle/>
        <a:p>
          <a:endParaRPr lang="en-CA"/>
        </a:p>
      </dgm:t>
    </dgm:pt>
    <dgm:pt modelId="{5EE2399A-E4F7-46C2-AFD0-FCD2735CA036}" type="parTrans" cxnId="{4218ADCB-E1A6-4AB0-8A11-401F97C76E7B}">
      <dgm:prSet/>
      <dgm:spPr/>
      <dgm:t>
        <a:bodyPr/>
        <a:lstStyle/>
        <a:p>
          <a:endParaRPr lang="en-CA"/>
        </a:p>
      </dgm:t>
    </dgm:pt>
    <dgm:pt modelId="{D1EB14A3-E50B-4C6B-8B85-FC2F1AA58ED5}">
      <dgm:prSet phldrT="[Text]"/>
      <dgm:spPr/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0BB29068-5E85-4EE8-91E1-2024FD512D06}" type="sibTrans" cxnId="{C9EEAB38-2F48-4E10-A546-FCDECE73A0B0}">
      <dgm:prSet/>
      <dgm:spPr/>
      <dgm:t>
        <a:bodyPr/>
        <a:lstStyle/>
        <a:p>
          <a:endParaRPr lang="en-CA"/>
        </a:p>
      </dgm:t>
    </dgm:pt>
    <dgm:pt modelId="{FDE3662D-EA8F-4B9A-8DA5-E4008DC5088C}" type="parTrans" cxnId="{C9EEAB38-2F48-4E10-A546-FCDECE73A0B0}">
      <dgm:prSet/>
      <dgm:spPr/>
      <dgm:t>
        <a:bodyPr/>
        <a:lstStyle/>
        <a:p>
          <a:endParaRPr lang="en-CA"/>
        </a:p>
      </dgm:t>
    </dgm:pt>
    <dgm:pt modelId="{B5E039F1-BBD9-49CA-AED0-167893AD4C2D}">
      <dgm:prSet phldrT="[Text]"/>
      <dgm:spPr>
        <a:solidFill>
          <a:schemeClr val="accent2"/>
        </a:solidFill>
      </dgm:spPr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F3471573-29BE-4F11-926F-9AE633D722FD}" type="sibTrans" cxnId="{4EBEE181-FD8C-45AF-80D6-5C9330225095}">
      <dgm:prSet/>
      <dgm:spPr/>
      <dgm:t>
        <a:bodyPr/>
        <a:lstStyle/>
        <a:p>
          <a:endParaRPr lang="en-CA"/>
        </a:p>
      </dgm:t>
    </dgm:pt>
    <dgm:pt modelId="{AD5A7BF3-3CE0-454D-9BF9-F3FC11CF370C}" type="parTrans" cxnId="{4EBEE181-FD8C-45AF-80D6-5C9330225095}">
      <dgm:prSet/>
      <dgm:spPr/>
      <dgm:t>
        <a:bodyPr/>
        <a:lstStyle/>
        <a:p>
          <a:endParaRPr lang="en-CA"/>
        </a:p>
      </dgm:t>
    </dgm:pt>
    <dgm:pt modelId="{0F528374-3DE1-4486-B71C-82DC73192314}" type="pres">
      <dgm:prSet presAssocID="{3E4F9D75-D5D8-4314-ACBD-27833A7F9B37}" presName="matrix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n-CA"/>
        </a:p>
      </dgm:t>
    </dgm:pt>
    <dgm:pt modelId="{7476B03F-5A87-4E08-A32E-D8B9821AFAB6}" type="pres">
      <dgm:prSet presAssocID="{3E4F9D75-D5D8-4314-ACBD-27833A7F9B37}" presName="diamond" presStyleLbl="bgShp" presStyleIdx="0" presStyleCnt="1"/>
      <dgm:spPr/>
    </dgm:pt>
    <dgm:pt modelId="{ECAE1A64-3C26-4CD0-8055-16154FF0361B}" type="pres">
      <dgm:prSet presAssocID="{3E4F9D75-D5D8-4314-ACBD-27833A7F9B37}" presName="quad1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AA9D5778-9E54-41DB-BF3A-44486A11C644}" type="pres">
      <dgm:prSet presAssocID="{3E4F9D75-D5D8-4314-ACBD-27833A7F9B37}" presName="quad2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B6C28692-8BAE-4E06-A3BE-9AAFCCA84D47}" type="pres">
      <dgm:prSet presAssocID="{3E4F9D75-D5D8-4314-ACBD-27833A7F9B37}" presName="quad3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C9DED484-765B-4B50-9650-386C82457535}" type="pres">
      <dgm:prSet presAssocID="{3E4F9D75-D5D8-4314-ACBD-27833A7F9B37}" presName="quad4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</dgm:ptLst>
  <dgm:cxnLst>
    <dgm:cxn modelId="{AF370DF1-F0AD-47E4-9991-EA0C0466787E}" type="presOf" srcId="{1439D559-D189-4FF1-A4FB-F22A15A268D1}" destId="{B6C28692-8BAE-4E06-A3BE-9AAFCCA84D47}" srcOrd="0" destOrd="0" presId="urn:microsoft.com/office/officeart/2005/8/layout/matrix3"/>
    <dgm:cxn modelId="{C9EEAB38-2F48-4E10-A546-FCDECE73A0B0}" srcId="{3E4F9D75-D5D8-4314-ACBD-27833A7F9B37}" destId="{D1EB14A3-E50B-4C6B-8B85-FC2F1AA58ED5}" srcOrd="0" destOrd="0" parTransId="{FDE3662D-EA8F-4B9A-8DA5-E4008DC5088C}" sibTransId="{0BB29068-5E85-4EE8-91E1-2024FD512D06}"/>
    <dgm:cxn modelId="{4EBEE181-FD8C-45AF-80D6-5C9330225095}" srcId="{3E4F9D75-D5D8-4314-ACBD-27833A7F9B37}" destId="{B5E039F1-BBD9-49CA-AED0-167893AD4C2D}" srcOrd="1" destOrd="0" parTransId="{AD5A7BF3-3CE0-454D-9BF9-F3FC11CF370C}" sibTransId="{F3471573-29BE-4F11-926F-9AE633D722FD}"/>
    <dgm:cxn modelId="{718C25EA-22B8-42E8-BEB1-56CFC157973F}" type="presOf" srcId="{D1EB14A3-E50B-4C6B-8B85-FC2F1AA58ED5}" destId="{ECAE1A64-3C26-4CD0-8055-16154FF0361B}" srcOrd="0" destOrd="0" presId="urn:microsoft.com/office/officeart/2005/8/layout/matrix3"/>
    <dgm:cxn modelId="{4218ADCB-E1A6-4AB0-8A11-401F97C76E7B}" srcId="{3E4F9D75-D5D8-4314-ACBD-27833A7F9B37}" destId="{1439D559-D189-4FF1-A4FB-F22A15A268D1}" srcOrd="2" destOrd="0" parTransId="{5EE2399A-E4F7-46C2-AFD0-FCD2735CA036}" sibTransId="{7B39829F-0B46-49C4-AB74-4092A4A67217}"/>
    <dgm:cxn modelId="{E7BCA879-4892-4534-8EB8-A5FC4107D381}" type="presOf" srcId="{3E4F9D75-D5D8-4314-ACBD-27833A7F9B37}" destId="{0F528374-3DE1-4486-B71C-82DC73192314}" srcOrd="0" destOrd="0" presId="urn:microsoft.com/office/officeart/2005/8/layout/matrix3"/>
    <dgm:cxn modelId="{35A55FD1-3029-4FBF-BF95-422C96E319DA}" srcId="{3E4F9D75-D5D8-4314-ACBD-27833A7F9B37}" destId="{95D9FA2A-C5BC-4752-8E72-6799C0FBC1C6}" srcOrd="3" destOrd="0" parTransId="{49F28D2E-2126-4D04-9687-6426AB810F19}" sibTransId="{2BCF00D6-D0C3-4AE9-8B23-962700DA1C8B}"/>
    <dgm:cxn modelId="{B3453827-C858-4B05-83E1-AF88F6F6F4C6}" type="presOf" srcId="{95D9FA2A-C5BC-4752-8E72-6799C0FBC1C6}" destId="{C9DED484-765B-4B50-9650-386C82457535}" srcOrd="0" destOrd="0" presId="urn:microsoft.com/office/officeart/2005/8/layout/matrix3"/>
    <dgm:cxn modelId="{AB76822F-9345-4098-8C8A-91A19F0AB1F7}" type="presOf" srcId="{B5E039F1-BBD9-49CA-AED0-167893AD4C2D}" destId="{AA9D5778-9E54-41DB-BF3A-44486A11C644}" srcOrd="0" destOrd="0" presId="urn:microsoft.com/office/officeart/2005/8/layout/matrix3"/>
    <dgm:cxn modelId="{FD3A1FB2-417B-48D5-9EF1-F6C4C0CC47BE}" type="presParOf" srcId="{0F528374-3DE1-4486-B71C-82DC73192314}" destId="{7476B03F-5A87-4E08-A32E-D8B9821AFAB6}" srcOrd="0" destOrd="0" presId="urn:microsoft.com/office/officeart/2005/8/layout/matrix3"/>
    <dgm:cxn modelId="{D7997345-72F4-4203-94A0-24146BD95F29}" type="presParOf" srcId="{0F528374-3DE1-4486-B71C-82DC73192314}" destId="{ECAE1A64-3C26-4CD0-8055-16154FF0361B}" srcOrd="1" destOrd="0" presId="urn:microsoft.com/office/officeart/2005/8/layout/matrix3"/>
    <dgm:cxn modelId="{0BF4A1B0-7163-46C3-A605-FCB4EDDF36A3}" type="presParOf" srcId="{0F528374-3DE1-4486-B71C-82DC73192314}" destId="{AA9D5778-9E54-41DB-BF3A-44486A11C644}" srcOrd="2" destOrd="0" presId="urn:microsoft.com/office/officeart/2005/8/layout/matrix3"/>
    <dgm:cxn modelId="{FBA3B1A6-72A4-46AC-A494-204E0B621B56}" type="presParOf" srcId="{0F528374-3DE1-4486-B71C-82DC73192314}" destId="{B6C28692-8BAE-4E06-A3BE-9AAFCCA84D47}" srcOrd="3" destOrd="0" presId="urn:microsoft.com/office/officeart/2005/8/layout/matrix3"/>
    <dgm:cxn modelId="{7A7BB82F-3177-42A6-8E93-0D90F45BD5EC}" type="presParOf" srcId="{0F528374-3DE1-4486-B71C-82DC73192314}" destId="{C9DED484-765B-4B50-9650-386C82457535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E4F9D75-D5D8-4314-ACBD-27833A7F9B37}" type="doc">
      <dgm:prSet loTypeId="urn:microsoft.com/office/officeart/2005/8/layout/matrix3" loCatId="matrix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95D9FA2A-C5BC-4752-8E72-6799C0FBC1C6}">
      <dgm:prSet phldrT="[Text]"/>
      <dgm:spPr>
        <a:solidFill>
          <a:schemeClr val="bg2"/>
        </a:solidFill>
        <a:ln>
          <a:solidFill>
            <a:schemeClr val="accent4"/>
          </a:solidFill>
        </a:ln>
      </dgm:spPr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Services</a:t>
          </a:r>
          <a:endParaRPr lang="en-CA" b="1" dirty="0">
            <a:solidFill>
              <a:schemeClr val="tx1"/>
            </a:solidFill>
          </a:endParaRPr>
        </a:p>
      </dgm:t>
    </dgm:pt>
    <dgm:pt modelId="{2BCF00D6-D0C3-4AE9-8B23-962700DA1C8B}" type="sibTrans" cxnId="{35A55FD1-3029-4FBF-BF95-422C96E319DA}">
      <dgm:prSet/>
      <dgm:spPr/>
      <dgm:t>
        <a:bodyPr/>
        <a:lstStyle/>
        <a:p>
          <a:endParaRPr lang="en-CA"/>
        </a:p>
      </dgm:t>
    </dgm:pt>
    <dgm:pt modelId="{49F28D2E-2126-4D04-9687-6426AB810F19}" type="parTrans" cxnId="{35A55FD1-3029-4FBF-BF95-422C96E319DA}">
      <dgm:prSet/>
      <dgm:spPr/>
      <dgm:t>
        <a:bodyPr/>
        <a:lstStyle/>
        <a:p>
          <a:endParaRPr lang="en-CA"/>
        </a:p>
      </dgm:t>
    </dgm:pt>
    <dgm:pt modelId="{1439D559-D189-4FF1-A4FB-F22A15A268D1}">
      <dgm:prSet phldrT="[Text]"/>
      <dgm:spPr>
        <a:solidFill>
          <a:schemeClr val="accent5"/>
        </a:solidFill>
      </dgm:spPr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7B39829F-0B46-49C4-AB74-4092A4A67217}" type="sibTrans" cxnId="{4218ADCB-E1A6-4AB0-8A11-401F97C76E7B}">
      <dgm:prSet/>
      <dgm:spPr/>
      <dgm:t>
        <a:bodyPr/>
        <a:lstStyle/>
        <a:p>
          <a:endParaRPr lang="en-CA"/>
        </a:p>
      </dgm:t>
    </dgm:pt>
    <dgm:pt modelId="{5EE2399A-E4F7-46C2-AFD0-FCD2735CA036}" type="parTrans" cxnId="{4218ADCB-E1A6-4AB0-8A11-401F97C76E7B}">
      <dgm:prSet/>
      <dgm:spPr/>
      <dgm:t>
        <a:bodyPr/>
        <a:lstStyle/>
        <a:p>
          <a:endParaRPr lang="en-CA"/>
        </a:p>
      </dgm:t>
    </dgm:pt>
    <dgm:pt modelId="{D1EB14A3-E50B-4C6B-8B85-FC2F1AA58ED5}">
      <dgm:prSet phldrT="[Text]"/>
      <dgm:spPr/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0BB29068-5E85-4EE8-91E1-2024FD512D06}" type="sibTrans" cxnId="{C9EEAB38-2F48-4E10-A546-FCDECE73A0B0}">
      <dgm:prSet/>
      <dgm:spPr/>
      <dgm:t>
        <a:bodyPr/>
        <a:lstStyle/>
        <a:p>
          <a:endParaRPr lang="en-CA"/>
        </a:p>
      </dgm:t>
    </dgm:pt>
    <dgm:pt modelId="{FDE3662D-EA8F-4B9A-8DA5-E4008DC5088C}" type="parTrans" cxnId="{C9EEAB38-2F48-4E10-A546-FCDECE73A0B0}">
      <dgm:prSet/>
      <dgm:spPr/>
      <dgm:t>
        <a:bodyPr/>
        <a:lstStyle/>
        <a:p>
          <a:endParaRPr lang="en-CA"/>
        </a:p>
      </dgm:t>
    </dgm:pt>
    <dgm:pt modelId="{B5E039F1-BBD9-49CA-AED0-167893AD4C2D}">
      <dgm:prSet phldrT="[Text]"/>
      <dgm:spPr>
        <a:solidFill>
          <a:schemeClr val="accent2"/>
        </a:solidFill>
      </dgm:spPr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F3471573-29BE-4F11-926F-9AE633D722FD}" type="sibTrans" cxnId="{4EBEE181-FD8C-45AF-80D6-5C9330225095}">
      <dgm:prSet/>
      <dgm:spPr/>
      <dgm:t>
        <a:bodyPr/>
        <a:lstStyle/>
        <a:p>
          <a:endParaRPr lang="en-CA"/>
        </a:p>
      </dgm:t>
    </dgm:pt>
    <dgm:pt modelId="{AD5A7BF3-3CE0-454D-9BF9-F3FC11CF370C}" type="parTrans" cxnId="{4EBEE181-FD8C-45AF-80D6-5C9330225095}">
      <dgm:prSet/>
      <dgm:spPr/>
      <dgm:t>
        <a:bodyPr/>
        <a:lstStyle/>
        <a:p>
          <a:endParaRPr lang="en-CA"/>
        </a:p>
      </dgm:t>
    </dgm:pt>
    <dgm:pt modelId="{0F528374-3DE1-4486-B71C-82DC73192314}" type="pres">
      <dgm:prSet presAssocID="{3E4F9D75-D5D8-4314-ACBD-27833A7F9B37}" presName="matrix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n-CA"/>
        </a:p>
      </dgm:t>
    </dgm:pt>
    <dgm:pt modelId="{7476B03F-5A87-4E08-A32E-D8B9821AFAB6}" type="pres">
      <dgm:prSet presAssocID="{3E4F9D75-D5D8-4314-ACBD-27833A7F9B37}" presName="diamond" presStyleLbl="bgShp" presStyleIdx="0" presStyleCnt="1"/>
      <dgm:spPr/>
    </dgm:pt>
    <dgm:pt modelId="{ECAE1A64-3C26-4CD0-8055-16154FF0361B}" type="pres">
      <dgm:prSet presAssocID="{3E4F9D75-D5D8-4314-ACBD-27833A7F9B37}" presName="quad1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AA9D5778-9E54-41DB-BF3A-44486A11C644}" type="pres">
      <dgm:prSet presAssocID="{3E4F9D75-D5D8-4314-ACBD-27833A7F9B37}" presName="quad2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B6C28692-8BAE-4E06-A3BE-9AAFCCA84D47}" type="pres">
      <dgm:prSet presAssocID="{3E4F9D75-D5D8-4314-ACBD-27833A7F9B37}" presName="quad3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C9DED484-765B-4B50-9650-386C82457535}" type="pres">
      <dgm:prSet presAssocID="{3E4F9D75-D5D8-4314-ACBD-27833A7F9B37}" presName="quad4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</dgm:ptLst>
  <dgm:cxnLst>
    <dgm:cxn modelId="{B0800C92-9CB1-4820-A087-FA91A5BF35D0}" type="presOf" srcId="{B5E039F1-BBD9-49CA-AED0-167893AD4C2D}" destId="{AA9D5778-9E54-41DB-BF3A-44486A11C644}" srcOrd="0" destOrd="0" presId="urn:microsoft.com/office/officeart/2005/8/layout/matrix3"/>
    <dgm:cxn modelId="{C9EEAB38-2F48-4E10-A546-FCDECE73A0B0}" srcId="{3E4F9D75-D5D8-4314-ACBD-27833A7F9B37}" destId="{D1EB14A3-E50B-4C6B-8B85-FC2F1AA58ED5}" srcOrd="0" destOrd="0" parTransId="{FDE3662D-EA8F-4B9A-8DA5-E4008DC5088C}" sibTransId="{0BB29068-5E85-4EE8-91E1-2024FD512D06}"/>
    <dgm:cxn modelId="{B11439D0-A4DE-4491-8DA9-F7E25E344B4F}" type="presOf" srcId="{3E4F9D75-D5D8-4314-ACBD-27833A7F9B37}" destId="{0F528374-3DE1-4486-B71C-82DC73192314}" srcOrd="0" destOrd="0" presId="urn:microsoft.com/office/officeart/2005/8/layout/matrix3"/>
    <dgm:cxn modelId="{4CF0636F-26C1-4C75-9E2C-4FAFB3DA2B08}" type="presOf" srcId="{1439D559-D189-4FF1-A4FB-F22A15A268D1}" destId="{B6C28692-8BAE-4E06-A3BE-9AAFCCA84D47}" srcOrd="0" destOrd="0" presId="urn:microsoft.com/office/officeart/2005/8/layout/matrix3"/>
    <dgm:cxn modelId="{E83D3764-FFA7-42EF-A5B9-FF58F830B1F5}" type="presOf" srcId="{D1EB14A3-E50B-4C6B-8B85-FC2F1AA58ED5}" destId="{ECAE1A64-3C26-4CD0-8055-16154FF0361B}" srcOrd="0" destOrd="0" presId="urn:microsoft.com/office/officeart/2005/8/layout/matrix3"/>
    <dgm:cxn modelId="{D0563CAE-22D9-45DE-8FB0-5E2715BD32BF}" type="presOf" srcId="{95D9FA2A-C5BC-4752-8E72-6799C0FBC1C6}" destId="{C9DED484-765B-4B50-9650-386C82457535}" srcOrd="0" destOrd="0" presId="urn:microsoft.com/office/officeart/2005/8/layout/matrix3"/>
    <dgm:cxn modelId="{4218ADCB-E1A6-4AB0-8A11-401F97C76E7B}" srcId="{3E4F9D75-D5D8-4314-ACBD-27833A7F9B37}" destId="{1439D559-D189-4FF1-A4FB-F22A15A268D1}" srcOrd="2" destOrd="0" parTransId="{5EE2399A-E4F7-46C2-AFD0-FCD2735CA036}" sibTransId="{7B39829F-0B46-49C4-AB74-4092A4A67217}"/>
    <dgm:cxn modelId="{4EBEE181-FD8C-45AF-80D6-5C9330225095}" srcId="{3E4F9D75-D5D8-4314-ACBD-27833A7F9B37}" destId="{B5E039F1-BBD9-49CA-AED0-167893AD4C2D}" srcOrd="1" destOrd="0" parTransId="{AD5A7BF3-3CE0-454D-9BF9-F3FC11CF370C}" sibTransId="{F3471573-29BE-4F11-926F-9AE633D722FD}"/>
    <dgm:cxn modelId="{35A55FD1-3029-4FBF-BF95-422C96E319DA}" srcId="{3E4F9D75-D5D8-4314-ACBD-27833A7F9B37}" destId="{95D9FA2A-C5BC-4752-8E72-6799C0FBC1C6}" srcOrd="3" destOrd="0" parTransId="{49F28D2E-2126-4D04-9687-6426AB810F19}" sibTransId="{2BCF00D6-D0C3-4AE9-8B23-962700DA1C8B}"/>
    <dgm:cxn modelId="{0883635C-9C7F-419C-8B81-F88FC0B6C270}" type="presParOf" srcId="{0F528374-3DE1-4486-B71C-82DC73192314}" destId="{7476B03F-5A87-4E08-A32E-D8B9821AFAB6}" srcOrd="0" destOrd="0" presId="urn:microsoft.com/office/officeart/2005/8/layout/matrix3"/>
    <dgm:cxn modelId="{C4262DC8-8973-492C-B748-E813470AC2F3}" type="presParOf" srcId="{0F528374-3DE1-4486-B71C-82DC73192314}" destId="{ECAE1A64-3C26-4CD0-8055-16154FF0361B}" srcOrd="1" destOrd="0" presId="urn:microsoft.com/office/officeart/2005/8/layout/matrix3"/>
    <dgm:cxn modelId="{D742156E-8C6C-4491-9FAC-84A67D53C161}" type="presParOf" srcId="{0F528374-3DE1-4486-B71C-82DC73192314}" destId="{AA9D5778-9E54-41DB-BF3A-44486A11C644}" srcOrd="2" destOrd="0" presId="urn:microsoft.com/office/officeart/2005/8/layout/matrix3"/>
    <dgm:cxn modelId="{0D7B167A-8889-46BF-97AC-3E2CFA6A7EC8}" type="presParOf" srcId="{0F528374-3DE1-4486-B71C-82DC73192314}" destId="{B6C28692-8BAE-4E06-A3BE-9AAFCCA84D47}" srcOrd="3" destOrd="0" presId="urn:microsoft.com/office/officeart/2005/8/layout/matrix3"/>
    <dgm:cxn modelId="{8A42B3B0-CF25-413D-8C39-E6F4F9A6ED96}" type="presParOf" srcId="{0F528374-3DE1-4486-B71C-82DC73192314}" destId="{C9DED484-765B-4B50-9650-386C82457535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76B03F-5A87-4E08-A32E-D8B9821AFAB6}">
      <dsp:nvSpPr>
        <dsp:cNvPr id="0" name=""/>
        <dsp:cNvSpPr/>
      </dsp:nvSpPr>
      <dsp:spPr>
        <a:xfrm>
          <a:off x="1016000" y="0"/>
          <a:ext cx="4064000" cy="4064000"/>
        </a:xfrm>
        <a:prstGeom prst="diamond">
          <a:avLst/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4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ECAE1A64-3C26-4CD0-8055-16154FF0361B}">
      <dsp:nvSpPr>
        <dsp:cNvPr id="0" name=""/>
        <dsp:cNvSpPr/>
      </dsp:nvSpPr>
      <dsp:spPr>
        <a:xfrm>
          <a:off x="1402080" y="386080"/>
          <a:ext cx="1584960" cy="158496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chemeClr val="tx1"/>
              </a:solidFill>
            </a:rPr>
            <a:t>REST</a:t>
          </a:r>
          <a:endParaRPr lang="en-CA" sz="1800" b="1" kern="1200" dirty="0">
            <a:solidFill>
              <a:schemeClr val="tx1"/>
            </a:solidFill>
          </a:endParaRPr>
        </a:p>
      </dsp:txBody>
      <dsp:txXfrm>
        <a:off x="1479451" y="463451"/>
        <a:ext cx="1430218" cy="1430218"/>
      </dsp:txXfrm>
    </dsp:sp>
    <dsp:sp modelId="{AA9D5778-9E54-41DB-BF3A-44486A11C644}">
      <dsp:nvSpPr>
        <dsp:cNvPr id="0" name=""/>
        <dsp:cNvSpPr/>
      </dsp:nvSpPr>
      <dsp:spPr>
        <a:xfrm>
          <a:off x="3108960" y="386080"/>
          <a:ext cx="1584960" cy="1584960"/>
        </a:xfrm>
        <a:prstGeom prst="roundRect">
          <a:avLst/>
        </a:prstGeom>
        <a:solidFill>
          <a:schemeClr val="accent2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chemeClr val="tx1"/>
              </a:solidFill>
            </a:rPr>
            <a:t>Documents</a:t>
          </a:r>
          <a:endParaRPr lang="en-CA" sz="1800" b="1" kern="1200" dirty="0">
            <a:solidFill>
              <a:schemeClr val="tx1"/>
            </a:solidFill>
          </a:endParaRPr>
        </a:p>
      </dsp:txBody>
      <dsp:txXfrm>
        <a:off x="3186331" y="463451"/>
        <a:ext cx="1430218" cy="1430218"/>
      </dsp:txXfrm>
    </dsp:sp>
    <dsp:sp modelId="{B6C28692-8BAE-4E06-A3BE-9AAFCCA84D47}">
      <dsp:nvSpPr>
        <dsp:cNvPr id="0" name=""/>
        <dsp:cNvSpPr/>
      </dsp:nvSpPr>
      <dsp:spPr>
        <a:xfrm>
          <a:off x="1402080" y="2092960"/>
          <a:ext cx="1584960" cy="1584960"/>
        </a:xfrm>
        <a:prstGeom prst="roundRect">
          <a:avLst/>
        </a:prstGeom>
        <a:solidFill>
          <a:schemeClr val="accent5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chemeClr val="tx1"/>
              </a:solidFill>
            </a:rPr>
            <a:t>Messages</a:t>
          </a:r>
          <a:endParaRPr lang="en-CA" sz="1800" b="1" kern="1200" dirty="0">
            <a:solidFill>
              <a:schemeClr val="tx1"/>
            </a:solidFill>
          </a:endParaRPr>
        </a:p>
      </dsp:txBody>
      <dsp:txXfrm>
        <a:off x="1479451" y="2170331"/>
        <a:ext cx="1430218" cy="1430218"/>
      </dsp:txXfrm>
    </dsp:sp>
    <dsp:sp modelId="{C9DED484-765B-4B50-9650-386C82457535}">
      <dsp:nvSpPr>
        <dsp:cNvPr id="0" name=""/>
        <dsp:cNvSpPr/>
      </dsp:nvSpPr>
      <dsp:spPr>
        <a:xfrm>
          <a:off x="3108960" y="2092960"/>
          <a:ext cx="1584960" cy="1584960"/>
        </a:xfrm>
        <a:prstGeom prst="roundRect">
          <a:avLst/>
        </a:prstGeom>
        <a:solidFill>
          <a:schemeClr val="bg2"/>
        </a:solidFill>
        <a:ln>
          <a:solidFill>
            <a:schemeClr val="accent4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chemeClr val="tx1"/>
              </a:solidFill>
            </a:rPr>
            <a:t>Services</a:t>
          </a:r>
          <a:endParaRPr lang="en-CA" sz="1800" b="1" kern="1200" dirty="0">
            <a:solidFill>
              <a:schemeClr val="tx1"/>
            </a:solidFill>
          </a:endParaRPr>
        </a:p>
      </dsp:txBody>
      <dsp:txXfrm>
        <a:off x="3186331" y="2170331"/>
        <a:ext cx="1430218" cy="143021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76B03F-5A87-4E08-A32E-D8B9821AFAB6}">
      <dsp:nvSpPr>
        <dsp:cNvPr id="0" name=""/>
        <dsp:cNvSpPr/>
      </dsp:nvSpPr>
      <dsp:spPr>
        <a:xfrm>
          <a:off x="115900" y="0"/>
          <a:ext cx="1543720" cy="1543720"/>
        </a:xfrm>
        <a:prstGeom prst="diamond">
          <a:avLst/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4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ECAE1A64-3C26-4CD0-8055-16154FF0361B}">
      <dsp:nvSpPr>
        <dsp:cNvPr id="0" name=""/>
        <dsp:cNvSpPr/>
      </dsp:nvSpPr>
      <dsp:spPr>
        <a:xfrm>
          <a:off x="262553" y="146653"/>
          <a:ext cx="602050" cy="60205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dirty="0" smtClean="0">
              <a:solidFill>
                <a:schemeClr val="tx1"/>
              </a:solidFill>
            </a:rPr>
            <a:t>Rest</a:t>
          </a:r>
          <a:endParaRPr lang="en-CA" sz="1500" b="1" kern="1200" dirty="0">
            <a:solidFill>
              <a:schemeClr val="tx1"/>
            </a:solidFill>
          </a:endParaRPr>
        </a:p>
      </dsp:txBody>
      <dsp:txXfrm>
        <a:off x="291943" y="176043"/>
        <a:ext cx="543270" cy="543270"/>
      </dsp:txXfrm>
    </dsp:sp>
    <dsp:sp modelId="{AA9D5778-9E54-41DB-BF3A-44486A11C644}">
      <dsp:nvSpPr>
        <dsp:cNvPr id="0" name=""/>
        <dsp:cNvSpPr/>
      </dsp:nvSpPr>
      <dsp:spPr>
        <a:xfrm>
          <a:off x="910915" y="146653"/>
          <a:ext cx="602050" cy="602050"/>
        </a:xfrm>
        <a:prstGeom prst="roundRect">
          <a:avLst/>
        </a:prstGeom>
        <a:solidFill>
          <a:schemeClr val="accent2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1500" b="1" kern="1200" dirty="0">
            <a:solidFill>
              <a:schemeClr val="tx1"/>
            </a:solidFill>
          </a:endParaRPr>
        </a:p>
      </dsp:txBody>
      <dsp:txXfrm>
        <a:off x="940305" y="176043"/>
        <a:ext cx="543270" cy="543270"/>
      </dsp:txXfrm>
    </dsp:sp>
    <dsp:sp modelId="{B6C28692-8BAE-4E06-A3BE-9AAFCCA84D47}">
      <dsp:nvSpPr>
        <dsp:cNvPr id="0" name=""/>
        <dsp:cNvSpPr/>
      </dsp:nvSpPr>
      <dsp:spPr>
        <a:xfrm>
          <a:off x="262553" y="795015"/>
          <a:ext cx="602050" cy="602050"/>
        </a:xfrm>
        <a:prstGeom prst="roundRect">
          <a:avLst/>
        </a:prstGeom>
        <a:solidFill>
          <a:schemeClr val="accent5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1500" b="1" kern="1200" dirty="0">
            <a:solidFill>
              <a:schemeClr val="tx1"/>
            </a:solidFill>
          </a:endParaRPr>
        </a:p>
      </dsp:txBody>
      <dsp:txXfrm>
        <a:off x="291943" y="824405"/>
        <a:ext cx="543270" cy="543270"/>
      </dsp:txXfrm>
    </dsp:sp>
    <dsp:sp modelId="{C9DED484-765B-4B50-9650-386C82457535}">
      <dsp:nvSpPr>
        <dsp:cNvPr id="0" name=""/>
        <dsp:cNvSpPr/>
      </dsp:nvSpPr>
      <dsp:spPr>
        <a:xfrm>
          <a:off x="910915" y="795015"/>
          <a:ext cx="602050" cy="602050"/>
        </a:xfrm>
        <a:prstGeom prst="roundRect">
          <a:avLst/>
        </a:prstGeom>
        <a:solidFill>
          <a:schemeClr val="bg2"/>
        </a:solidFill>
        <a:ln>
          <a:solidFill>
            <a:schemeClr val="accent4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1500" b="1" kern="1200" dirty="0">
            <a:solidFill>
              <a:schemeClr val="tx1"/>
            </a:solidFill>
          </a:endParaRPr>
        </a:p>
      </dsp:txBody>
      <dsp:txXfrm>
        <a:off x="940305" y="824405"/>
        <a:ext cx="543270" cy="54327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76B03F-5A87-4E08-A32E-D8B9821AFAB6}">
      <dsp:nvSpPr>
        <dsp:cNvPr id="0" name=""/>
        <dsp:cNvSpPr/>
      </dsp:nvSpPr>
      <dsp:spPr>
        <a:xfrm>
          <a:off x="115900" y="0"/>
          <a:ext cx="1543720" cy="1543720"/>
        </a:xfrm>
        <a:prstGeom prst="diamond">
          <a:avLst/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4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ECAE1A64-3C26-4CD0-8055-16154FF0361B}">
      <dsp:nvSpPr>
        <dsp:cNvPr id="0" name=""/>
        <dsp:cNvSpPr/>
      </dsp:nvSpPr>
      <dsp:spPr>
        <a:xfrm>
          <a:off x="262553" y="146653"/>
          <a:ext cx="602050" cy="60205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700" b="1" kern="1200" dirty="0">
            <a:solidFill>
              <a:schemeClr val="tx1"/>
            </a:solidFill>
          </a:endParaRPr>
        </a:p>
      </dsp:txBody>
      <dsp:txXfrm>
        <a:off x="291943" y="176043"/>
        <a:ext cx="543270" cy="543270"/>
      </dsp:txXfrm>
    </dsp:sp>
    <dsp:sp modelId="{AA9D5778-9E54-41DB-BF3A-44486A11C644}">
      <dsp:nvSpPr>
        <dsp:cNvPr id="0" name=""/>
        <dsp:cNvSpPr/>
      </dsp:nvSpPr>
      <dsp:spPr>
        <a:xfrm>
          <a:off x="910915" y="146653"/>
          <a:ext cx="602050" cy="602050"/>
        </a:xfrm>
        <a:prstGeom prst="roundRect">
          <a:avLst/>
        </a:prstGeom>
        <a:solidFill>
          <a:schemeClr val="accent2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b="1" kern="1200" dirty="0" smtClean="0">
              <a:solidFill>
                <a:schemeClr val="tx1"/>
              </a:solidFill>
            </a:rPr>
            <a:t>Documents</a:t>
          </a:r>
          <a:endParaRPr lang="en-CA" sz="700" b="1" kern="1200" dirty="0">
            <a:solidFill>
              <a:schemeClr val="tx1"/>
            </a:solidFill>
          </a:endParaRPr>
        </a:p>
      </dsp:txBody>
      <dsp:txXfrm>
        <a:off x="940305" y="176043"/>
        <a:ext cx="543270" cy="543270"/>
      </dsp:txXfrm>
    </dsp:sp>
    <dsp:sp modelId="{B6C28692-8BAE-4E06-A3BE-9AAFCCA84D47}">
      <dsp:nvSpPr>
        <dsp:cNvPr id="0" name=""/>
        <dsp:cNvSpPr/>
      </dsp:nvSpPr>
      <dsp:spPr>
        <a:xfrm>
          <a:off x="262553" y="795015"/>
          <a:ext cx="602050" cy="602050"/>
        </a:xfrm>
        <a:prstGeom prst="roundRect">
          <a:avLst/>
        </a:prstGeom>
        <a:solidFill>
          <a:schemeClr val="accent5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700" b="1" kern="1200" dirty="0">
            <a:solidFill>
              <a:schemeClr val="tx1"/>
            </a:solidFill>
          </a:endParaRPr>
        </a:p>
      </dsp:txBody>
      <dsp:txXfrm>
        <a:off x="291943" y="824405"/>
        <a:ext cx="543270" cy="543270"/>
      </dsp:txXfrm>
    </dsp:sp>
    <dsp:sp modelId="{C9DED484-765B-4B50-9650-386C82457535}">
      <dsp:nvSpPr>
        <dsp:cNvPr id="0" name=""/>
        <dsp:cNvSpPr/>
      </dsp:nvSpPr>
      <dsp:spPr>
        <a:xfrm>
          <a:off x="910915" y="795015"/>
          <a:ext cx="602050" cy="602050"/>
        </a:xfrm>
        <a:prstGeom prst="roundRect">
          <a:avLst/>
        </a:prstGeom>
        <a:solidFill>
          <a:schemeClr val="bg2"/>
        </a:solidFill>
        <a:ln>
          <a:solidFill>
            <a:schemeClr val="accent4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700" b="1" kern="1200" dirty="0">
            <a:solidFill>
              <a:schemeClr val="tx1"/>
            </a:solidFill>
          </a:endParaRPr>
        </a:p>
      </dsp:txBody>
      <dsp:txXfrm>
        <a:off x="940305" y="824405"/>
        <a:ext cx="543270" cy="54327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76B03F-5A87-4E08-A32E-D8B9821AFAB6}">
      <dsp:nvSpPr>
        <dsp:cNvPr id="0" name=""/>
        <dsp:cNvSpPr/>
      </dsp:nvSpPr>
      <dsp:spPr>
        <a:xfrm>
          <a:off x="115900" y="0"/>
          <a:ext cx="1543720" cy="1543720"/>
        </a:xfrm>
        <a:prstGeom prst="diamond">
          <a:avLst/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4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ECAE1A64-3C26-4CD0-8055-16154FF0361B}">
      <dsp:nvSpPr>
        <dsp:cNvPr id="0" name=""/>
        <dsp:cNvSpPr/>
      </dsp:nvSpPr>
      <dsp:spPr>
        <a:xfrm>
          <a:off x="262553" y="146653"/>
          <a:ext cx="602050" cy="60205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700" b="1" kern="1200" dirty="0">
            <a:solidFill>
              <a:schemeClr val="tx1"/>
            </a:solidFill>
          </a:endParaRPr>
        </a:p>
      </dsp:txBody>
      <dsp:txXfrm>
        <a:off x="291943" y="176043"/>
        <a:ext cx="543270" cy="543270"/>
      </dsp:txXfrm>
    </dsp:sp>
    <dsp:sp modelId="{AA9D5778-9E54-41DB-BF3A-44486A11C644}">
      <dsp:nvSpPr>
        <dsp:cNvPr id="0" name=""/>
        <dsp:cNvSpPr/>
      </dsp:nvSpPr>
      <dsp:spPr>
        <a:xfrm>
          <a:off x="910915" y="146653"/>
          <a:ext cx="602050" cy="602050"/>
        </a:xfrm>
        <a:prstGeom prst="roundRect">
          <a:avLst/>
        </a:prstGeom>
        <a:solidFill>
          <a:schemeClr val="accent2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700" b="1" kern="1200" dirty="0">
            <a:solidFill>
              <a:schemeClr val="tx1"/>
            </a:solidFill>
          </a:endParaRPr>
        </a:p>
      </dsp:txBody>
      <dsp:txXfrm>
        <a:off x="940305" y="176043"/>
        <a:ext cx="543270" cy="543270"/>
      </dsp:txXfrm>
    </dsp:sp>
    <dsp:sp modelId="{B6C28692-8BAE-4E06-A3BE-9AAFCCA84D47}">
      <dsp:nvSpPr>
        <dsp:cNvPr id="0" name=""/>
        <dsp:cNvSpPr/>
      </dsp:nvSpPr>
      <dsp:spPr>
        <a:xfrm>
          <a:off x="262553" y="795015"/>
          <a:ext cx="602050" cy="602050"/>
        </a:xfrm>
        <a:prstGeom prst="roundRect">
          <a:avLst/>
        </a:prstGeom>
        <a:solidFill>
          <a:schemeClr val="accent5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b="1" kern="1200" dirty="0" smtClean="0">
              <a:solidFill>
                <a:schemeClr val="tx1"/>
              </a:solidFill>
            </a:rPr>
            <a:t>Messages</a:t>
          </a:r>
          <a:endParaRPr lang="en-CA" sz="700" b="1" kern="1200" dirty="0">
            <a:solidFill>
              <a:schemeClr val="tx1"/>
            </a:solidFill>
          </a:endParaRPr>
        </a:p>
      </dsp:txBody>
      <dsp:txXfrm>
        <a:off x="291943" y="824405"/>
        <a:ext cx="543270" cy="543270"/>
      </dsp:txXfrm>
    </dsp:sp>
    <dsp:sp modelId="{C9DED484-765B-4B50-9650-386C82457535}">
      <dsp:nvSpPr>
        <dsp:cNvPr id="0" name=""/>
        <dsp:cNvSpPr/>
      </dsp:nvSpPr>
      <dsp:spPr>
        <a:xfrm>
          <a:off x="910915" y="795015"/>
          <a:ext cx="602050" cy="602050"/>
        </a:xfrm>
        <a:prstGeom prst="roundRect">
          <a:avLst/>
        </a:prstGeom>
        <a:solidFill>
          <a:schemeClr val="bg2"/>
        </a:solidFill>
        <a:ln>
          <a:solidFill>
            <a:schemeClr val="accent4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700" b="1" kern="1200" dirty="0">
            <a:solidFill>
              <a:schemeClr val="tx1"/>
            </a:solidFill>
          </a:endParaRPr>
        </a:p>
      </dsp:txBody>
      <dsp:txXfrm>
        <a:off x="940305" y="824405"/>
        <a:ext cx="543270" cy="54327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76B03F-5A87-4E08-A32E-D8B9821AFAB6}">
      <dsp:nvSpPr>
        <dsp:cNvPr id="0" name=""/>
        <dsp:cNvSpPr/>
      </dsp:nvSpPr>
      <dsp:spPr>
        <a:xfrm>
          <a:off x="115900" y="0"/>
          <a:ext cx="1543720" cy="1543720"/>
        </a:xfrm>
        <a:prstGeom prst="diamond">
          <a:avLst/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4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ECAE1A64-3C26-4CD0-8055-16154FF0361B}">
      <dsp:nvSpPr>
        <dsp:cNvPr id="0" name=""/>
        <dsp:cNvSpPr/>
      </dsp:nvSpPr>
      <dsp:spPr>
        <a:xfrm>
          <a:off x="262553" y="146653"/>
          <a:ext cx="602050" cy="60205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900" b="1" kern="1200" dirty="0">
            <a:solidFill>
              <a:schemeClr val="tx1"/>
            </a:solidFill>
          </a:endParaRPr>
        </a:p>
      </dsp:txBody>
      <dsp:txXfrm>
        <a:off x="291943" y="176043"/>
        <a:ext cx="543270" cy="543270"/>
      </dsp:txXfrm>
    </dsp:sp>
    <dsp:sp modelId="{AA9D5778-9E54-41DB-BF3A-44486A11C644}">
      <dsp:nvSpPr>
        <dsp:cNvPr id="0" name=""/>
        <dsp:cNvSpPr/>
      </dsp:nvSpPr>
      <dsp:spPr>
        <a:xfrm>
          <a:off x="910915" y="146653"/>
          <a:ext cx="602050" cy="602050"/>
        </a:xfrm>
        <a:prstGeom prst="roundRect">
          <a:avLst/>
        </a:prstGeom>
        <a:solidFill>
          <a:schemeClr val="accent2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900" b="1" kern="1200" dirty="0">
            <a:solidFill>
              <a:schemeClr val="tx1"/>
            </a:solidFill>
          </a:endParaRPr>
        </a:p>
      </dsp:txBody>
      <dsp:txXfrm>
        <a:off x="940305" y="176043"/>
        <a:ext cx="543270" cy="543270"/>
      </dsp:txXfrm>
    </dsp:sp>
    <dsp:sp modelId="{B6C28692-8BAE-4E06-A3BE-9AAFCCA84D47}">
      <dsp:nvSpPr>
        <dsp:cNvPr id="0" name=""/>
        <dsp:cNvSpPr/>
      </dsp:nvSpPr>
      <dsp:spPr>
        <a:xfrm>
          <a:off x="262553" y="795015"/>
          <a:ext cx="602050" cy="602050"/>
        </a:xfrm>
        <a:prstGeom prst="roundRect">
          <a:avLst/>
        </a:prstGeom>
        <a:solidFill>
          <a:schemeClr val="accent5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900" b="1" kern="1200" dirty="0">
            <a:solidFill>
              <a:schemeClr val="tx1"/>
            </a:solidFill>
          </a:endParaRPr>
        </a:p>
      </dsp:txBody>
      <dsp:txXfrm>
        <a:off x="291943" y="824405"/>
        <a:ext cx="543270" cy="543270"/>
      </dsp:txXfrm>
    </dsp:sp>
    <dsp:sp modelId="{C9DED484-765B-4B50-9650-386C82457535}">
      <dsp:nvSpPr>
        <dsp:cNvPr id="0" name=""/>
        <dsp:cNvSpPr/>
      </dsp:nvSpPr>
      <dsp:spPr>
        <a:xfrm>
          <a:off x="910915" y="795015"/>
          <a:ext cx="602050" cy="602050"/>
        </a:xfrm>
        <a:prstGeom prst="roundRect">
          <a:avLst/>
        </a:prstGeom>
        <a:solidFill>
          <a:schemeClr val="bg2"/>
        </a:solidFill>
        <a:ln>
          <a:solidFill>
            <a:schemeClr val="accent4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1" kern="1200" dirty="0" smtClean="0">
              <a:solidFill>
                <a:schemeClr val="tx1"/>
              </a:solidFill>
            </a:rPr>
            <a:t>Services</a:t>
          </a:r>
          <a:endParaRPr lang="en-CA" sz="900" b="1" kern="1200" dirty="0">
            <a:solidFill>
              <a:schemeClr val="tx1"/>
            </a:solidFill>
          </a:endParaRPr>
        </a:p>
      </dsp:txBody>
      <dsp:txXfrm>
        <a:off x="940305" y="824405"/>
        <a:ext cx="543270" cy="54327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B9A41D-2C14-4FD9-A8FE-469DBFAB3809}" type="datetimeFigureOut">
              <a:rPr lang="en-CA" smtClean="0"/>
              <a:t>2013-04-28</a:t>
            </a:fld>
            <a:endParaRPr lang="en-CA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1F50BE-48AE-4332-BF46-C112AB8C5E91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3045767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9:15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t>5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9319447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FHIR Governance Board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Maintains FHIR principles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Identifies risks, precepts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Handles coordination w/ external groups</a:t>
            </a:r>
          </a:p>
          <a:p>
            <a:pPr marL="0" indent="0">
              <a:buFontTx/>
              <a:buNone/>
            </a:pPr>
            <a:r>
              <a:rPr lang="en-US" dirty="0" smtClean="0"/>
              <a:t>FHIR Management Group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Coordinates</a:t>
            </a:r>
            <a:r>
              <a:rPr lang="en-US" baseline="0" dirty="0" smtClean="0"/>
              <a:t> Work Groups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Manages ballot process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Education delivery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Day-to-day activities</a:t>
            </a:r>
          </a:p>
          <a:p>
            <a:pPr marL="0" indent="0">
              <a:buFontTx/>
              <a:buNone/>
            </a:pPr>
            <a:r>
              <a:rPr lang="en-US" baseline="0" dirty="0" smtClean="0"/>
              <a:t>Modeling &amp; Methodology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Defines criteria for artifacts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Determines processes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Documents best practices</a:t>
            </a:r>
          </a:p>
          <a:p>
            <a:pPr marL="0" indent="0">
              <a:buFontTx/>
              <a:buNone/>
            </a:pPr>
            <a:r>
              <a:rPr lang="en-US" baseline="0" dirty="0" smtClean="0"/>
              <a:t>Work Groups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Do the actual development work</a:t>
            </a:r>
          </a:p>
          <a:p>
            <a:pPr marL="0" indent="0">
              <a:buFontTx/>
              <a:buNone/>
            </a:pPr>
            <a:r>
              <a:rPr lang="en-US" baseline="0" dirty="0" smtClean="0"/>
              <a:t>Core Team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Temporary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Takes on work Work Groups can’t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Expedites</a:t>
            </a:r>
          </a:p>
          <a:p>
            <a:pPr marL="171450" indent="-171450">
              <a:buFontTx/>
              <a:buChar char="-"/>
            </a:pPr>
            <a:endParaRPr lang="en-US" baseline="0" dirty="0" smtClean="0"/>
          </a:p>
          <a:p>
            <a:pPr marL="0" indent="0">
              <a:buFontTx/>
              <a:buNone/>
            </a:pPr>
            <a:r>
              <a:rPr lang="en-US" baseline="0" dirty="0" smtClean="0"/>
              <a:t>What haven’t we talked about yet?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t>19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4762984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9:45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t>20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7669960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URLs, parameters, etc. all defined</a:t>
            </a:r>
          </a:p>
          <a:p>
            <a:r>
              <a:rPr lang="en-US" dirty="0" smtClean="0"/>
              <a:t>Choice of what operations to support</a:t>
            </a:r>
          </a:p>
          <a:p>
            <a:r>
              <a:rPr lang="en-US" dirty="0" smtClean="0"/>
              <a:t>Behavior documented in conformance profile - mandatory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t>22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297923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10:00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t>28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2798097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And</a:t>
            </a:r>
            <a:r>
              <a:rPr lang="en-US" baseline="0" dirty="0" smtClean="0"/>
              <a:t> few systems will ever see more than 40-50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t>30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86657849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AU" dirty="0" smtClean="0"/>
              <a:t>Defined Structured Data</a:t>
            </a:r>
          </a:p>
          <a:p>
            <a:pPr lvl="2"/>
            <a:r>
              <a:rPr lang="en-AU" dirty="0" smtClean="0"/>
              <a:t>The logical, common contents of the resource</a:t>
            </a:r>
          </a:p>
          <a:p>
            <a:pPr lvl="2"/>
            <a:r>
              <a:rPr lang="en-AU" dirty="0" smtClean="0"/>
              <a:t>Mapped to formal definitions/RIM &amp; other formats</a:t>
            </a:r>
          </a:p>
          <a:p>
            <a:pPr lvl="1"/>
            <a:r>
              <a:rPr lang="en-AU" dirty="0" smtClean="0"/>
              <a:t>Extensions</a:t>
            </a:r>
          </a:p>
          <a:p>
            <a:pPr lvl="2"/>
            <a:r>
              <a:rPr lang="en-AU" dirty="0" smtClean="0"/>
              <a:t>“Non-common” requirements, but everyone can use</a:t>
            </a:r>
          </a:p>
          <a:p>
            <a:pPr lvl="2"/>
            <a:r>
              <a:rPr lang="en-AU" dirty="0" smtClean="0"/>
              <a:t>Published and managed</a:t>
            </a:r>
          </a:p>
          <a:p>
            <a:pPr lvl="1"/>
            <a:r>
              <a:rPr lang="en-AU" dirty="0" smtClean="0"/>
              <a:t>Narrative</a:t>
            </a:r>
          </a:p>
          <a:p>
            <a:pPr lvl="2"/>
            <a:r>
              <a:rPr lang="en-AU" dirty="0" smtClean="0"/>
              <a:t>Human readable (fall back)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t>31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00291405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t>32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5032776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10:15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t>35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59433782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Published</a:t>
            </a:r>
            <a:r>
              <a:rPr lang="en-US" baseline="0" dirty="0" smtClean="0"/>
              <a:t> as HTML</a:t>
            </a:r>
          </a:p>
          <a:p>
            <a:r>
              <a:rPr lang="en-US" baseline="0" dirty="0" smtClean="0"/>
              <a:t>Published using validation process that performs consistency checks</a:t>
            </a:r>
          </a:p>
          <a:p>
            <a:r>
              <a:rPr lang="en-US" baseline="0" dirty="0" smtClean="0"/>
              <a:t>Really shouldn’t require much guidance to read, but a few things to call out</a:t>
            </a:r>
          </a:p>
          <a:p>
            <a:r>
              <a:rPr lang="en-US" baseline="0" dirty="0" smtClean="0"/>
              <a:t>Objective of spec is developer can skim and decide in &lt; day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t>39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25799221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10:30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t>46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7078935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Who 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t>8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65620564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11:15</a:t>
            </a:r>
          </a:p>
          <a:p>
            <a:r>
              <a:rPr lang="en-US" dirty="0" smtClean="0"/>
              <a:t>Core elements, Examples,</a:t>
            </a:r>
            <a:r>
              <a:rPr lang="en-US" baseline="0" dirty="0" smtClean="0"/>
              <a:t> definitions</a:t>
            </a:r>
          </a:p>
          <a:p>
            <a:r>
              <a:rPr lang="en-US" baseline="0" dirty="0" smtClean="0"/>
              <a:t>What do you think would be core in X?</a:t>
            </a:r>
          </a:p>
          <a:p>
            <a:r>
              <a:rPr lang="en-US" baseline="0" dirty="0" smtClean="0"/>
              <a:t>wiki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t>61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0375268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11:30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t>62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18206407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11:45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t>63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80751085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t>68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5168357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is where v3 gets it’s only check-mark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t>69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04342042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12:05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t>73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11069639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12:15</a:t>
            </a:r>
          </a:p>
          <a:p>
            <a:r>
              <a:rPr lang="en-US" dirty="0" smtClean="0"/>
              <a:t>Text linkages not as important when not human-attested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t>80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20189087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t>86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90891532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t>87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797544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9:25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t>11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3093890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don’t actually have a formal manifesto, but these are the principles we adhere to.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t>13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797544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Who’s read the v3 spec? – modeler</a:t>
            </a:r>
            <a:r>
              <a:rPr lang="en-US" baseline="0" dirty="0" smtClean="0"/>
              <a:t> &amp; balloter focused</a:t>
            </a:r>
            <a:endParaRPr lang="en-US" dirty="0" smtClean="0"/>
          </a:p>
          <a:p>
            <a:r>
              <a:rPr lang="en-US" dirty="0" smtClean="0"/>
              <a:t>Spec is driven by people who write code</a:t>
            </a:r>
          </a:p>
          <a:p>
            <a:r>
              <a:rPr lang="en-US" dirty="0" smtClean="0"/>
              <a:t>Numerous</a:t>
            </a:r>
            <a:r>
              <a:rPr lang="en-US" baseline="0" dirty="0" smtClean="0"/>
              <a:t> pieces have been changed because of experience with what worked when trying to implement</a:t>
            </a:r>
          </a:p>
          <a:p>
            <a:r>
              <a:rPr lang="en-US" baseline="0" dirty="0" smtClean="0"/>
              <a:t>Even have a test workbench for RESTful servers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t>14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6597402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Design by constraint failed – years to develop, what</a:t>
            </a:r>
            <a:r>
              <a:rPr lang="en-US" baseline="0" dirty="0" smtClean="0"/>
              <a:t> was produced required yet more design to be implementable and after that might not be interoperable</a:t>
            </a:r>
          </a:p>
          <a:p>
            <a:endParaRPr lang="en-US" baseline="0" dirty="0" smtClean="0"/>
          </a:p>
          <a:p>
            <a:r>
              <a:rPr lang="en-US" baseline="0" dirty="0" smtClean="0"/>
              <a:t>How to determine the 80%?  Look to existing specs – v2, v3, CDA templates, OpenEHR, jurisdictional projects, what implementations we’ve seen</a:t>
            </a:r>
          </a:p>
          <a:p>
            <a:r>
              <a:rPr lang="en-US" baseline="0" dirty="0" smtClean="0"/>
              <a:t>If not sure, err on the side of “not in for now”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Note: not 80% of instances, 80% of implementations</a:t>
            </a:r>
          </a:p>
          <a:p>
            <a:endParaRPr lang="en-US" dirty="0" smtClean="0"/>
          </a:p>
          <a:p>
            <a:r>
              <a:rPr lang="en-US" dirty="0" smtClean="0"/>
              <a:t>Challenges with “raising the</a:t>
            </a:r>
            <a:r>
              <a:rPr lang="en-US" baseline="0" dirty="0" smtClean="0"/>
              <a:t> bar”</a:t>
            </a:r>
          </a:p>
          <a:p>
            <a:r>
              <a:rPr lang="en-US" baseline="0" dirty="0" smtClean="0"/>
              <a:t>What happens when there aren’t many/any implementations?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t>15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0835212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try very hard to *not* invent</a:t>
            </a:r>
            <a:r>
              <a:rPr lang="en-US" baseline="0" dirty="0" smtClean="0"/>
              <a:t> stuff that exists elsewhere unless it’s really broken or totally unaligned with the FHIR principles.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t>16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6023137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Even when you think your target will understand all the encoded data, reality is data often gets shared beyond the originally intended context</a:t>
            </a:r>
          </a:p>
          <a:p>
            <a:endParaRPr lang="en-US" baseline="0" dirty="0" smtClean="0"/>
          </a:p>
          <a:p>
            <a:r>
              <a:rPr lang="en-US" dirty="0" smtClean="0"/>
              <a:t>Allow</a:t>
            </a:r>
            <a:r>
              <a:rPr lang="en-US" baseline="0" dirty="0" smtClean="0"/>
              <a:t> for exceptions for things like automated device readings, etc.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t>17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0895339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Was a bigger</a:t>
            </a:r>
            <a:r>
              <a:rPr lang="en-US" baseline="0" dirty="0" smtClean="0"/>
              <a:t> deal before HL7 decided to open up all IP</a:t>
            </a:r>
          </a:p>
          <a:p>
            <a:endParaRPr lang="en-US" baseline="0" dirty="0" smtClean="0"/>
          </a:p>
          <a:p>
            <a:r>
              <a:rPr lang="en-US" baseline="0" dirty="0" smtClean="0"/>
              <a:t>full legal text towards bottom of FHIR home page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t>18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2170695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152400" y="152400"/>
            <a:ext cx="8839200" cy="6477000"/>
            <a:chOff x="240" y="288"/>
            <a:chExt cx="5290" cy="3504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blackWhite">
            <a:xfrm>
              <a:off x="240" y="288"/>
              <a:ext cx="5290" cy="3504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 dirty="0">
                <a:latin typeface="Times New Roman" pitchFamily="18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auto">
            <a:xfrm>
              <a:off x="285" y="336"/>
              <a:ext cx="5184" cy="3408"/>
            </a:xfrm>
            <a:prstGeom prst="rect">
              <a:avLst/>
            </a:prstGeom>
            <a:noFill/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 dirty="0">
                <a:latin typeface="Times New Roman" pitchFamily="18" charset="0"/>
              </a:endParaRPr>
            </a:p>
          </p:txBody>
        </p:sp>
        <p:sp>
          <p:nvSpPr>
            <p:cNvPr id="7" name="Line 5"/>
            <p:cNvSpPr>
              <a:spLocks noChangeShapeType="1"/>
            </p:cNvSpPr>
            <p:nvPr/>
          </p:nvSpPr>
          <p:spPr bwMode="auto">
            <a:xfrm>
              <a:off x="576" y="2256"/>
              <a:ext cx="4608" cy="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 dirty="0"/>
            </a:p>
          </p:txBody>
        </p:sp>
      </p:grpSp>
      <p:sp>
        <p:nvSpPr>
          <p:cNvPr id="8" name="Rectangle 12"/>
          <p:cNvSpPr>
            <a:spLocks noChangeArrowheads="1"/>
          </p:cNvSpPr>
          <p:nvPr/>
        </p:nvSpPr>
        <p:spPr bwMode="auto">
          <a:xfrm>
            <a:off x="0" y="6629400"/>
            <a:ext cx="9144000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800" b="1" dirty="0" smtClean="0"/>
              <a:t>       © </a:t>
            </a:r>
            <a:r>
              <a:rPr lang="en-US" sz="800" b="1" dirty="0" smtClean="0"/>
              <a:t>2013 </a:t>
            </a:r>
            <a:r>
              <a:rPr lang="en-US" sz="800" b="1" dirty="0" smtClean="0"/>
              <a:t>HL7 ® </a:t>
            </a:r>
            <a:r>
              <a:rPr lang="en-US" sz="800" b="1" dirty="0"/>
              <a:t>International. </a:t>
            </a:r>
            <a:r>
              <a:rPr lang="en-US" sz="800" b="1" dirty="0" smtClean="0"/>
              <a:t>Licensed</a:t>
            </a:r>
            <a:r>
              <a:rPr lang="en-US" sz="800" b="1" baseline="0" dirty="0" smtClean="0"/>
              <a:t> under Creative Commons</a:t>
            </a:r>
            <a:r>
              <a:rPr lang="en-US" sz="800" b="1" dirty="0" smtClean="0"/>
              <a:t>. </a:t>
            </a:r>
            <a:r>
              <a:rPr lang="en-US" sz="800" b="1" dirty="0"/>
              <a:t>HL7 </a:t>
            </a:r>
            <a:r>
              <a:rPr lang="en-US" sz="800" b="1" dirty="0" smtClean="0"/>
              <a:t>&amp; Health </a:t>
            </a:r>
            <a:r>
              <a:rPr lang="en-US" sz="800" b="1" dirty="0"/>
              <a:t>Level Seven are registered trademarks of Health Level Seven International. Reg. U.S. TM Office.</a:t>
            </a:r>
          </a:p>
        </p:txBody>
      </p:sp>
      <p:pic>
        <p:nvPicPr>
          <p:cNvPr id="9" name="Picture 13" descr="HL7 International 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04800"/>
            <a:ext cx="1109662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798" name="Rectangle 6"/>
          <p:cNvSpPr>
            <a:spLocks noGrp="1" noChangeArrowheads="1"/>
          </p:cNvSpPr>
          <p:nvPr>
            <p:ph type="ctrTitle"/>
          </p:nvPr>
        </p:nvSpPr>
        <p:spPr>
          <a:xfrm>
            <a:off x="1219200" y="838200"/>
            <a:ext cx="6781800" cy="2559050"/>
          </a:xfrm>
        </p:spPr>
        <p:txBody>
          <a:bodyPr anchorCtr="1"/>
          <a:lstStyle>
            <a:lvl1pPr algn="ctr">
              <a:defRPr sz="56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33799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962400"/>
            <a:ext cx="6400800" cy="187325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3000"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71" t="19101" r="26890" b="29814"/>
          <a:stretch/>
        </p:blipFill>
        <p:spPr>
          <a:xfrm>
            <a:off x="6858678" y="260648"/>
            <a:ext cx="2034746" cy="1252151"/>
          </a:xfrm>
          <a:prstGeom prst="rect">
            <a:avLst/>
          </a:prstGeom>
        </p:spPr>
      </p:pic>
      <p:pic>
        <p:nvPicPr>
          <p:cNvPr id="11" name="Picture 4" descr="Creative Commons Licence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265" y="6192775"/>
            <a:ext cx="838200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9077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 bwMode="auto">
          <a:xfrm>
            <a:off x="7876619" y="5565993"/>
            <a:ext cx="1008112" cy="936104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4" name="Picture 13" descr="HL7 International Logo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04800"/>
            <a:ext cx="1109662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690226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332657"/>
            <a:ext cx="6552728" cy="1152128"/>
          </a:xfrm>
        </p:spPr>
        <p:txBody>
          <a:bodyPr anchor="ctr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9512" y="6304235"/>
            <a:ext cx="72008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3E5C4-3E2B-40F1-9F2B-C46CEB0C88DF}" type="slidenum">
              <a:rPr lang="en-CA" smtClean="0"/>
              <a:pPr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385691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828800"/>
            <a:ext cx="4114800" cy="45525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8800"/>
            <a:ext cx="4114800" cy="45525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9512" y="6304235"/>
            <a:ext cx="72008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3E5C4-3E2B-40F1-9F2B-C46CEB0C88DF}" type="slidenum">
              <a:rPr lang="en-CA" smtClean="0"/>
              <a:pPr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5557630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332656"/>
            <a:ext cx="6552728" cy="1152128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544" y="1709118"/>
            <a:ext cx="4040188" cy="63976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358032"/>
            <a:ext cx="4040188" cy="409530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09118"/>
            <a:ext cx="4041775" cy="63976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58032"/>
            <a:ext cx="4041775" cy="409530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4791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9512" y="6304235"/>
            <a:ext cx="72008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3E5C4-3E2B-40F1-9F2B-C46CEB0C88DF}" type="slidenum">
              <a:rPr lang="en-CA" smtClean="0"/>
              <a:pPr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4327536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323528" y="252899"/>
            <a:ext cx="8568952" cy="6264696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9512" y="6304235"/>
            <a:ext cx="72008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3E5C4-3E2B-40F1-9F2B-C46CEB0C88DF}" type="slidenum">
              <a:rPr lang="en-CA" smtClean="0"/>
              <a:pPr/>
              <a:t>‹#›</a:t>
            </a:fld>
            <a:endParaRPr lang="en-CA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23528" y="332657"/>
            <a:ext cx="6552728" cy="118014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780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jp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ChangeArrowheads="1"/>
          </p:cNvSpPr>
          <p:nvPr/>
        </p:nvSpPr>
        <p:spPr bwMode="auto">
          <a:xfrm>
            <a:off x="152400" y="152400"/>
            <a:ext cx="8839200" cy="6477000"/>
          </a:xfrm>
          <a:prstGeom prst="rect">
            <a:avLst/>
          </a:prstGeom>
          <a:solidFill>
            <a:schemeClr val="bg1"/>
          </a:solidFill>
          <a:ln w="44450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en-US" sz="2400" dirty="0">
              <a:latin typeface="Times New Roman" pitchFamily="18" charset="0"/>
            </a:endParaRPr>
          </a:p>
        </p:txBody>
      </p:sp>
      <p:sp>
        <p:nvSpPr>
          <p:cNvPr id="1027" name="Rectangle 4"/>
          <p:cNvSpPr>
            <a:spLocks noChangeArrowheads="1"/>
          </p:cNvSpPr>
          <p:nvPr/>
        </p:nvSpPr>
        <p:spPr bwMode="blackWhite">
          <a:xfrm>
            <a:off x="231775" y="236538"/>
            <a:ext cx="8678863" cy="6289675"/>
          </a:xfrm>
          <a:prstGeom prst="rect">
            <a:avLst/>
          </a:prstGeom>
          <a:solidFill>
            <a:schemeClr val="bg1"/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en-US" sz="2400" dirty="0">
              <a:latin typeface="Times New Roman" pitchFamily="18" charset="0"/>
            </a:endParaRPr>
          </a:p>
        </p:txBody>
      </p:sp>
      <p:sp>
        <p:nvSpPr>
          <p:cNvPr id="1028" name="Line 5"/>
          <p:cNvSpPr>
            <a:spLocks noChangeShapeType="1"/>
          </p:cNvSpPr>
          <p:nvPr/>
        </p:nvSpPr>
        <p:spPr bwMode="auto">
          <a:xfrm>
            <a:off x="461963" y="1600200"/>
            <a:ext cx="8296275" cy="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AU" dirty="0"/>
          </a:p>
        </p:txBody>
      </p:sp>
      <p:sp>
        <p:nvSpPr>
          <p:cNvPr id="1029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323528" y="332657"/>
            <a:ext cx="6552728" cy="11801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30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828800"/>
            <a:ext cx="8382000" cy="4480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31" name="Rectangle 13"/>
          <p:cNvSpPr>
            <a:spLocks noChangeArrowheads="1"/>
          </p:cNvSpPr>
          <p:nvPr/>
        </p:nvSpPr>
        <p:spPr bwMode="auto">
          <a:xfrm>
            <a:off x="228600" y="6643688"/>
            <a:ext cx="9144000" cy="214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800" b="1" dirty="0" smtClean="0"/>
              <a:t>© </a:t>
            </a:r>
            <a:r>
              <a:rPr lang="en-US" sz="800" b="1" dirty="0" smtClean="0"/>
              <a:t>2013 </a:t>
            </a:r>
            <a:r>
              <a:rPr lang="en-US" sz="800" b="1" dirty="0" smtClean="0"/>
              <a:t>HL7 ® International. Licensed</a:t>
            </a:r>
            <a:r>
              <a:rPr lang="en-US" sz="800" b="1" baseline="0" dirty="0" smtClean="0"/>
              <a:t> under Creative Commons</a:t>
            </a:r>
            <a:r>
              <a:rPr lang="en-US" sz="800" b="1" dirty="0" smtClean="0"/>
              <a:t>. HL7 &amp; Health Level Seven are registered trademarks of Health Level Seven International. Reg. U.S. TM Office.</a:t>
            </a:r>
            <a:endParaRPr lang="en-US" sz="800" b="1" dirty="0"/>
          </a:p>
        </p:txBody>
      </p:sp>
      <p:pic>
        <p:nvPicPr>
          <p:cNvPr id="1032" name="Picture 14" descr="HL7 International Logo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4038" y="5791200"/>
            <a:ext cx="665162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71" t="19101" r="26890" b="29814"/>
          <a:stretch/>
        </p:blipFill>
        <p:spPr>
          <a:xfrm>
            <a:off x="6876256" y="260648"/>
            <a:ext cx="2034746" cy="125215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2" r:id="rId3"/>
    <p:sldLayoutId id="2147483664" r:id="rId4"/>
    <p:sldLayoutId id="2147483665" r:id="rId5"/>
    <p:sldLayoutId id="2147483666" r:id="rId6"/>
    <p:sldLayoutId id="2147483667" r:id="rId7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2pPr>
      <a:lvl3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3pPr>
      <a:lvl4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4pPr>
      <a:lvl5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5pPr>
      <a:lvl6pPr marL="4572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6pPr>
      <a:lvl7pPr marL="9144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7pPr>
      <a:lvl8pPr marL="13716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8pPr>
      <a:lvl9pPr marL="18288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n"/>
        <a:defRPr sz="31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Ø"/>
        <a:defRPr sz="26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55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Char char="•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Wingdings" pitchFamily="2" charset="2"/>
        <a:buChar char="ü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Wingdings" pitchFamily="2" charset="2"/>
        <a:buChar char="ü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Wingdings" pitchFamily="2" charset="2"/>
        <a:buChar char="ü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Wingdings" pitchFamily="2" charset="2"/>
        <a:buChar char="ü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Wingdings" pitchFamily="2" charset="2"/>
        <a:buChar char="ü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hyperlink" Target="https://github.com/37signals/highrise-api" TargetMode="Externa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hl7.org/fhir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wmf"/><Relationship Id="rId4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/3.0/deed.en_GB" TargetMode="External"/><Relationship Id="rId2" Type="http://schemas.openxmlformats.org/officeDocument/2006/relationships/hyperlink" Target="http://gforge.hl7.org/svn/fhir/trunk/presentations/2013-01%20Tutorials/Introduction%20to%20FHIR.pptx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8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8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8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8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7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8.png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8.png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1.jpeg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wmf"/><Relationship Id="rId1" Type="http://schemas.openxmlformats.org/officeDocument/2006/relationships/slideLayout" Target="../slideLayouts/slideLayout3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hyperlink" Target="http://wiki.hl7.org/index.php?title=FHIR_email_list_subscription_instructions" TargetMode="External"/><Relationship Id="rId2" Type="http://schemas.openxmlformats.org/officeDocument/2006/relationships/hyperlink" Target="http://hl7.org/fhir" TargetMode="Externa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4.jpeg"/><Relationship Id="rId4" Type="http://schemas.openxmlformats.org/officeDocument/2006/relationships/image" Target="../media/image2.jpg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hyperlink" Target="http://hl7.org/fhir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smtClean="0"/>
              <a:t>Introduction to FHIR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 smtClean="0"/>
              <a:t>Lloyd McKenzie</a:t>
            </a:r>
          </a:p>
          <a:p>
            <a:r>
              <a:rPr lang="en-AU" dirty="0" smtClean="0"/>
              <a:t>May 6, </a:t>
            </a:r>
            <a:r>
              <a:rPr lang="en-AU" dirty="0" smtClean="0"/>
              <a:t>2013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495855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Genesis of FHIR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HL7 undertook a “Fresh look”</a:t>
            </a:r>
          </a:p>
          <a:p>
            <a:pPr lvl="1"/>
            <a:r>
              <a:rPr lang="en-AU" dirty="0" smtClean="0"/>
              <a:t>What would healthcare exchange look like if we started from scratch using modern approaches?</a:t>
            </a:r>
          </a:p>
          <a:p>
            <a:r>
              <a:rPr lang="en-AU" dirty="0" smtClean="0"/>
              <a:t>Web search for success markers led to RESTful based APIs</a:t>
            </a:r>
          </a:p>
          <a:p>
            <a:pPr lvl="1"/>
            <a:r>
              <a:rPr lang="en-AU" dirty="0" smtClean="0"/>
              <a:t>Exemplar: Highrise (</a:t>
            </a:r>
            <a:r>
              <a:rPr lang="en-AU" dirty="0" smtClean="0">
                <a:hlinkClick r:id="rId2"/>
              </a:rPr>
              <a:t>https://github.com/37signals/highrise-api</a:t>
            </a:r>
            <a:r>
              <a:rPr lang="en-AU" dirty="0" smtClean="0"/>
              <a:t>)</a:t>
            </a:r>
          </a:p>
          <a:p>
            <a:r>
              <a:rPr lang="en-AU" dirty="0" smtClean="0"/>
              <a:t>Drafted a healthcare exchange API based on this approach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10</a:t>
            </a:fld>
            <a:endParaRPr lang="en-CA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71" t="19101" r="26890" b="29814"/>
          <a:stretch/>
        </p:blipFill>
        <p:spPr>
          <a:xfrm>
            <a:off x="6876256" y="260648"/>
            <a:ext cx="2034746" cy="1252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8586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acronym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 – Fast (to design &amp; to implement)</a:t>
            </a:r>
          </a:p>
          <a:p>
            <a:pPr lvl="1"/>
            <a:r>
              <a:rPr lang="en-US" dirty="0" smtClean="0"/>
              <a:t>Relative – No technology can make integration as fast as we’d like</a:t>
            </a:r>
          </a:p>
          <a:p>
            <a:r>
              <a:rPr lang="en-US" dirty="0" smtClean="0"/>
              <a:t>H – Health</a:t>
            </a:r>
          </a:p>
          <a:p>
            <a:pPr lvl="1"/>
            <a:r>
              <a:rPr lang="en-US" dirty="0" smtClean="0"/>
              <a:t>That’s why we’re here</a:t>
            </a:r>
          </a:p>
          <a:p>
            <a:r>
              <a:rPr lang="en-US" dirty="0" smtClean="0"/>
              <a:t>I – Interoperable</a:t>
            </a:r>
          </a:p>
          <a:p>
            <a:pPr lvl="1"/>
            <a:r>
              <a:rPr lang="en-US" dirty="0" smtClean="0"/>
              <a:t>Ditto</a:t>
            </a:r>
          </a:p>
          <a:p>
            <a:r>
              <a:rPr lang="en-US" dirty="0" smtClean="0"/>
              <a:t>R – Resources</a:t>
            </a:r>
          </a:p>
          <a:p>
            <a:pPr lvl="1"/>
            <a:r>
              <a:rPr lang="en-US" dirty="0" smtClean="0"/>
              <a:t>Building blocks – more on these to follow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11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85612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FHIR Principles</a:t>
            </a:r>
            <a:endParaRPr lang="en-CA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6303963"/>
            <a:ext cx="720725" cy="220662"/>
          </a:xfrm>
          <a:prstGeom prst="rect">
            <a:avLst/>
          </a:prstGeom>
        </p:spPr>
        <p:txBody>
          <a:bodyPr/>
          <a:lstStyle/>
          <a:p>
            <a:fld id="{5CC3E5C4-3E2B-40F1-9F2B-C46CEB0C88DF}" type="slidenum">
              <a:rPr lang="en-CA" smtClean="0"/>
              <a:pPr/>
              <a:t>12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487630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FHIR Manifesto</a:t>
            </a:r>
            <a:endParaRPr lang="en-CA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Focus on </a:t>
            </a:r>
            <a:r>
              <a:rPr lang="en-US" b="1" dirty="0" smtClean="0"/>
              <a:t>Implementers</a:t>
            </a:r>
          </a:p>
          <a:p>
            <a:pPr lvl="0"/>
            <a:r>
              <a:rPr lang="en-US" dirty="0" smtClean="0"/>
              <a:t>Target support for </a:t>
            </a:r>
            <a:r>
              <a:rPr lang="en-US" b="1" dirty="0" smtClean="0"/>
              <a:t>common</a:t>
            </a:r>
            <a:r>
              <a:rPr lang="en-US" dirty="0" smtClean="0"/>
              <a:t> </a:t>
            </a:r>
            <a:r>
              <a:rPr lang="en-US" b="1" dirty="0" smtClean="0"/>
              <a:t>scenarios</a:t>
            </a:r>
          </a:p>
          <a:p>
            <a:r>
              <a:rPr lang="en-US" dirty="0" smtClean="0"/>
              <a:t>Leverage cross-industry </a:t>
            </a:r>
            <a:r>
              <a:rPr lang="en-US" b="1" dirty="0" smtClean="0"/>
              <a:t>web technologies</a:t>
            </a:r>
          </a:p>
          <a:p>
            <a:r>
              <a:rPr lang="en-US" dirty="0" smtClean="0"/>
              <a:t>Require </a:t>
            </a:r>
            <a:r>
              <a:rPr lang="en-US" b="1" dirty="0" smtClean="0"/>
              <a:t>human readability</a:t>
            </a:r>
            <a:r>
              <a:rPr lang="en-US" dirty="0" smtClean="0"/>
              <a:t> as base level of interoperability</a:t>
            </a:r>
          </a:p>
          <a:p>
            <a:r>
              <a:rPr lang="en-US" dirty="0" smtClean="0"/>
              <a:t>Make content </a:t>
            </a:r>
            <a:r>
              <a:rPr lang="en-US" b="1" dirty="0" smtClean="0"/>
              <a:t>freely available</a:t>
            </a:r>
          </a:p>
          <a:p>
            <a:r>
              <a:rPr lang="en-US" b="0" dirty="0" smtClean="0"/>
              <a:t>Support multiple </a:t>
            </a:r>
            <a:r>
              <a:rPr lang="en-US" b="1" dirty="0" smtClean="0"/>
              <a:t>paradigms </a:t>
            </a:r>
            <a:r>
              <a:rPr lang="en-US" b="0" dirty="0" smtClean="0"/>
              <a:t>&amp; architectures</a:t>
            </a:r>
          </a:p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lang="en-US" sz="3100" b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Demonstrate best practice </a:t>
            </a:r>
            <a:r>
              <a:rPr lang="en-US" sz="3100" b="1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governance</a:t>
            </a:r>
            <a:endParaRPr lang="en-CA" sz="3100" dirty="0" smtClean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763149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Implementer</a:t>
            </a:r>
            <a:r>
              <a:rPr lang="en-US" baseline="0" dirty="0" smtClean="0"/>
              <a:t> Focus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Specification is written for one target</a:t>
            </a:r>
            <a:r>
              <a:rPr lang="en-US" sz="2400" baseline="0" dirty="0" smtClean="0"/>
              <a:t> audience: implementers</a:t>
            </a:r>
          </a:p>
          <a:p>
            <a:pPr lvl="1"/>
            <a:r>
              <a:rPr lang="en-US" sz="2400" dirty="0" smtClean="0"/>
              <a:t>Rationale, modeling</a:t>
            </a:r>
            <a:r>
              <a:rPr lang="en-US" sz="2400" baseline="0" dirty="0" smtClean="0"/>
              <a:t> approaches, etc. kept elsewhere</a:t>
            </a:r>
          </a:p>
          <a:p>
            <a:pPr lvl="0"/>
            <a:r>
              <a:rPr lang="en-US" sz="2400" dirty="0" smtClean="0"/>
              <a:t>Multiple reference implementations from day 1</a:t>
            </a:r>
          </a:p>
          <a:p>
            <a:pPr lvl="0"/>
            <a:r>
              <a:rPr lang="en-US" sz="2400" dirty="0" smtClean="0"/>
              <a:t>Publicly available test servers</a:t>
            </a:r>
          </a:p>
          <a:p>
            <a:pPr lvl="0"/>
            <a:r>
              <a:rPr lang="en-US" sz="2400" dirty="0" smtClean="0"/>
              <a:t>Starter APIs published with spec</a:t>
            </a:r>
          </a:p>
          <a:p>
            <a:pPr lvl="1"/>
            <a:r>
              <a:rPr lang="en-US" sz="2400" dirty="0" smtClean="0"/>
              <a:t>Delphi, C#, Java – more to come</a:t>
            </a:r>
          </a:p>
          <a:p>
            <a:pPr lvl="0"/>
            <a:r>
              <a:rPr lang="en-US" sz="2400" dirty="0" smtClean="0"/>
              <a:t>Connectathons</a:t>
            </a:r>
            <a:r>
              <a:rPr lang="en-US" sz="2400" baseline="0" dirty="0" smtClean="0"/>
              <a:t> to verify specification approaches</a:t>
            </a:r>
          </a:p>
          <a:p>
            <a:pPr lvl="0"/>
            <a:r>
              <a:rPr lang="en-US" sz="2400" baseline="0" dirty="0" smtClean="0"/>
              <a:t>Instances you can read and understand</a:t>
            </a:r>
            <a:r>
              <a:rPr lang="en-US" sz="2400" dirty="0" smtClean="0"/>
              <a:t> </a:t>
            </a:r>
            <a:r>
              <a:rPr lang="en-US" sz="2400" dirty="0" smtClean="0">
                <a:sym typeface="Wingdings" pitchFamily="2" charset="2"/>
              </a:rPr>
              <a:t></a:t>
            </a:r>
          </a:p>
          <a:p>
            <a:pPr lvl="0"/>
            <a:r>
              <a:rPr lang="en-US" sz="2400" dirty="0" smtClean="0">
                <a:sym typeface="Wingdings" pitchFamily="2" charset="2"/>
              </a:rPr>
              <a:t>Lots of examples (and they’re valid too)</a:t>
            </a:r>
            <a:endParaRPr lang="en-US" sz="2400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14</a:t>
            </a:fld>
            <a:endParaRPr lang="en-CA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7020272" y="3133383"/>
            <a:ext cx="1872208" cy="17281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 sz="3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Ø"/>
              <a:defRPr sz="2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5000"/>
              <a:buFont typeface="Wingdings" pitchFamily="2" charset="2"/>
              <a:buChar char="ü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5000"/>
              <a:buFont typeface="Wingdings" pitchFamily="2" charset="2"/>
              <a:buChar char="ü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5000"/>
              <a:buFont typeface="Wingdings" pitchFamily="2" charset="2"/>
              <a:buChar char="ü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5000"/>
              <a:buFont typeface="Wingdings" pitchFamily="2" charset="2"/>
              <a:buChar char="ü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5000"/>
              <a:buFont typeface="Wingdings" pitchFamily="2" charset="2"/>
              <a:buChar char="ü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spcBef>
                <a:spcPts val="0"/>
              </a:spcBef>
              <a:buFont typeface="Wingdings" pitchFamily="2" charset="2"/>
              <a:buNone/>
            </a:pPr>
            <a:r>
              <a:rPr lang="en-US" sz="700" dirty="0" smtClean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sz="700" dirty="0" smtClean="0">
                <a:solidFill>
                  <a:prstClr val="black"/>
                </a:solidFill>
                <a:latin typeface="Consolas"/>
              </a:rPr>
              <a:t> HL7.Fhir.Instance.Model;</a:t>
            </a:r>
          </a:p>
          <a:p>
            <a:pPr marL="0" indent="0">
              <a:spcBef>
                <a:spcPts val="0"/>
              </a:spcBef>
              <a:buFont typeface="Wingdings" pitchFamily="2" charset="2"/>
              <a:buNone/>
            </a:pPr>
            <a:r>
              <a:rPr lang="en-US" sz="700" dirty="0" smtClean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sz="700" dirty="0" smtClean="0">
                <a:solidFill>
                  <a:prstClr val="black"/>
                </a:solidFill>
                <a:latin typeface="Consolas"/>
              </a:rPr>
              <a:t> HL7.Fhir.Instance.Parsers;</a:t>
            </a:r>
          </a:p>
          <a:p>
            <a:pPr marL="0" indent="0">
              <a:spcBef>
                <a:spcPts val="0"/>
              </a:spcBef>
              <a:buFont typeface="Wingdings" pitchFamily="2" charset="2"/>
              <a:buNone/>
            </a:pPr>
            <a:r>
              <a:rPr lang="en-US" sz="700" dirty="0" smtClean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sz="700" dirty="0" smtClean="0">
                <a:solidFill>
                  <a:prstClr val="black"/>
                </a:solidFill>
                <a:latin typeface="Consolas"/>
              </a:rPr>
              <a:t> HL7.Fhir.Instance.Support;</a:t>
            </a:r>
          </a:p>
          <a:p>
            <a:pPr marL="0" indent="0">
              <a:spcBef>
                <a:spcPts val="0"/>
              </a:spcBef>
              <a:buFont typeface="Wingdings" pitchFamily="2" charset="2"/>
              <a:buNone/>
            </a:pPr>
            <a:endParaRPr lang="en-US" sz="700" noProof="1" smtClean="0">
              <a:solidFill>
                <a:srgbClr val="2B91AF"/>
              </a:solidFill>
              <a:latin typeface="Consolas"/>
            </a:endParaRPr>
          </a:p>
          <a:p>
            <a:pPr marL="0" indent="0">
              <a:spcBef>
                <a:spcPts val="0"/>
              </a:spcBef>
              <a:buFont typeface="Wingdings" pitchFamily="2" charset="2"/>
              <a:buNone/>
            </a:pPr>
            <a:r>
              <a:rPr lang="nl-NL" sz="700" noProof="1" smtClean="0">
                <a:solidFill>
                  <a:srgbClr val="2B91AF"/>
                </a:solidFill>
                <a:latin typeface="Consolas"/>
              </a:rPr>
              <a:t>XmlReader</a:t>
            </a:r>
            <a:r>
              <a:rPr lang="nl-NL" sz="700" noProof="1" smtClean="0">
                <a:solidFill>
                  <a:prstClr val="black"/>
                </a:solidFill>
                <a:latin typeface="Consolas"/>
              </a:rPr>
              <a:t> xr = </a:t>
            </a:r>
            <a:r>
              <a:rPr lang="nl-NL" sz="700" noProof="1" smtClean="0">
                <a:solidFill>
                  <a:srgbClr val="2B91AF"/>
                </a:solidFill>
                <a:latin typeface="Consolas"/>
              </a:rPr>
              <a:t>XmlReader</a:t>
            </a:r>
            <a:r>
              <a:rPr lang="nl-NL" sz="700" noProof="1" smtClean="0">
                <a:solidFill>
                  <a:prstClr val="black"/>
                </a:solidFill>
                <a:latin typeface="Consolas"/>
              </a:rPr>
              <a:t>.Create(</a:t>
            </a:r>
          </a:p>
          <a:p>
            <a:pPr marL="0" indent="0">
              <a:spcBef>
                <a:spcPts val="0"/>
              </a:spcBef>
              <a:buFont typeface="Wingdings" pitchFamily="2" charset="2"/>
              <a:buNone/>
            </a:pPr>
            <a:r>
              <a:rPr lang="nl-NL" sz="700" noProof="1" smtClean="0">
                <a:solidFill>
                  <a:prstClr val="black"/>
                </a:solidFill>
                <a:latin typeface="Consolas"/>
              </a:rPr>
              <a:t>	</a:t>
            </a:r>
            <a:r>
              <a:rPr lang="nl-NL" sz="700" noProof="1" smtClean="0">
                <a:solidFill>
                  <a:srgbClr val="0000FF"/>
                </a:solidFill>
                <a:latin typeface="Consolas"/>
              </a:rPr>
              <a:t>new </a:t>
            </a:r>
            <a:r>
              <a:rPr lang="nl-NL" sz="700" noProof="1" smtClean="0">
                <a:solidFill>
                  <a:srgbClr val="2B91AF"/>
                </a:solidFill>
                <a:latin typeface="Consolas"/>
              </a:rPr>
              <a:t>StreamRead</a:t>
            </a:r>
            <a:endParaRPr lang="nl-NL" sz="700" noProof="1" smtClean="0">
              <a:solidFill>
                <a:prstClr val="black"/>
              </a:solidFill>
              <a:latin typeface="Consolas"/>
            </a:endParaRPr>
          </a:p>
          <a:p>
            <a:pPr marL="0" indent="0">
              <a:spcBef>
                <a:spcPts val="0"/>
              </a:spcBef>
              <a:buFont typeface="Wingdings" pitchFamily="2" charset="2"/>
              <a:buNone/>
            </a:pPr>
            <a:r>
              <a:rPr lang="nl-NL" sz="700" noProof="1" smtClean="0">
                <a:solidFill>
                  <a:srgbClr val="2B91AF"/>
                </a:solidFill>
                <a:latin typeface="Consolas"/>
              </a:rPr>
              <a:t>IFhirReader</a:t>
            </a:r>
            <a:r>
              <a:rPr lang="nl-NL" sz="700" noProof="1" smtClean="0">
                <a:solidFill>
                  <a:prstClr val="black"/>
                </a:solidFill>
                <a:latin typeface="Consolas"/>
              </a:rPr>
              <a:t> r = </a:t>
            </a:r>
            <a:r>
              <a:rPr lang="nl-NL" sz="700" noProof="1" smtClean="0">
                <a:solidFill>
                  <a:srgbClr val="0000FF"/>
                </a:solidFill>
                <a:latin typeface="Consolas"/>
              </a:rPr>
              <a:t>new</a:t>
            </a:r>
            <a:r>
              <a:rPr lang="nl-NL" sz="700" noProof="1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nl-NL" sz="700" noProof="1" smtClean="0">
                <a:solidFill>
                  <a:srgbClr val="2B91AF"/>
                </a:solidFill>
                <a:latin typeface="Consolas"/>
              </a:rPr>
              <a:t>XmlFhirReader</a:t>
            </a:r>
            <a:endParaRPr lang="nl-NL" sz="700" noProof="1" smtClean="0">
              <a:solidFill>
                <a:prstClr val="black"/>
              </a:solidFill>
              <a:latin typeface="Consolas"/>
            </a:endParaRPr>
          </a:p>
          <a:p>
            <a:pPr marL="0" indent="0">
              <a:spcBef>
                <a:spcPts val="0"/>
              </a:spcBef>
              <a:buFont typeface="Wingdings" pitchFamily="2" charset="2"/>
              <a:buNone/>
            </a:pPr>
            <a:endParaRPr lang="nl-NL" sz="700" noProof="1" smtClean="0">
              <a:solidFill>
                <a:prstClr val="black"/>
              </a:solidFill>
              <a:latin typeface="Consolas"/>
            </a:endParaRPr>
          </a:p>
          <a:p>
            <a:pPr marL="0" indent="0">
              <a:spcBef>
                <a:spcPts val="0"/>
              </a:spcBef>
              <a:buFont typeface="Wingdings" pitchFamily="2" charset="2"/>
              <a:buNone/>
            </a:pPr>
            <a:r>
              <a:rPr lang="en-US" sz="700" noProof="1" smtClean="0">
                <a:latin typeface="Consolas"/>
              </a:rPr>
              <a:t>//</a:t>
            </a:r>
            <a:r>
              <a:rPr lang="en-US" sz="700" noProof="1" smtClean="0">
                <a:solidFill>
                  <a:srgbClr val="2B91AF"/>
                </a:solidFill>
                <a:latin typeface="Consolas"/>
              </a:rPr>
              <a:t> JsonTextReader</a:t>
            </a:r>
            <a:r>
              <a:rPr lang="en-US" sz="700" noProof="1" smtClean="0">
                <a:solidFill>
                  <a:prstClr val="black"/>
                </a:solidFill>
                <a:latin typeface="Consolas"/>
              </a:rPr>
              <a:t> jr = </a:t>
            </a:r>
            <a:r>
              <a:rPr lang="en-US" sz="700" noProof="1" smtClean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700" noProof="1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700" noProof="1" smtClean="0">
                <a:solidFill>
                  <a:srgbClr val="2B91AF"/>
                </a:solidFill>
                <a:latin typeface="Consolas"/>
              </a:rPr>
              <a:t>JsonTe</a:t>
            </a:r>
            <a:endParaRPr lang="en-US" sz="700" noProof="1" smtClean="0">
              <a:solidFill>
                <a:prstClr val="black"/>
              </a:solidFill>
              <a:latin typeface="Consolas"/>
            </a:endParaRPr>
          </a:p>
          <a:p>
            <a:pPr marL="0" indent="0">
              <a:spcBef>
                <a:spcPts val="0"/>
              </a:spcBef>
              <a:buFont typeface="Wingdings" pitchFamily="2" charset="2"/>
              <a:buNone/>
            </a:pPr>
            <a:r>
              <a:rPr lang="en-US" sz="700" noProof="1" smtClean="0">
                <a:latin typeface="Consolas"/>
              </a:rPr>
              <a:t>//</a:t>
            </a:r>
            <a:r>
              <a:rPr lang="en-US" sz="700" noProof="1" smtClean="0">
                <a:solidFill>
                  <a:srgbClr val="2B91AF"/>
                </a:solidFill>
                <a:latin typeface="Consolas"/>
              </a:rPr>
              <a:t> </a:t>
            </a:r>
            <a:r>
              <a:rPr lang="en-US" sz="700" noProof="1" smtClean="0">
                <a:solidFill>
                  <a:prstClr val="black"/>
                </a:solidFill>
                <a:latin typeface="Consolas"/>
              </a:rPr>
              <a:t>	</a:t>
            </a:r>
            <a:r>
              <a:rPr lang="en-US" sz="700" noProof="1" smtClean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700" noProof="1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700" noProof="1" smtClean="0">
                <a:solidFill>
                  <a:srgbClr val="2B91AF"/>
                </a:solidFill>
                <a:latin typeface="Consolas"/>
              </a:rPr>
              <a:t>StreamRead</a:t>
            </a:r>
            <a:endParaRPr lang="en-US" sz="700" noProof="1" smtClean="0">
              <a:solidFill>
                <a:prstClr val="black"/>
              </a:solidFill>
              <a:latin typeface="Consolas"/>
            </a:endParaRPr>
          </a:p>
          <a:p>
            <a:pPr marL="0" indent="0">
              <a:spcBef>
                <a:spcPts val="0"/>
              </a:spcBef>
              <a:buFont typeface="Wingdings" pitchFamily="2" charset="2"/>
              <a:buNone/>
            </a:pPr>
            <a:r>
              <a:rPr lang="nl-NL" sz="700" noProof="1" smtClean="0">
                <a:latin typeface="Consolas"/>
              </a:rPr>
              <a:t>//</a:t>
            </a:r>
            <a:r>
              <a:rPr lang="nl-NL" sz="700" noProof="1" smtClean="0">
                <a:solidFill>
                  <a:srgbClr val="2B91AF"/>
                </a:solidFill>
                <a:latin typeface="Consolas"/>
              </a:rPr>
              <a:t> IFhirReader</a:t>
            </a:r>
            <a:r>
              <a:rPr lang="nl-NL" sz="700" noProof="1" smtClean="0">
                <a:solidFill>
                  <a:prstClr val="black"/>
                </a:solidFill>
                <a:latin typeface="Consolas"/>
              </a:rPr>
              <a:t> r = </a:t>
            </a:r>
            <a:r>
              <a:rPr lang="nl-NL" sz="700" noProof="1" smtClean="0">
                <a:solidFill>
                  <a:srgbClr val="0000FF"/>
                </a:solidFill>
                <a:latin typeface="Consolas"/>
              </a:rPr>
              <a:t>new</a:t>
            </a:r>
            <a:r>
              <a:rPr lang="nl-NL" sz="700" noProof="1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nl-NL" sz="700" noProof="1" smtClean="0">
                <a:solidFill>
                  <a:srgbClr val="2B91AF"/>
                </a:solidFill>
                <a:latin typeface="Consolas"/>
              </a:rPr>
              <a:t>JsonFhirRe</a:t>
            </a:r>
            <a:endParaRPr lang="nl-NL" sz="700" noProof="1" smtClean="0">
              <a:solidFill>
                <a:prstClr val="black"/>
              </a:solidFill>
              <a:latin typeface="Consolas"/>
            </a:endParaRPr>
          </a:p>
          <a:p>
            <a:pPr marL="0" indent="0">
              <a:spcBef>
                <a:spcPts val="0"/>
              </a:spcBef>
              <a:buFont typeface="Wingdings" pitchFamily="2" charset="2"/>
              <a:buNone/>
            </a:pPr>
            <a:endParaRPr lang="nl-NL" sz="700" noProof="1" smtClean="0">
              <a:solidFill>
                <a:prstClr val="black"/>
              </a:solidFill>
              <a:latin typeface="Consolas"/>
            </a:endParaRPr>
          </a:p>
          <a:p>
            <a:pPr marL="0" indent="0">
              <a:spcBef>
                <a:spcPts val="0"/>
              </a:spcBef>
              <a:buFont typeface="Wingdings" pitchFamily="2" charset="2"/>
              <a:buNone/>
            </a:pPr>
            <a:r>
              <a:rPr lang="nl-NL" sz="700" noProof="1" smtClean="0">
                <a:solidFill>
                  <a:srgbClr val="2B91AF"/>
                </a:solidFill>
                <a:latin typeface="Consolas"/>
              </a:rPr>
              <a:t>ErrorList</a:t>
            </a:r>
            <a:r>
              <a:rPr lang="nl-NL" sz="700" noProof="1" smtClean="0">
                <a:solidFill>
                  <a:prstClr val="black"/>
                </a:solidFill>
                <a:latin typeface="Consolas"/>
              </a:rPr>
              <a:t> errors = </a:t>
            </a:r>
            <a:r>
              <a:rPr lang="nl-NL" sz="700" noProof="1" smtClean="0">
                <a:solidFill>
                  <a:srgbClr val="0000FF"/>
                </a:solidFill>
                <a:latin typeface="Consolas"/>
              </a:rPr>
              <a:t>new</a:t>
            </a:r>
            <a:r>
              <a:rPr lang="nl-NL" sz="700" noProof="1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nl-NL" sz="700" noProof="1" smtClean="0">
                <a:solidFill>
                  <a:srgbClr val="2B91AF"/>
                </a:solidFill>
                <a:latin typeface="Consolas"/>
              </a:rPr>
              <a:t>ErrorList</a:t>
            </a:r>
            <a:r>
              <a:rPr lang="nl-NL" sz="700" noProof="1" smtClean="0">
                <a:solidFill>
                  <a:prstClr val="black"/>
                </a:solidFill>
                <a:latin typeface="Consolas"/>
              </a:rPr>
              <a:t>(</a:t>
            </a:r>
          </a:p>
          <a:p>
            <a:pPr marL="0" indent="0">
              <a:spcBef>
                <a:spcPts val="0"/>
              </a:spcBef>
              <a:buFont typeface="Wingdings" pitchFamily="2" charset="2"/>
              <a:buNone/>
            </a:pPr>
            <a:r>
              <a:rPr lang="nl-NL" sz="700" noProof="1" smtClean="0">
                <a:solidFill>
                  <a:srgbClr val="2B91AF"/>
                </a:solidFill>
                <a:latin typeface="Consolas"/>
              </a:rPr>
              <a:t>LabReport</a:t>
            </a:r>
            <a:r>
              <a:rPr lang="nl-NL" sz="700" noProof="1" smtClean="0">
                <a:solidFill>
                  <a:prstClr val="black"/>
                </a:solidFill>
                <a:latin typeface="Consolas"/>
              </a:rPr>
              <a:t> rep = (</a:t>
            </a:r>
            <a:r>
              <a:rPr lang="nl-NL" sz="700" noProof="1" smtClean="0">
                <a:solidFill>
                  <a:srgbClr val="2B91AF"/>
                </a:solidFill>
                <a:latin typeface="Consolas"/>
              </a:rPr>
              <a:t>LabReport</a:t>
            </a:r>
            <a:r>
              <a:rPr lang="nl-NL" sz="700" noProof="1" smtClean="0">
                <a:solidFill>
                  <a:prstClr val="black"/>
                </a:solidFill>
                <a:latin typeface="Consolas"/>
              </a:rPr>
              <a:t>)</a:t>
            </a:r>
            <a:r>
              <a:rPr lang="nl-NL" sz="700" noProof="1" smtClean="0">
                <a:solidFill>
                  <a:srgbClr val="2B91AF"/>
                </a:solidFill>
                <a:latin typeface="Consolas"/>
              </a:rPr>
              <a:t>Resour</a:t>
            </a:r>
            <a:endParaRPr lang="nl-NL" sz="700" noProof="1" smtClean="0">
              <a:solidFill>
                <a:prstClr val="black"/>
              </a:solidFill>
              <a:latin typeface="Consolas"/>
            </a:endParaRPr>
          </a:p>
          <a:p>
            <a:pPr marL="0" indent="0">
              <a:spcBef>
                <a:spcPts val="0"/>
              </a:spcBef>
              <a:buFont typeface="Wingdings" pitchFamily="2" charset="2"/>
              <a:buNone/>
            </a:pPr>
            <a:r>
              <a:rPr lang="nl-NL" sz="700" noProof="1" smtClean="0">
                <a:solidFill>
                  <a:srgbClr val="2B91AF"/>
                </a:solidFill>
                <a:latin typeface="Consolas"/>
              </a:rPr>
              <a:t>Assert</a:t>
            </a:r>
            <a:r>
              <a:rPr lang="nl-NL" sz="700" noProof="1" smtClean="0">
                <a:solidFill>
                  <a:prstClr val="black"/>
                </a:solidFill>
                <a:latin typeface="Consolas"/>
              </a:rPr>
              <a:t>.IsTrue(errors.Count() == 0</a:t>
            </a:r>
            <a:endParaRPr lang="nl-NL" sz="700" noProof="1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726755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Support</a:t>
            </a:r>
            <a:r>
              <a:rPr lang="en-US" baseline="0" dirty="0" smtClean="0"/>
              <a:t> “Common” Scenarios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Inclusion of content in core specification is based on “80%” rule</a:t>
            </a:r>
          </a:p>
          <a:p>
            <a:pPr lvl="1"/>
            <a:r>
              <a:rPr lang="en-US" dirty="0" smtClean="0"/>
              <a:t>“We only include data elements if we are confident that 80% of implementations maintaining that resource will make use of the element”</a:t>
            </a:r>
          </a:p>
          <a:p>
            <a:pPr lvl="1"/>
            <a:r>
              <a:rPr lang="en-US" dirty="0" smtClean="0"/>
              <a:t>Other content pushed to extensions</a:t>
            </a:r>
          </a:p>
          <a:p>
            <a:pPr lvl="2"/>
            <a:r>
              <a:rPr lang="en-US" dirty="0" smtClean="0"/>
              <a:t>(more on this later)</a:t>
            </a:r>
          </a:p>
          <a:p>
            <a:r>
              <a:rPr lang="en-US" dirty="0" smtClean="0"/>
              <a:t>Easy to say, governance challenge to achieve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15</a:t>
            </a:fld>
            <a:endParaRPr lang="en-CA" dirty="0"/>
          </a:p>
        </p:txBody>
      </p:sp>
      <p:sp>
        <p:nvSpPr>
          <p:cNvPr id="6" name="Rectangle 5"/>
          <p:cNvSpPr/>
          <p:nvPr/>
        </p:nvSpPr>
        <p:spPr>
          <a:xfrm>
            <a:off x="395536" y="1700808"/>
            <a:ext cx="8640960" cy="450892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700" b="1" cap="none" spc="0" dirty="0" smtClean="0">
                <a:ln w="12700">
                  <a:noFill/>
                  <a:prstDash val="solid"/>
                </a:ln>
                <a:solidFill>
                  <a:schemeClr val="bg2">
                    <a:tint val="85000"/>
                    <a:satMod val="155000"/>
                    <a:alpha val="1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80%</a:t>
            </a:r>
            <a:endParaRPr lang="en-US" sz="28700" b="1" cap="none" spc="0" dirty="0">
              <a:ln w="12700">
                <a:noFill/>
                <a:prstDash val="solid"/>
              </a:ln>
              <a:solidFill>
                <a:schemeClr val="bg2">
                  <a:tint val="85000"/>
                  <a:satMod val="155000"/>
                  <a:alpha val="10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38993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technologies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Instances shared using XML &amp; JSON</a:t>
            </a:r>
          </a:p>
          <a:p>
            <a:r>
              <a:rPr lang="en-US" dirty="0" smtClean="0"/>
              <a:t>Collections represented using ATOM</a:t>
            </a:r>
          </a:p>
          <a:p>
            <a:pPr lvl="1"/>
            <a:r>
              <a:rPr lang="en-US" dirty="0" smtClean="0"/>
              <a:t>Same technology</a:t>
            </a:r>
            <a:r>
              <a:rPr lang="en-US" baseline="0" dirty="0" smtClean="0"/>
              <a:t> that gives you your daily news summary</a:t>
            </a:r>
          </a:p>
          <a:p>
            <a:pPr lvl="1"/>
            <a:r>
              <a:rPr lang="en-US" baseline="0" dirty="0" smtClean="0"/>
              <a:t>Out-of-the-box publish/subscribe</a:t>
            </a:r>
          </a:p>
          <a:p>
            <a:pPr lvl="0"/>
            <a:r>
              <a:rPr lang="en-US" dirty="0" smtClean="0"/>
              <a:t>Web calls work the same way they do for Facebook</a:t>
            </a:r>
            <a:r>
              <a:rPr lang="en-US" baseline="0" dirty="0" smtClean="0"/>
              <a:t> &amp; Twitter</a:t>
            </a:r>
          </a:p>
          <a:p>
            <a:pPr lvl="0"/>
            <a:r>
              <a:rPr lang="en-US" dirty="0" smtClean="0"/>
              <a:t>Rely on HTTPS, OAuth, etc. for security functions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16</a:t>
            </a:fld>
            <a:endParaRPr lang="en-CA" dirty="0"/>
          </a:p>
        </p:txBody>
      </p:sp>
      <p:sp>
        <p:nvSpPr>
          <p:cNvPr id="5" name="Rectangle 4"/>
          <p:cNvSpPr/>
          <p:nvPr/>
        </p:nvSpPr>
        <p:spPr>
          <a:xfrm rot="1342982">
            <a:off x="195075" y="2958290"/>
            <a:ext cx="8640960" cy="264687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6600" b="1" cap="none" spc="0" dirty="0" smtClean="0">
                <a:ln w="12700">
                  <a:noFill/>
                  <a:prstDash val="solid"/>
                </a:ln>
                <a:solidFill>
                  <a:schemeClr val="accent1">
                    <a:alpha val="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http://...</a:t>
            </a:r>
            <a:endParaRPr lang="en-US" sz="16600" b="1" cap="none" spc="0" dirty="0">
              <a:ln w="12700">
                <a:noFill/>
                <a:prstDash val="solid"/>
              </a:ln>
              <a:solidFill>
                <a:schemeClr val="accent1">
                  <a:alpha val="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88292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Human Readable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CDA taught HL7 a very important lesson</a:t>
            </a:r>
          </a:p>
          <a:p>
            <a:pPr lvl="1"/>
            <a:r>
              <a:rPr lang="en-US" dirty="0" smtClean="0"/>
              <a:t>Even if the computers don’t understand 99% of what you’re sending, that’s ok if they can properly render it to a human clinician</a:t>
            </a:r>
          </a:p>
          <a:p>
            <a:pPr lvl="0"/>
            <a:r>
              <a:rPr lang="en-US" dirty="0" smtClean="0"/>
              <a:t>This doesn’t just hold for documents – important for messages, services, etc.</a:t>
            </a:r>
          </a:p>
          <a:p>
            <a:pPr lvl="0"/>
            <a:r>
              <a:rPr lang="en-US" dirty="0" smtClean="0"/>
              <a:t>In FHIR, </a:t>
            </a:r>
            <a:r>
              <a:rPr lang="en-US" b="1" dirty="0" smtClean="0"/>
              <a:t>every</a:t>
            </a:r>
            <a:r>
              <a:rPr lang="en-US" b="0" baseline="0" dirty="0" smtClean="0"/>
              <a:t> resource is required to </a:t>
            </a:r>
            <a:br>
              <a:rPr lang="en-US" b="0" baseline="0" dirty="0" smtClean="0"/>
            </a:br>
            <a:r>
              <a:rPr lang="en-US" b="0" baseline="0" dirty="0" smtClean="0"/>
              <a:t>have a human-readable expression</a:t>
            </a:r>
          </a:p>
          <a:p>
            <a:pPr lvl="1"/>
            <a:r>
              <a:rPr lang="en-US" dirty="0" smtClean="0"/>
              <a:t>Can be direct rendering or human entered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17</a:t>
            </a:fld>
            <a:endParaRPr lang="en-CA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3470" y="3501008"/>
            <a:ext cx="1187533" cy="178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69803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Freely available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Unencumbered – free for use, no membership required</a:t>
            </a:r>
          </a:p>
          <a:p>
            <a:r>
              <a:rPr lang="en-US" dirty="0" smtClean="0">
                <a:hlinkClick r:id="rId3"/>
              </a:rPr>
              <a:t>http://hl7.org/fhir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18</a:t>
            </a:fld>
            <a:endParaRPr lang="en-CA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3573016"/>
            <a:ext cx="6562725" cy="200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" name="Picture 2" descr="C:\Users\office\AppData\Local\Microsoft\Windows\Temporary Internet Files\Content.IE5\2B0EXTZ8\MC900104752[1].wmf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1753741"/>
            <a:ext cx="1747838" cy="1819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3986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val 22"/>
          <p:cNvSpPr/>
          <p:nvPr/>
        </p:nvSpPr>
        <p:spPr bwMode="auto">
          <a:xfrm>
            <a:off x="1763688" y="2852936"/>
            <a:ext cx="4896544" cy="2304256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Governance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19</a:t>
            </a:fld>
            <a:endParaRPr lang="en-CA" dirty="0"/>
          </a:p>
        </p:txBody>
      </p:sp>
      <p:sp>
        <p:nvSpPr>
          <p:cNvPr id="6" name="Rounded Rectangle 5"/>
          <p:cNvSpPr/>
          <p:nvPr/>
        </p:nvSpPr>
        <p:spPr bwMode="auto">
          <a:xfrm>
            <a:off x="3348656" y="2924389"/>
            <a:ext cx="1728192" cy="792088"/>
          </a:xfrm>
          <a:prstGeom prst="round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Governance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FGB</a:t>
            </a:r>
            <a:endParaRPr kumimoji="0" lang="en-CA" sz="18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7" name="Rounded Rectangle 6"/>
          <p:cNvSpPr/>
          <p:nvPr/>
        </p:nvSpPr>
        <p:spPr bwMode="auto">
          <a:xfrm>
            <a:off x="4427984" y="3933056"/>
            <a:ext cx="1728192" cy="792088"/>
          </a:xfrm>
          <a:prstGeom prst="round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Management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FMG</a:t>
            </a:r>
            <a:endParaRPr kumimoji="0" lang="en-CA" sz="18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8" name="Rounded Rectangle 7"/>
          <p:cNvSpPr/>
          <p:nvPr/>
        </p:nvSpPr>
        <p:spPr bwMode="auto">
          <a:xfrm>
            <a:off x="2267744" y="3933056"/>
            <a:ext cx="1728192" cy="792088"/>
          </a:xfrm>
          <a:prstGeom prst="round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Methodology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MnM</a:t>
            </a:r>
            <a:endParaRPr kumimoji="0" lang="en-CA" sz="18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0" name="Rounded Rectangle 9"/>
          <p:cNvSpPr/>
          <p:nvPr/>
        </p:nvSpPr>
        <p:spPr bwMode="auto">
          <a:xfrm>
            <a:off x="3347864" y="1700808"/>
            <a:ext cx="1728192" cy="792088"/>
          </a:xfrm>
          <a:prstGeom prst="round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Oversight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TSC</a:t>
            </a:r>
            <a:endParaRPr kumimoji="0" lang="en-CA" sz="18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1" name="Rounded Rectangle 10"/>
          <p:cNvSpPr/>
          <p:nvPr/>
        </p:nvSpPr>
        <p:spPr bwMode="auto">
          <a:xfrm>
            <a:off x="3347864" y="5552661"/>
            <a:ext cx="1728192" cy="792088"/>
          </a:xfrm>
          <a:prstGeom prst="round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Content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1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Work Groups</a:t>
            </a:r>
            <a:endParaRPr kumimoji="0" lang="en-CA" sz="1800" b="1" i="1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2" name="Rounded Rectangle 11"/>
          <p:cNvSpPr/>
          <p:nvPr/>
        </p:nvSpPr>
        <p:spPr bwMode="auto">
          <a:xfrm>
            <a:off x="395536" y="5603040"/>
            <a:ext cx="1728192" cy="792088"/>
          </a:xfrm>
          <a:prstGeom prst="round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Content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Core Team</a:t>
            </a:r>
            <a:endParaRPr kumimoji="0" lang="en-CA" sz="1800" b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5" name="Straight Arrow Connector 4"/>
          <p:cNvCxnSpPr>
            <a:stCxn id="6" idx="3"/>
            <a:endCxn id="7" idx="0"/>
          </p:cNvCxnSpPr>
          <p:nvPr/>
        </p:nvCxnSpPr>
        <p:spPr bwMode="auto">
          <a:xfrm>
            <a:off x="5076848" y="3320433"/>
            <a:ext cx="215232" cy="612623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" name="Straight Arrow Connector 12"/>
          <p:cNvCxnSpPr>
            <a:stCxn id="6" idx="1"/>
            <a:endCxn id="8" idx="0"/>
          </p:cNvCxnSpPr>
          <p:nvPr/>
        </p:nvCxnSpPr>
        <p:spPr bwMode="auto">
          <a:xfrm flipH="1">
            <a:off x="3131840" y="3320433"/>
            <a:ext cx="216816" cy="612623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" name="Straight Arrow Connector 15"/>
          <p:cNvCxnSpPr>
            <a:stCxn id="8" idx="3"/>
            <a:endCxn id="7" idx="1"/>
          </p:cNvCxnSpPr>
          <p:nvPr/>
        </p:nvCxnSpPr>
        <p:spPr bwMode="auto">
          <a:xfrm>
            <a:off x="3995936" y="4329100"/>
            <a:ext cx="432048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" name="Straight Arrow Connector 23"/>
          <p:cNvCxnSpPr>
            <a:stCxn id="10" idx="2"/>
            <a:endCxn id="23" idx="0"/>
          </p:cNvCxnSpPr>
          <p:nvPr/>
        </p:nvCxnSpPr>
        <p:spPr bwMode="auto">
          <a:xfrm>
            <a:off x="4211960" y="2492896"/>
            <a:ext cx="0" cy="36004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" name="Straight Arrow Connector 26"/>
          <p:cNvCxnSpPr>
            <a:stCxn id="23" idx="4"/>
            <a:endCxn id="11" idx="0"/>
          </p:cNvCxnSpPr>
          <p:nvPr/>
        </p:nvCxnSpPr>
        <p:spPr bwMode="auto">
          <a:xfrm>
            <a:off x="4211960" y="5157192"/>
            <a:ext cx="0" cy="395469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" name="Straight Arrow Connector 29"/>
          <p:cNvCxnSpPr>
            <a:stCxn id="23" idx="4"/>
            <a:endCxn id="12" idx="3"/>
          </p:cNvCxnSpPr>
          <p:nvPr/>
        </p:nvCxnSpPr>
        <p:spPr bwMode="auto">
          <a:xfrm flipH="1">
            <a:off x="2123728" y="5157192"/>
            <a:ext cx="2088232" cy="841892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ysDot"/>
            <a:round/>
            <a:headEnd type="triangl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205989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This presentation</a:t>
            </a:r>
            <a:endParaRPr lang="en-CA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be downloaded here:</a:t>
            </a:r>
          </a:p>
          <a:p>
            <a:pPr lvl="1"/>
            <a:r>
              <a:rPr lang="en-CA" dirty="0">
                <a:hlinkClick r:id="rId2"/>
              </a:rPr>
              <a:t>http://</a:t>
            </a:r>
            <a:r>
              <a:rPr lang="en-CA" dirty="0" smtClean="0">
                <a:hlinkClick r:id="rId2"/>
              </a:rPr>
              <a:t>gforge.hl7.org/svn/fhir/trunk/presentations/2013-05 </a:t>
            </a:r>
            <a:r>
              <a:rPr lang="en-CA" dirty="0">
                <a:hlinkClick r:id="rId2"/>
              </a:rPr>
              <a:t>Tutorials/Introduction to </a:t>
            </a:r>
            <a:r>
              <a:rPr lang="en-CA" dirty="0" smtClean="0">
                <a:hlinkClick r:id="rId2"/>
              </a:rPr>
              <a:t>FHIR.pptx</a:t>
            </a:r>
            <a:endParaRPr lang="en-CA" dirty="0" smtClean="0"/>
          </a:p>
          <a:p>
            <a:pPr lvl="0"/>
            <a:r>
              <a:rPr lang="en-US" dirty="0" smtClean="0"/>
              <a:t>Is licensed for use under the Creative Commons, specifically:</a:t>
            </a:r>
          </a:p>
          <a:p>
            <a:pPr lvl="1"/>
            <a:r>
              <a:rPr lang="en-CA" u="sng" dirty="0">
                <a:hlinkClick r:id="rId3"/>
              </a:rPr>
              <a:t>Creative Commons Attribution 3.0 </a:t>
            </a:r>
            <a:r>
              <a:rPr lang="en-CA" u="sng" dirty="0" err="1">
                <a:hlinkClick r:id="rId3"/>
              </a:rPr>
              <a:t>Unported</a:t>
            </a:r>
            <a:r>
              <a:rPr lang="en-CA" u="sng" dirty="0">
                <a:hlinkClick r:id="rId3"/>
              </a:rPr>
              <a:t> </a:t>
            </a:r>
            <a:r>
              <a:rPr lang="en-CA" u="sng" dirty="0" smtClean="0">
                <a:hlinkClick r:id="rId3"/>
              </a:rPr>
              <a:t>License</a:t>
            </a:r>
            <a:endParaRPr lang="en-CA" u="sng" dirty="0" smtClean="0"/>
          </a:p>
          <a:p>
            <a:pPr lvl="1"/>
            <a:r>
              <a:rPr lang="en-US" dirty="0" smtClean="0"/>
              <a:t>(Do with it as you wish, so long as you give credit)</a:t>
            </a:r>
            <a:endParaRPr lang="en-CA" dirty="0"/>
          </a:p>
        </p:txBody>
      </p:sp>
      <p:pic>
        <p:nvPicPr>
          <p:cNvPr id="5" name="Picture 4" descr="Creative Commons Licenc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4797152"/>
            <a:ext cx="838200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8488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Paradigms and Architectures</a:t>
            </a:r>
            <a:endParaRPr lang="en-CA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6303963"/>
            <a:ext cx="720725" cy="220662"/>
          </a:xfrm>
          <a:prstGeom prst="rect">
            <a:avLst/>
          </a:prstGeom>
        </p:spPr>
        <p:txBody>
          <a:bodyPr/>
          <a:lstStyle/>
          <a:p>
            <a:fld id="{5CC3E5C4-3E2B-40F1-9F2B-C46CEB0C88DF}" type="slidenum">
              <a:rPr lang="en-CA" smtClean="0"/>
              <a:pPr/>
              <a:t>20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570162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Paradigms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FHIR supports 4 interoperability paradigms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21</a:t>
            </a:fld>
            <a:endParaRPr lang="en-CA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937821156"/>
              </p:ext>
            </p:extLst>
          </p:nvPr>
        </p:nvGraphicFramePr>
        <p:xfrm>
          <a:off x="1331640" y="234888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54092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Simple, out-of-the-box interoperability</a:t>
            </a:r>
          </a:p>
          <a:p>
            <a:r>
              <a:rPr lang="en-US" dirty="0" smtClean="0"/>
              <a:t>Leverage</a:t>
            </a:r>
            <a:r>
              <a:rPr lang="en-US" baseline="0" dirty="0" smtClean="0"/>
              <a:t> HTTP: GET, POST, etc.</a:t>
            </a:r>
          </a:p>
          <a:p>
            <a:r>
              <a:rPr lang="en-US" dirty="0" smtClean="0"/>
              <a:t>Pre-defined operations</a:t>
            </a:r>
          </a:p>
          <a:p>
            <a:pPr lvl="1"/>
            <a:r>
              <a:rPr lang="en-US" dirty="0" smtClean="0"/>
              <a:t>Create, Read, Update, Delete</a:t>
            </a:r>
          </a:p>
          <a:p>
            <a:pPr lvl="1"/>
            <a:r>
              <a:rPr lang="en-US" dirty="0" smtClean="0"/>
              <a:t>Also: History, Read Version, Search, Updates, Validate, Conformance &amp; Batch</a:t>
            </a:r>
          </a:p>
          <a:p>
            <a:r>
              <a:rPr lang="en-US" dirty="0" smtClean="0"/>
              <a:t>Works best in environments where control resides on client side and trust relationship exists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22</a:t>
            </a:fld>
            <a:endParaRPr lang="en-CA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360073690"/>
              </p:ext>
            </p:extLst>
          </p:nvPr>
        </p:nvGraphicFramePr>
        <p:xfrm>
          <a:off x="7092280" y="2420888"/>
          <a:ext cx="1775520" cy="15437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12599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Similar to CDA</a:t>
            </a:r>
          </a:p>
          <a:p>
            <a:r>
              <a:rPr lang="en-US" dirty="0" smtClean="0"/>
              <a:t>Collection</a:t>
            </a:r>
            <a:r>
              <a:rPr lang="en-US" baseline="0" dirty="0" smtClean="0"/>
              <a:t> of resources bound together</a:t>
            </a:r>
          </a:p>
          <a:p>
            <a:pPr lvl="1"/>
            <a:r>
              <a:rPr lang="en-US" baseline="0" dirty="0" smtClean="0"/>
              <a:t>Root is a “Document” resource</a:t>
            </a:r>
          </a:p>
          <a:p>
            <a:pPr lvl="1"/>
            <a:r>
              <a:rPr lang="en-US" baseline="0" dirty="0" smtClean="0"/>
              <a:t>Just like CDA header</a:t>
            </a:r>
          </a:p>
          <a:p>
            <a:r>
              <a:rPr lang="en-US" baseline="0" dirty="0" smtClean="0"/>
              <a:t>Sent as an ATOM feed</a:t>
            </a:r>
          </a:p>
          <a:p>
            <a:r>
              <a:rPr lang="en-US" baseline="0" dirty="0" smtClean="0"/>
              <a:t>One context</a:t>
            </a:r>
          </a:p>
          <a:p>
            <a:r>
              <a:rPr lang="en-US" baseline="0" dirty="0" smtClean="0"/>
              <a:t>Can be signed, authenticated, etc.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23</a:t>
            </a:fld>
            <a:endParaRPr lang="en-CA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388113474"/>
              </p:ext>
            </p:extLst>
          </p:nvPr>
        </p:nvGraphicFramePr>
        <p:xfrm>
          <a:off x="7092280" y="2924944"/>
          <a:ext cx="1775520" cy="15437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87463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Messages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Similar to v2 and v3 messaging</a:t>
            </a:r>
          </a:p>
          <a:p>
            <a:r>
              <a:rPr lang="en-US" dirty="0" smtClean="0"/>
              <a:t>Also a collection of resources as an ATOM feed</a:t>
            </a:r>
          </a:p>
          <a:p>
            <a:r>
              <a:rPr lang="en-US" dirty="0" smtClean="0"/>
              <a:t>Allows request/response behavior with bundles for both request and response</a:t>
            </a:r>
          </a:p>
          <a:p>
            <a:r>
              <a:rPr lang="en-US" dirty="0" smtClean="0"/>
              <a:t>Event-driven</a:t>
            </a:r>
          </a:p>
          <a:p>
            <a:pPr lvl="1"/>
            <a:r>
              <a:rPr lang="en-US" dirty="0" smtClean="0"/>
              <a:t>E.g. Send lab order, get back result</a:t>
            </a:r>
          </a:p>
          <a:p>
            <a:r>
              <a:rPr lang="en-US" dirty="0" smtClean="0"/>
              <a:t>Can be asynchronous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24</a:t>
            </a:fld>
            <a:endParaRPr lang="en-CA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382020844"/>
              </p:ext>
            </p:extLst>
          </p:nvPr>
        </p:nvGraphicFramePr>
        <p:xfrm>
          <a:off x="7092280" y="4293096"/>
          <a:ext cx="1775520" cy="15437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67537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</a:t>
            </a:r>
            <a:r>
              <a:rPr lang="en-US" baseline="0" dirty="0" smtClean="0"/>
              <a:t> Oriented Architecture (SOA)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 whatever you like </a:t>
            </a:r>
          </a:p>
          <a:p>
            <a:pPr lvl="1"/>
            <a:r>
              <a:rPr lang="en-US" dirty="0" smtClean="0"/>
              <a:t>(based on SOA principles)</a:t>
            </a:r>
          </a:p>
          <a:p>
            <a:pPr lvl="1"/>
            <a:r>
              <a:rPr lang="en-US" dirty="0" smtClean="0"/>
              <a:t>Ultra complex workflows</a:t>
            </a:r>
          </a:p>
          <a:p>
            <a:pPr lvl="1"/>
            <a:r>
              <a:rPr lang="en-US" dirty="0" smtClean="0"/>
              <a:t>Ultra simple workflows</a:t>
            </a:r>
          </a:p>
          <a:p>
            <a:pPr lvl="1"/>
            <a:r>
              <a:rPr lang="en-US" dirty="0" smtClean="0"/>
              <a:t>Individual resources or collections (in Atom or other formats)</a:t>
            </a:r>
          </a:p>
          <a:p>
            <a:pPr lvl="1"/>
            <a:r>
              <a:rPr lang="en-US" dirty="0" smtClean="0"/>
              <a:t>Use HTTP or use something else</a:t>
            </a:r>
          </a:p>
          <a:p>
            <a:pPr lvl="1"/>
            <a:r>
              <a:rPr lang="en-US" dirty="0" smtClean="0"/>
              <a:t>Only constraint is that you’re passing around FHIR resources in some shape or manner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25</a:t>
            </a:fld>
            <a:endParaRPr lang="en-CA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9644550"/>
              </p:ext>
            </p:extLst>
          </p:nvPr>
        </p:nvGraphicFramePr>
        <p:xfrm>
          <a:off x="7020272" y="1916832"/>
          <a:ext cx="1775520" cy="15437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0130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Paradigms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600" dirty="0" smtClean="0"/>
              <a:t>Regardless of paradigm</a:t>
            </a:r>
            <a:r>
              <a:rPr lang="en-US" sz="2600" baseline="0" dirty="0" smtClean="0"/>
              <a:t> </a:t>
            </a:r>
            <a:r>
              <a:rPr lang="en-US" sz="2600" b="1" baseline="0" dirty="0" smtClean="0"/>
              <a:t>the content is the same</a:t>
            </a:r>
            <a:endParaRPr lang="en-US" sz="2600" b="0" baseline="0" dirty="0" smtClean="0"/>
          </a:p>
          <a:p>
            <a:r>
              <a:rPr lang="en-US" sz="2600" b="0" baseline="0" dirty="0" smtClean="0"/>
              <a:t>This means it’s straight-forward to share content across paradigms</a:t>
            </a:r>
          </a:p>
          <a:p>
            <a:pPr lvl="1"/>
            <a:r>
              <a:rPr lang="en-US" sz="2600" dirty="0" smtClean="0"/>
              <a:t>E.g. Receive a lab result in a message.  Package it in a discharge</a:t>
            </a:r>
            <a:r>
              <a:rPr lang="en-US" sz="2600" baseline="0" dirty="0" smtClean="0"/>
              <a:t> summary document</a:t>
            </a:r>
          </a:p>
          <a:p>
            <a:pPr lvl="0"/>
            <a:r>
              <a:rPr lang="en-US" sz="2600" dirty="0" smtClean="0"/>
              <a:t>It also means constraints can be shared across paradigms</a:t>
            </a:r>
          </a:p>
          <a:p>
            <a:pPr lvl="1"/>
            <a:r>
              <a:rPr lang="en-US" sz="2600" dirty="0" smtClean="0"/>
              <a:t>E.g. Define a profile for Blood Pressure and use it on resources in messages, documents, REST and services</a:t>
            </a:r>
            <a:endParaRPr lang="en-CA" sz="2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26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52922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FHIR makes no assumptions about the architectural design of systems</a:t>
            </a:r>
          </a:p>
          <a:p>
            <a:pPr lvl="0"/>
            <a:r>
              <a:rPr lang="en-US" dirty="0" smtClean="0"/>
              <a:t>You can use it for</a:t>
            </a:r>
          </a:p>
          <a:p>
            <a:pPr lvl="1"/>
            <a:r>
              <a:rPr lang="en-US" dirty="0" smtClean="0"/>
              <a:t>Light or heavy</a:t>
            </a:r>
            <a:r>
              <a:rPr lang="en-US" baseline="0" dirty="0" smtClean="0"/>
              <a:t> c</a:t>
            </a:r>
            <a:r>
              <a:rPr lang="en-US" dirty="0" smtClean="0"/>
              <a:t>lients</a:t>
            </a:r>
          </a:p>
          <a:p>
            <a:pPr lvl="1"/>
            <a:r>
              <a:rPr lang="en-US" dirty="0" smtClean="0"/>
              <a:t>Central server or peer-to-peer</a:t>
            </a:r>
            <a:r>
              <a:rPr lang="en-US" baseline="0" dirty="0" smtClean="0"/>
              <a:t> sharing</a:t>
            </a:r>
          </a:p>
          <a:p>
            <a:pPr lvl="1"/>
            <a:r>
              <a:rPr lang="en-US" baseline="0" dirty="0" smtClean="0"/>
              <a:t>Push or pull</a:t>
            </a:r>
          </a:p>
          <a:p>
            <a:pPr lvl="1"/>
            <a:r>
              <a:rPr lang="en-US" dirty="0" smtClean="0"/>
              <a:t>Query</a:t>
            </a:r>
            <a:r>
              <a:rPr lang="en-US" baseline="0" dirty="0" smtClean="0"/>
              <a:t> or publish/subscribe</a:t>
            </a:r>
          </a:p>
          <a:p>
            <a:pPr lvl="1"/>
            <a:r>
              <a:rPr lang="en-US" baseline="0" dirty="0" smtClean="0"/>
              <a:t>Loosely coupled or tightly coupled environments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Ø"/>
              <a:tabLst/>
              <a:defRPr/>
            </a:pPr>
            <a:r>
              <a:rPr lang="en-US" sz="2600" baseline="0" dirty="0" smtClean="0">
                <a:solidFill>
                  <a:schemeClr val="tx1"/>
                </a:solidFill>
                <a:effectLst/>
                <a:latin typeface="+mn-lt"/>
              </a:rPr>
              <a:t>With history tracking or without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27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766592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FHIR Resources</a:t>
            </a:r>
            <a:endParaRPr lang="en-CA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90015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Resources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“Resources” are:</a:t>
            </a:r>
          </a:p>
          <a:p>
            <a:pPr lvl="1"/>
            <a:r>
              <a:rPr lang="en-AU" dirty="0" smtClean="0"/>
              <a:t>Small logically discrete units of exchange</a:t>
            </a:r>
          </a:p>
          <a:p>
            <a:pPr lvl="1"/>
            <a:r>
              <a:rPr lang="en-AU" dirty="0" smtClean="0"/>
              <a:t>Defined behaviour and meaning</a:t>
            </a:r>
          </a:p>
          <a:p>
            <a:pPr lvl="1"/>
            <a:r>
              <a:rPr lang="en-AU" dirty="0" smtClean="0"/>
              <a:t>Known identity / location</a:t>
            </a:r>
          </a:p>
          <a:p>
            <a:pPr lvl="1"/>
            <a:r>
              <a:rPr lang="en-AU" dirty="0" smtClean="0"/>
              <a:t>Smallest unit of transaction</a:t>
            </a:r>
          </a:p>
          <a:p>
            <a:pPr lvl="1"/>
            <a:r>
              <a:rPr lang="en-AU" dirty="0" smtClean="0"/>
              <a:t>“of interest” to healthcare</a:t>
            </a:r>
          </a:p>
          <a:p>
            <a:pPr lvl="1"/>
            <a:endParaRPr lang="en-AU" dirty="0" smtClean="0"/>
          </a:p>
          <a:p>
            <a:pPr lvl="1"/>
            <a:r>
              <a:rPr lang="en-AU" dirty="0" smtClean="0"/>
              <a:t>V2: Sort of like Segments</a:t>
            </a:r>
          </a:p>
          <a:p>
            <a:pPr lvl="1"/>
            <a:r>
              <a:rPr lang="en-AU" dirty="0" smtClean="0"/>
              <a:t>V3: Sort of like CMETs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29</a:t>
            </a:fld>
            <a:endParaRPr lang="en-CA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71" t="19101" r="26890" b="29814"/>
          <a:stretch/>
        </p:blipFill>
        <p:spPr>
          <a:xfrm>
            <a:off x="6876256" y="265046"/>
            <a:ext cx="2034746" cy="1252151"/>
          </a:xfrm>
          <a:prstGeom prst="rect">
            <a:avLst/>
          </a:prstGeom>
        </p:spPr>
      </p:pic>
      <p:pic>
        <p:nvPicPr>
          <p:cNvPr id="5122" name="Picture 2" descr="C:\Users\office\AppData\Local\Microsoft\Windows\Temporary Internet Files\Content.IE5\5WDXES51\MC900439816[1]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1968" y="3356992"/>
            <a:ext cx="2362324" cy="2362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7999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am I?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Name:</a:t>
            </a:r>
            <a:r>
              <a:rPr lang="en-US" dirty="0" smtClean="0"/>
              <a:t> Lloyd McKenzie</a:t>
            </a:r>
          </a:p>
          <a:p>
            <a:r>
              <a:rPr lang="en-US" b="1" dirty="0" smtClean="0"/>
              <a:t>Company:</a:t>
            </a:r>
            <a:r>
              <a:rPr lang="en-US" dirty="0" smtClean="0"/>
              <a:t> Gordon Point Informatics (GPi)</a:t>
            </a:r>
          </a:p>
          <a:p>
            <a:r>
              <a:rPr lang="en-US" b="1" dirty="0" smtClean="0"/>
              <a:t>Background:</a:t>
            </a:r>
          </a:p>
          <a:p>
            <a:pPr lvl="1"/>
            <a:r>
              <a:rPr lang="en-US" dirty="0" smtClean="0"/>
              <a:t>Initial participant in FHIR core team</a:t>
            </a:r>
          </a:p>
          <a:p>
            <a:pPr lvl="1"/>
            <a:r>
              <a:rPr lang="en-US" dirty="0" smtClean="0"/>
              <a:t>Co-chair FHIR Management Group</a:t>
            </a:r>
          </a:p>
          <a:p>
            <a:pPr lvl="1"/>
            <a:r>
              <a:rPr lang="en-US" dirty="0" smtClean="0"/>
              <a:t>Co-chair HL7 Modeling &amp; Methodology</a:t>
            </a:r>
          </a:p>
          <a:p>
            <a:pPr lvl="1"/>
            <a:r>
              <a:rPr lang="en-US" dirty="0" smtClean="0"/>
              <a:t>Chair HL7 Canada Architecture &amp; Infrastructure</a:t>
            </a:r>
          </a:p>
          <a:p>
            <a:pPr lvl="1"/>
            <a:r>
              <a:rPr lang="en-US" dirty="0" smtClean="0"/>
              <a:t>Heavily involved in HL7 and healthcare exchange for last 14 years (v2, v3, CDA, etc.)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3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94423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a Resource?</a:t>
            </a:r>
            <a:endParaRPr lang="en-CA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CA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Administrative</a:t>
            </a:r>
          </a:p>
          <a:p>
            <a:pPr lvl="1"/>
            <a:r>
              <a:rPr lang="en-US" dirty="0" smtClean="0"/>
              <a:t>Patient, Practitioner, </a:t>
            </a:r>
            <a:r>
              <a:rPr lang="en-US" dirty="0" smtClean="0"/>
              <a:t>Organization, Facility, Coverage, Invoice</a:t>
            </a:r>
          </a:p>
          <a:p>
            <a:r>
              <a:rPr lang="en-US" dirty="0" smtClean="0"/>
              <a:t>Clinical Concepts</a:t>
            </a:r>
          </a:p>
          <a:p>
            <a:pPr lvl="1"/>
            <a:r>
              <a:rPr lang="en-US" dirty="0" smtClean="0"/>
              <a:t>Allergy, Problem, Family History, Care Plan</a:t>
            </a:r>
          </a:p>
          <a:p>
            <a:r>
              <a:rPr lang="en-US" dirty="0" smtClean="0"/>
              <a:t>Infrastructure</a:t>
            </a:r>
          </a:p>
          <a:p>
            <a:pPr lvl="1"/>
            <a:r>
              <a:rPr lang="en-US" dirty="0" smtClean="0"/>
              <a:t>Document, Message, Profile, Conformance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Non-examples</a:t>
            </a:r>
            <a:endParaRPr lang="en-CA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Gender</a:t>
            </a:r>
          </a:p>
          <a:p>
            <a:pPr lvl="1"/>
            <a:r>
              <a:rPr lang="en-US" dirty="0" smtClean="0"/>
              <a:t>Too small</a:t>
            </a:r>
          </a:p>
          <a:p>
            <a:r>
              <a:rPr lang="en-US" dirty="0" smtClean="0"/>
              <a:t>Electronic Health Record </a:t>
            </a:r>
          </a:p>
          <a:p>
            <a:pPr lvl="1"/>
            <a:r>
              <a:rPr lang="en-US" dirty="0" smtClean="0"/>
              <a:t>Too big</a:t>
            </a:r>
          </a:p>
          <a:p>
            <a:r>
              <a:rPr lang="en-US" dirty="0" smtClean="0"/>
              <a:t>Blood Pressure</a:t>
            </a:r>
          </a:p>
          <a:p>
            <a:pPr lvl="1"/>
            <a:r>
              <a:rPr lang="en-US" dirty="0" smtClean="0"/>
              <a:t>Too specific</a:t>
            </a:r>
          </a:p>
          <a:p>
            <a:r>
              <a:rPr lang="en-US" dirty="0" smtClean="0"/>
              <a:t>Intervention</a:t>
            </a:r>
          </a:p>
          <a:p>
            <a:pPr lvl="1"/>
            <a:r>
              <a:rPr lang="en-US" dirty="0" smtClean="0"/>
              <a:t>Too broad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6303963"/>
            <a:ext cx="720725" cy="220662"/>
          </a:xfrm>
          <a:prstGeom prst="rect">
            <a:avLst/>
          </a:prstGeom>
        </p:spPr>
        <p:txBody>
          <a:bodyPr/>
          <a:lstStyle/>
          <a:p>
            <a:fld id="{5CC3E5C4-3E2B-40F1-9F2B-C46CEB0C88DF}" type="slidenum">
              <a:rPr lang="en-CA" smtClean="0"/>
              <a:pPr/>
              <a:t>30</a:t>
            </a:fld>
            <a:endParaRPr lang="en-CA" dirty="0"/>
          </a:p>
        </p:txBody>
      </p:sp>
      <p:sp>
        <p:nvSpPr>
          <p:cNvPr id="12" name="TextBox 11"/>
          <p:cNvSpPr txBox="1"/>
          <p:nvPr/>
        </p:nvSpPr>
        <p:spPr>
          <a:xfrm>
            <a:off x="3203848" y="5805264"/>
            <a:ext cx="48965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chemeClr val="accent1"/>
                </a:solidFill>
              </a:rPr>
              <a:t>100-150 total - ever</a:t>
            </a:r>
            <a:endParaRPr lang="en-CA" sz="40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7951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9" dur="25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11" grpId="0" uiExpand="1" build="p"/>
      <p:bldP spid="12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Resources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828800"/>
            <a:ext cx="4695056" cy="592088"/>
          </a:xfrm>
        </p:spPr>
        <p:txBody>
          <a:bodyPr/>
          <a:lstStyle/>
          <a:p>
            <a:r>
              <a:rPr lang="en-AU" dirty="0" smtClean="0"/>
              <a:t>Resources have 3 parts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31</a:t>
            </a:fld>
            <a:endParaRPr lang="en-CA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71" t="19101" r="26890" b="29814"/>
          <a:stretch/>
        </p:blipFill>
        <p:spPr>
          <a:xfrm>
            <a:off x="6876256" y="260648"/>
            <a:ext cx="2034746" cy="125215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 bwMode="auto">
          <a:xfrm>
            <a:off x="1691680" y="3907883"/>
            <a:ext cx="1800200" cy="1872208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 smtClean="0">
                <a:latin typeface="Arial" charset="0"/>
              </a:rPr>
              <a:t>Defined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 smtClean="0">
                <a:latin typeface="Arial" charset="0"/>
              </a:rPr>
              <a:t>Structured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 smtClean="0">
                <a:latin typeface="Arial" charset="0"/>
              </a:rPr>
              <a:t>Data</a:t>
            </a:r>
            <a:endParaRPr kumimoji="0" lang="en-CA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1691680" y="2467723"/>
            <a:ext cx="1800200" cy="72008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 smtClean="0">
                <a:latin typeface="Arial" charset="0"/>
              </a:rPr>
              <a:t>Extensions</a:t>
            </a:r>
            <a:endParaRPr kumimoji="0" lang="en-CA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1691680" y="3187803"/>
            <a:ext cx="1800200" cy="72008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 smtClean="0">
                <a:latin typeface="Arial" charset="0"/>
              </a:rPr>
              <a:t>Narrative</a:t>
            </a:r>
            <a:endParaRPr kumimoji="0" lang="en-CA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921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9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10"/>
          <p:cNvPicPr>
            <a:picLocks noGrp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28712" y="332656"/>
            <a:ext cx="5416057" cy="61206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428713" y="1124743"/>
            <a:ext cx="5416056" cy="1173839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fld id="{FBE2B389-5997-41EC-A1F5-068E11418883}" type="slidenum">
              <a:rPr lang="en-US"/>
              <a:pPr/>
              <a:t>32</a:t>
            </a:fld>
            <a:endParaRPr lang="en-US"/>
          </a:p>
        </p:txBody>
      </p:sp>
      <p:sp>
        <p:nvSpPr>
          <p:cNvPr id="7" name="Text Box 3"/>
          <p:cNvSpPr txBox="1"/>
          <p:nvPr/>
        </p:nvSpPr>
        <p:spPr>
          <a:xfrm>
            <a:off x="6413609" y="1268761"/>
            <a:ext cx="2397336" cy="72008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AU" sz="1600" dirty="0">
                <a:effectLst/>
                <a:ea typeface="Calibri"/>
                <a:cs typeface="Times New Roman"/>
              </a:rPr>
              <a:t>Human Readable </a:t>
            </a:r>
            <a:r>
              <a:rPr lang="en-AU" sz="1600" dirty="0" smtClean="0">
                <a:effectLst/>
                <a:ea typeface="Calibri"/>
                <a:cs typeface="Times New Roman"/>
              </a:rPr>
              <a:t>Summary</a:t>
            </a:r>
            <a:endParaRPr lang="en-AU" sz="1600" dirty="0">
              <a:effectLst/>
              <a:ea typeface="Calibri"/>
              <a:cs typeface="Times New Roman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5868144" y="1628800"/>
            <a:ext cx="542925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Box 6"/>
          <p:cNvSpPr txBox="1"/>
          <p:nvPr/>
        </p:nvSpPr>
        <p:spPr>
          <a:xfrm>
            <a:off x="6413609" y="3140968"/>
            <a:ext cx="2401146" cy="1728192"/>
          </a:xfrm>
          <a:prstGeom prst="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AU" sz="1600" dirty="0">
                <a:effectLst/>
                <a:ea typeface="Calibri"/>
                <a:cs typeface="Times New Roman"/>
              </a:rPr>
              <a:t>Standard Data </a:t>
            </a:r>
            <a:br>
              <a:rPr lang="en-AU" sz="1600" dirty="0">
                <a:effectLst/>
                <a:ea typeface="Calibri"/>
                <a:cs typeface="Times New Roman"/>
              </a:rPr>
            </a:br>
            <a:r>
              <a:rPr lang="en-AU" sz="1600" dirty="0">
                <a:effectLst/>
                <a:ea typeface="Calibri"/>
                <a:cs typeface="Times New Roman"/>
              </a:rPr>
              <a:t>Content:</a:t>
            </a: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/>
              <a:buChar char=""/>
            </a:pPr>
            <a:r>
              <a:rPr lang="en-AU" sz="1200" dirty="0">
                <a:effectLst/>
                <a:ea typeface="Calibri"/>
                <a:cs typeface="Times New Roman"/>
              </a:rPr>
              <a:t>MRN</a:t>
            </a:r>
            <a:endParaRPr lang="en-AU" sz="1600" dirty="0">
              <a:effectLst/>
              <a:ea typeface="Calibri"/>
              <a:cs typeface="Times New Roman"/>
            </a:endParaRP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/>
              <a:buChar char=""/>
            </a:pPr>
            <a:r>
              <a:rPr lang="en-AU" sz="1200" dirty="0">
                <a:effectLst/>
                <a:ea typeface="Calibri"/>
                <a:cs typeface="Times New Roman"/>
              </a:rPr>
              <a:t>Name</a:t>
            </a:r>
            <a:endParaRPr lang="en-AU" sz="1600" dirty="0">
              <a:effectLst/>
              <a:ea typeface="Calibri"/>
              <a:cs typeface="Times New Roman"/>
            </a:endParaRP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/>
              <a:buChar char=""/>
            </a:pPr>
            <a:r>
              <a:rPr lang="en-AU" sz="1200" dirty="0">
                <a:effectLst/>
                <a:ea typeface="Calibri"/>
                <a:cs typeface="Times New Roman"/>
              </a:rPr>
              <a:t>Gender</a:t>
            </a:r>
            <a:endParaRPr lang="en-AU" sz="1600" dirty="0">
              <a:effectLst/>
              <a:ea typeface="Calibri"/>
              <a:cs typeface="Times New Roman"/>
            </a:endParaRP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/>
              <a:buChar char=""/>
            </a:pPr>
            <a:r>
              <a:rPr lang="en-AU" sz="1200" dirty="0">
                <a:effectLst/>
                <a:ea typeface="Calibri"/>
                <a:cs typeface="Times New Roman"/>
              </a:rPr>
              <a:t>Date of Birth</a:t>
            </a:r>
            <a:endParaRPr lang="en-AU" sz="1600" dirty="0">
              <a:effectLst/>
              <a:ea typeface="Calibri"/>
              <a:cs typeface="Times New Roman"/>
            </a:endParaRP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Symbol"/>
              <a:buChar char=""/>
            </a:pPr>
            <a:r>
              <a:rPr lang="en-AU" sz="1200" dirty="0">
                <a:effectLst/>
                <a:ea typeface="Calibri"/>
                <a:cs typeface="Times New Roman"/>
              </a:rPr>
              <a:t>Provider</a:t>
            </a:r>
            <a:endParaRPr lang="en-AU" sz="1600" dirty="0">
              <a:effectLst/>
              <a:ea typeface="Calibri"/>
              <a:cs typeface="Times New Roman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5870049" y="3995306"/>
            <a:ext cx="543560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428713" y="2298583"/>
            <a:ext cx="5439431" cy="4010738"/>
          </a:xfrm>
          <a:prstGeom prst="rect">
            <a:avLst/>
          </a:prstGeom>
          <a:solidFill>
            <a:srgbClr val="92D05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AU"/>
          </a:p>
        </p:txBody>
      </p:sp>
      <p:sp>
        <p:nvSpPr>
          <p:cNvPr id="13" name="Rectangle 12"/>
          <p:cNvSpPr/>
          <p:nvPr/>
        </p:nvSpPr>
        <p:spPr>
          <a:xfrm>
            <a:off x="428713" y="476672"/>
            <a:ext cx="5416056" cy="648072"/>
          </a:xfrm>
          <a:prstGeom prst="rect">
            <a:avLst/>
          </a:prstGeom>
          <a:solidFill>
            <a:schemeClr val="accent6">
              <a:lumMod val="60000"/>
              <a:lumOff val="4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AU"/>
          </a:p>
        </p:txBody>
      </p:sp>
      <p:sp>
        <p:nvSpPr>
          <p:cNvPr id="14" name="Text Box 10"/>
          <p:cNvSpPr txBox="1"/>
          <p:nvPr/>
        </p:nvSpPr>
        <p:spPr>
          <a:xfrm>
            <a:off x="6413609" y="467519"/>
            <a:ext cx="2401146" cy="657225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AU" sz="1600" dirty="0" smtClean="0">
                <a:solidFill>
                  <a:schemeClr val="tx1"/>
                </a:solidFill>
                <a:effectLst/>
                <a:ea typeface="Calibri"/>
                <a:cs typeface="Times New Roman"/>
              </a:rPr>
              <a:t>Extension </a:t>
            </a:r>
            <a:r>
              <a:rPr lang="en-AU" sz="1600" dirty="0">
                <a:solidFill>
                  <a:schemeClr val="tx1"/>
                </a:solidFill>
                <a:effectLst/>
                <a:ea typeface="Calibri"/>
                <a:cs typeface="Times New Roman"/>
              </a:rPr>
              <a:t>with reference to its definition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5870049" y="796132"/>
            <a:ext cx="541020" cy="457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3809961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 elements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Resources are defined as an XML structure based on desired wire syntax</a:t>
            </a:r>
          </a:p>
          <a:p>
            <a:pPr lvl="1"/>
            <a:r>
              <a:rPr lang="en-US" dirty="0" smtClean="0"/>
              <a:t>Hierarchy of elements</a:t>
            </a:r>
          </a:p>
          <a:p>
            <a:pPr lvl="1"/>
            <a:r>
              <a:rPr lang="en-US" dirty="0" smtClean="0"/>
              <a:t>Each element has</a:t>
            </a:r>
          </a:p>
          <a:p>
            <a:pPr lvl="2"/>
            <a:r>
              <a:rPr lang="en-US" dirty="0" smtClean="0"/>
              <a:t>Name</a:t>
            </a:r>
          </a:p>
          <a:p>
            <a:pPr lvl="2"/>
            <a:r>
              <a:rPr lang="en-US" dirty="0"/>
              <a:t>E</a:t>
            </a:r>
            <a:r>
              <a:rPr lang="en-US" dirty="0" smtClean="0"/>
              <a:t>ither a datatype or nested elements</a:t>
            </a:r>
          </a:p>
          <a:p>
            <a:pPr lvl="2"/>
            <a:r>
              <a:rPr lang="en-US" dirty="0"/>
              <a:t>C</a:t>
            </a:r>
            <a:r>
              <a:rPr lang="en-US" dirty="0" smtClean="0"/>
              <a:t>ardinality</a:t>
            </a:r>
          </a:p>
          <a:p>
            <a:pPr lvl="3"/>
            <a:r>
              <a:rPr lang="en-US" dirty="0" smtClean="0"/>
              <a:t>All collections are nested in a containing element</a:t>
            </a:r>
          </a:p>
          <a:p>
            <a:pPr lvl="2"/>
            <a:r>
              <a:rPr lang="en-US" dirty="0" smtClean="0"/>
              <a:t>Definition</a:t>
            </a:r>
          </a:p>
          <a:p>
            <a:pPr lvl="2"/>
            <a:r>
              <a:rPr lang="en-US" dirty="0" smtClean="0"/>
              <a:t>RIM mapping</a:t>
            </a:r>
          </a:p>
        </p:txBody>
      </p:sp>
    </p:spTree>
    <p:extLst>
      <p:ext uri="{BB962C8B-B14F-4D97-AF65-F5344CB8AC3E}">
        <p14:creationId xmlns:p14="http://schemas.microsoft.com/office/powerpoint/2010/main" val="3369114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It’s all about the resources . . .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34</a:t>
            </a:fld>
            <a:endParaRPr lang="en-CA" dirty="0"/>
          </a:p>
        </p:txBody>
      </p:sp>
      <p:grpSp>
        <p:nvGrpSpPr>
          <p:cNvPr id="6" name="Group 5"/>
          <p:cNvGrpSpPr/>
          <p:nvPr/>
        </p:nvGrpSpPr>
        <p:grpSpPr>
          <a:xfrm>
            <a:off x="4250657" y="3176791"/>
            <a:ext cx="1577975" cy="1901825"/>
            <a:chOff x="4250657" y="3176791"/>
            <a:chExt cx="1577975" cy="1901825"/>
          </a:xfrm>
        </p:grpSpPr>
        <p:pic>
          <p:nvPicPr>
            <p:cNvPr id="2055" name="Picture 7" descr="C:\Users\office\AppData\Local\Microsoft\Windows\Temporary Internet Files\Content.IE5\ENHGUKDG\MC900318996[1].wmf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6200000">
              <a:off x="4088732" y="3338716"/>
              <a:ext cx="1901825" cy="1577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/>
            <p:cNvSpPr txBox="1"/>
            <p:nvPr/>
          </p:nvSpPr>
          <p:spPr>
            <a:xfrm>
              <a:off x="4355976" y="3589094"/>
              <a:ext cx="1008112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Lab</a:t>
              </a:r>
            </a:p>
            <a:p>
              <a:pPr algn="ctr"/>
              <a:endParaRPr lang="en-US" sz="1400" dirty="0" smtClean="0">
                <a:solidFill>
                  <a:schemeClr val="bg1"/>
                </a:solidFill>
              </a:endParaRPr>
            </a:p>
            <a:p>
              <a:pPr algn="ctr"/>
              <a:endParaRPr lang="en-US" sz="1400" dirty="0">
                <a:solidFill>
                  <a:schemeClr val="bg1"/>
                </a:solidFill>
              </a:endParaRPr>
            </a:p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Report</a:t>
              </a:r>
              <a:endParaRPr lang="en-CA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812774" y="3284984"/>
            <a:ext cx="1577975" cy="1901825"/>
            <a:chOff x="812774" y="3284984"/>
            <a:chExt cx="1577975" cy="1901825"/>
          </a:xfrm>
        </p:grpSpPr>
        <p:pic>
          <p:nvPicPr>
            <p:cNvPr id="12" name="Picture 7" descr="C:\Users\office\AppData\Local\Microsoft\Windows\Temporary Internet Files\Content.IE5\ENHGUKDG\MC900318996[1].wmf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650849" y="3446909"/>
              <a:ext cx="1901825" cy="1577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" name="TextBox 18"/>
            <p:cNvSpPr txBox="1"/>
            <p:nvPr/>
          </p:nvSpPr>
          <p:spPr>
            <a:xfrm>
              <a:off x="1259632" y="3738761"/>
              <a:ext cx="1008112" cy="13542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Related</a:t>
              </a:r>
            </a:p>
            <a:p>
              <a:pPr algn="ctr"/>
              <a:endParaRPr lang="en-US" dirty="0" smtClean="0">
                <a:solidFill>
                  <a:schemeClr val="bg1"/>
                </a:solidFill>
              </a:endParaRPr>
            </a:p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Person</a:t>
              </a:r>
              <a:endParaRPr lang="en-US" dirty="0" smtClean="0">
                <a:solidFill>
                  <a:schemeClr val="bg1"/>
                </a:solidFill>
              </a:endParaRPr>
            </a:p>
            <a:p>
              <a:pPr algn="ctr"/>
              <a:endParaRPr lang="en-US" sz="1400" dirty="0" smtClean="0">
                <a:solidFill>
                  <a:schemeClr val="bg1"/>
                </a:solidFill>
              </a:endParaRPr>
            </a:p>
            <a:p>
              <a:pPr algn="ctr"/>
              <a:endParaRPr lang="en-US" sz="1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2267744" y="3284984"/>
            <a:ext cx="1901825" cy="1577975"/>
            <a:chOff x="2267744" y="3284984"/>
            <a:chExt cx="1901825" cy="1577975"/>
          </a:xfrm>
        </p:grpSpPr>
        <p:pic>
          <p:nvPicPr>
            <p:cNvPr id="14" name="Picture 7" descr="C:\Users\office\AppData\Local\Microsoft\Windows\Temporary Internet Files\Content.IE5\ENHGUKDG\MC900318996[1].wmf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2267744" y="3284984"/>
              <a:ext cx="1901825" cy="1577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0" name="TextBox 19"/>
            <p:cNvSpPr txBox="1"/>
            <p:nvPr/>
          </p:nvSpPr>
          <p:spPr>
            <a:xfrm>
              <a:off x="2714600" y="3750941"/>
              <a:ext cx="1008112" cy="8002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Patient</a:t>
              </a:r>
            </a:p>
            <a:p>
              <a:pPr algn="ctr"/>
              <a:endParaRPr lang="en-US" sz="1400" dirty="0" smtClean="0">
                <a:solidFill>
                  <a:schemeClr val="bg1"/>
                </a:solidFill>
              </a:endParaRPr>
            </a:p>
            <a:p>
              <a:pPr algn="ctr"/>
              <a:endParaRPr lang="en-US" sz="1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3986389" y="5013176"/>
            <a:ext cx="1901825" cy="1577975"/>
            <a:chOff x="3986389" y="5013176"/>
            <a:chExt cx="1901825" cy="1577975"/>
          </a:xfrm>
        </p:grpSpPr>
        <p:pic>
          <p:nvPicPr>
            <p:cNvPr id="13" name="Picture 7" descr="C:\Users\office\AppData\Local\Microsoft\Windows\Temporary Internet Files\Content.IE5\ENHGUKDG\MC900318996[1].wm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86389" y="5013176"/>
              <a:ext cx="1901825" cy="1577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1" name="TextBox 20"/>
            <p:cNvSpPr txBox="1"/>
            <p:nvPr/>
          </p:nvSpPr>
          <p:spPr>
            <a:xfrm>
              <a:off x="4433245" y="5517232"/>
              <a:ext cx="1008112" cy="8002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Agent</a:t>
              </a:r>
            </a:p>
            <a:p>
              <a:endParaRPr lang="en-US" sz="1400" dirty="0" smtClean="0">
                <a:solidFill>
                  <a:schemeClr val="bg1"/>
                </a:solidFill>
              </a:endParaRPr>
            </a:p>
            <a:p>
              <a:endParaRPr lang="en-US" sz="1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895115" y="1724725"/>
            <a:ext cx="1901825" cy="1577975"/>
            <a:chOff x="3895115" y="1724725"/>
            <a:chExt cx="1901825" cy="1577975"/>
          </a:xfrm>
        </p:grpSpPr>
        <p:pic>
          <p:nvPicPr>
            <p:cNvPr id="17" name="Picture 7" descr="C:\Users\office\AppData\Local\Microsoft\Windows\Temporary Internet Files\Content.IE5\ENHGUKDG\MC900318996[1].wmf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3895115" y="1724725"/>
              <a:ext cx="1901825" cy="1577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2" name="TextBox 21"/>
            <p:cNvSpPr txBox="1"/>
            <p:nvPr/>
          </p:nvSpPr>
          <p:spPr>
            <a:xfrm>
              <a:off x="4341971" y="2268741"/>
              <a:ext cx="1008112" cy="8002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Facility</a:t>
              </a:r>
            </a:p>
            <a:p>
              <a:pPr algn="ctr"/>
              <a:endParaRPr lang="en-US" sz="1400" dirty="0" smtClean="0">
                <a:solidFill>
                  <a:schemeClr val="bg1"/>
                </a:solidFill>
              </a:endParaRPr>
            </a:p>
            <a:p>
              <a:pPr algn="ctr"/>
              <a:endParaRPr lang="en-US" sz="14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86787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FHIR Extensions</a:t>
            </a:r>
            <a:endParaRPr lang="en-CA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6303963"/>
            <a:ext cx="720725" cy="220662"/>
          </a:xfrm>
          <a:prstGeom prst="rect">
            <a:avLst/>
          </a:prstGeom>
        </p:spPr>
        <p:txBody>
          <a:bodyPr/>
          <a:lstStyle/>
          <a:p>
            <a:fld id="{5CC3E5C4-3E2B-40F1-9F2B-C46CEB0C88DF}" type="slidenum">
              <a:rPr lang="en-CA" smtClean="0"/>
              <a:pPr/>
              <a:t>35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247697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Case for Extensions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Extensions are often problematic in existing HL7 specs</a:t>
            </a:r>
          </a:p>
          <a:p>
            <a:pPr lvl="1"/>
            <a:r>
              <a:rPr lang="en-US" dirty="0" smtClean="0"/>
              <a:t>Z-segments in v2</a:t>
            </a:r>
          </a:p>
          <a:p>
            <a:pPr lvl="2"/>
            <a:r>
              <a:rPr lang="en-US" dirty="0" smtClean="0"/>
              <a:t>What does this mean?</a:t>
            </a:r>
          </a:p>
          <a:p>
            <a:pPr lvl="3"/>
            <a:r>
              <a:rPr lang="en-US" dirty="0" smtClean="0">
                <a:latin typeface="Courier New" pitchFamily="49" charset="0"/>
                <a:cs typeface="Courier New" pitchFamily="49" charset="0"/>
              </a:rPr>
              <a:t>ZSB|20080117|Q^57|4.30^uL</a:t>
            </a:r>
          </a:p>
          <a:p>
            <a:pPr lvl="1"/>
            <a:r>
              <a:rPr lang="en-US" dirty="0" smtClean="0"/>
              <a:t>Foreign namespaces in CDA/V3</a:t>
            </a:r>
          </a:p>
          <a:p>
            <a:pPr lvl="2"/>
            <a:r>
              <a:rPr lang="en-US" dirty="0" smtClean="0"/>
              <a:t>Break schemas</a:t>
            </a:r>
            <a:endParaRPr lang="en-US" dirty="0"/>
          </a:p>
          <a:p>
            <a:r>
              <a:rPr lang="en-US" dirty="0" smtClean="0"/>
              <a:t>Simple choice – design for absolutely everything or allow extensions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36</a:t>
            </a:fld>
            <a:endParaRPr lang="en-CA" dirty="0"/>
          </a:p>
        </p:txBody>
      </p:sp>
      <p:pic>
        <p:nvPicPr>
          <p:cNvPr id="6146" name="Picture 2" descr="C:\Users\office\AppData\Local\Microsoft\Windows\Temporary Internet Files\Content.IE5\272C75AG\MC900048360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08" y="2446574"/>
            <a:ext cx="981075" cy="1827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5936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Extensions without the pain…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Extensions are built into the wire format</a:t>
            </a:r>
          </a:p>
          <a:p>
            <a:pPr lvl="1"/>
            <a:r>
              <a:rPr lang="en-US" dirty="0" smtClean="0"/>
              <a:t>All conformant systems can “handle” any possible extension - Just a bucket of “other stuff”</a:t>
            </a:r>
          </a:p>
          <a:p>
            <a:pPr lvl="0"/>
            <a:r>
              <a:rPr lang="en-US" dirty="0" smtClean="0"/>
              <a:t>Use mustUnderstand to flag extensions that “change things”</a:t>
            </a:r>
          </a:p>
          <a:p>
            <a:pPr lvl="0"/>
            <a:r>
              <a:rPr lang="en-US" dirty="0" smtClean="0"/>
              <a:t>Require formal definitions of extensions to be available in interoperability space</a:t>
            </a:r>
          </a:p>
          <a:p>
            <a:pPr lvl="0"/>
            <a:r>
              <a:rPr lang="en-US" dirty="0" smtClean="0"/>
              <a:t>Extensions rendered in human readable portion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37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968105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the FHIR Spec</a:t>
            </a:r>
            <a:endParaRPr lang="en-CA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90015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838" y="260648"/>
            <a:ext cx="8694737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39</a:t>
            </a:fld>
            <a:endParaRPr lang="en-CA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(FHIR home)</a:t>
            </a:r>
            <a:endParaRPr lang="en-AU" dirty="0"/>
          </a:p>
        </p:txBody>
      </p:sp>
      <p:sp>
        <p:nvSpPr>
          <p:cNvPr id="8" name="Rectangle 7"/>
          <p:cNvSpPr/>
          <p:nvPr/>
        </p:nvSpPr>
        <p:spPr bwMode="auto">
          <a:xfrm>
            <a:off x="6588224" y="260648"/>
            <a:ext cx="1656184" cy="288032"/>
          </a:xfrm>
          <a:prstGeom prst="rect">
            <a:avLst/>
          </a:prstGeom>
          <a:solidFill>
            <a:srgbClr val="00B050">
              <a:alpha val="25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4752019" y="3501008"/>
            <a:ext cx="3096344" cy="288032"/>
          </a:xfrm>
          <a:prstGeom prst="rect">
            <a:avLst/>
          </a:prstGeom>
          <a:solidFill>
            <a:srgbClr val="00B050">
              <a:alpha val="25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2169226" y="4221088"/>
            <a:ext cx="4130965" cy="288032"/>
          </a:xfrm>
          <a:prstGeom prst="rect">
            <a:avLst/>
          </a:prstGeom>
          <a:solidFill>
            <a:srgbClr val="00B050">
              <a:alpha val="25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2180001" y="4869160"/>
            <a:ext cx="1887943" cy="216024"/>
          </a:xfrm>
          <a:prstGeom prst="rect">
            <a:avLst/>
          </a:prstGeom>
          <a:solidFill>
            <a:srgbClr val="00B050">
              <a:alpha val="25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51519" y="5665881"/>
            <a:ext cx="86409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smtClean="0">
                <a:solidFill>
                  <a:schemeClr val="accent1"/>
                </a:solidFill>
              </a:rPr>
              <a:t>http://hl7.org/fhir</a:t>
            </a:r>
            <a:endParaRPr lang="en-CA" sz="48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177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are you?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What’s your background with HL7?</a:t>
            </a:r>
          </a:p>
          <a:p>
            <a:pPr lvl="1"/>
            <a:r>
              <a:rPr lang="en-US" dirty="0"/>
              <a:t>v</a:t>
            </a:r>
            <a:r>
              <a:rPr lang="en-US" dirty="0" smtClean="0"/>
              <a:t>2? </a:t>
            </a:r>
            <a:r>
              <a:rPr lang="en-US" dirty="0"/>
              <a:t>v</a:t>
            </a:r>
            <a:r>
              <a:rPr lang="en-US" dirty="0" smtClean="0"/>
              <a:t>3? CDA? Brand new?</a:t>
            </a:r>
          </a:p>
          <a:p>
            <a:r>
              <a:rPr lang="en-US" dirty="0" smtClean="0"/>
              <a:t>What’s your role?</a:t>
            </a:r>
          </a:p>
          <a:p>
            <a:pPr lvl="1"/>
            <a:r>
              <a:rPr lang="en-US" dirty="0" smtClean="0"/>
              <a:t>Developer? Manager? Clinician? Other?</a:t>
            </a:r>
          </a:p>
          <a:p>
            <a:r>
              <a:rPr lang="en-US" dirty="0" smtClean="0"/>
              <a:t>What’s the single most important thing for you to get out of today’s course?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4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79285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ata Types Concept Ma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772816"/>
            <a:ext cx="8557398" cy="4464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types</a:t>
            </a:r>
            <a:endParaRPr lang="en-CA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40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289508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types (cont’d)</a:t>
            </a:r>
            <a:endParaRPr lang="en-CA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41</a:t>
            </a:fld>
            <a:endParaRPr lang="en-CA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Based on w3c schema and ISO data</a:t>
            </a:r>
            <a:r>
              <a:rPr lang="en-US" baseline="0" dirty="0" smtClean="0"/>
              <a:t> types</a:t>
            </a:r>
          </a:p>
          <a:p>
            <a:r>
              <a:rPr lang="en-US" baseline="0" dirty="0" smtClean="0"/>
              <a:t>Stick to the “80% rule” – only expose what most will use</a:t>
            </a:r>
          </a:p>
          <a:p>
            <a:r>
              <a:rPr lang="en-US" baseline="0" dirty="0" smtClean="0"/>
              <a:t>Data types can have extensions too</a:t>
            </a:r>
          </a:p>
        </p:txBody>
      </p:sp>
      <p:pic>
        <p:nvPicPr>
          <p:cNvPr id="3074" name="Picture 2" descr="Primitive Typ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1700808"/>
            <a:ext cx="3483915" cy="2520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6748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– CD datatype</a:t>
            </a:r>
            <a:endParaRPr lang="en-CA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ISO</a:t>
            </a:r>
          </a:p>
          <a:p>
            <a:pPr lvl="1"/>
            <a:r>
              <a:rPr lang="en-US" dirty="0" smtClean="0"/>
              <a:t>Code, code system, code system name, code system version, value set id, value set version, coding rationale, updateMode, flavorId, nullFlavor, controlAct root &amp; extension, validTime low and high</a:t>
            </a:r>
          </a:p>
          <a:p>
            <a:pPr lvl="1"/>
            <a:r>
              <a:rPr lang="en-US" dirty="0" smtClean="0"/>
              <a:t>displayName with language and translations</a:t>
            </a:r>
          </a:p>
          <a:p>
            <a:pPr lvl="1"/>
            <a:r>
              <a:rPr lang="en-US" dirty="0" smtClean="0"/>
              <a:t>originalText with mediaType, language, compression, integrityCheck, thumbnail, description, translations, reference (can be text, video, whatever)</a:t>
            </a:r>
          </a:p>
          <a:p>
            <a:pPr lvl="1"/>
            <a:r>
              <a:rPr lang="en-US" dirty="0" smtClean="0"/>
              <a:t>Translations (most of same info as code)</a:t>
            </a:r>
          </a:p>
          <a:p>
            <a:pPr lvl="1"/>
            <a:r>
              <a:rPr lang="en-US" dirty="0" smtClean="0"/>
              <a:t>Source code</a:t>
            </a:r>
          </a:p>
          <a:p>
            <a:pPr lvl="1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119390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– CD datatype</a:t>
            </a:r>
            <a:endParaRPr lang="en-CA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FHIR</a:t>
            </a:r>
          </a:p>
          <a:p>
            <a:pPr lvl="1"/>
            <a:r>
              <a:rPr lang="en-US" b="1" dirty="0" smtClean="0"/>
              <a:t>Code</a:t>
            </a:r>
            <a:r>
              <a:rPr lang="en-US" dirty="0" smtClean="0"/>
              <a:t>, </a:t>
            </a:r>
            <a:r>
              <a:rPr lang="en-US" b="1" dirty="0" smtClean="0"/>
              <a:t>code system</a:t>
            </a:r>
            <a:r>
              <a:rPr lang="en-US" dirty="0" smtClean="0"/>
              <a:t>, </a:t>
            </a:r>
            <a:r>
              <a:rPr lang="en-US" strike="sngStrike" dirty="0" smtClean="0">
                <a:solidFill>
                  <a:srgbClr val="FF0000"/>
                </a:solidFill>
              </a:rPr>
              <a:t>code system name, code system version, value set id, value set version coding rationale, updateMode, flavorId, nullFlavor, controlAct root &amp; extension, validTime low and high</a:t>
            </a:r>
          </a:p>
          <a:p>
            <a:pPr lvl="1"/>
            <a:r>
              <a:rPr lang="en-US" b="1" dirty="0" smtClean="0"/>
              <a:t>displayName</a:t>
            </a:r>
            <a:r>
              <a:rPr lang="en-US" dirty="0" smtClean="0"/>
              <a:t> </a:t>
            </a:r>
            <a:r>
              <a:rPr lang="en-US" strike="sngStrike" dirty="0" smtClean="0">
                <a:solidFill>
                  <a:srgbClr val="FF0000"/>
                </a:solidFill>
              </a:rPr>
              <a:t>with language and translations</a:t>
            </a:r>
          </a:p>
          <a:p>
            <a:pPr lvl="1"/>
            <a:r>
              <a:rPr lang="en-US" b="1" dirty="0" smtClean="0"/>
              <a:t>originalText</a:t>
            </a:r>
            <a:r>
              <a:rPr lang="en-US" dirty="0" smtClean="0"/>
              <a:t> </a:t>
            </a:r>
            <a:r>
              <a:rPr lang="en-US" strike="sngStrike" dirty="0" smtClean="0">
                <a:solidFill>
                  <a:srgbClr val="FF0000"/>
                </a:solidFill>
              </a:rPr>
              <a:t>with mediaType, language, compression, integrityCheck, thumbnail, description, translations, reference</a:t>
            </a:r>
            <a:r>
              <a:rPr lang="en-US" dirty="0" smtClean="0"/>
              <a:t> (can be </a:t>
            </a:r>
            <a:r>
              <a:rPr lang="en-US" b="1" dirty="0" smtClean="0"/>
              <a:t>text</a:t>
            </a:r>
            <a:r>
              <a:rPr lang="en-US" strike="sngStrike" dirty="0" smtClean="0">
                <a:solidFill>
                  <a:srgbClr val="FF0000"/>
                </a:solidFill>
              </a:rPr>
              <a:t>, video, whatever</a:t>
            </a:r>
            <a:r>
              <a:rPr lang="en-US" dirty="0" smtClean="0"/>
              <a:t>)</a:t>
            </a:r>
          </a:p>
          <a:p>
            <a:pPr lvl="1"/>
            <a:r>
              <a:rPr lang="en-US" b="1" dirty="0" smtClean="0"/>
              <a:t>Translations</a:t>
            </a:r>
            <a:r>
              <a:rPr lang="en-US" dirty="0" smtClean="0"/>
              <a:t> (most of same info as code)</a:t>
            </a:r>
          </a:p>
          <a:p>
            <a:pPr lvl="1"/>
            <a:r>
              <a:rPr lang="en-US" b="1" dirty="0" smtClean="0"/>
              <a:t>Source code</a:t>
            </a:r>
          </a:p>
          <a:p>
            <a:pPr lvl="1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07429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Vocabulary</a:t>
            </a:r>
            <a:endParaRPr lang="en-CA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44</a:t>
            </a:fld>
            <a:endParaRPr lang="en-CA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dirty="0" smtClean="0"/>
              <a:t>Support</a:t>
            </a:r>
            <a:r>
              <a:rPr lang="en-US" baseline="0" dirty="0" smtClean="0"/>
              <a:t> for coded data of varying complexity</a:t>
            </a:r>
          </a:p>
          <a:p>
            <a:r>
              <a:rPr lang="en-US" baseline="0" dirty="0" smtClean="0"/>
              <a:t>Some codes defined as part of resource, others referenced from external vocabularies</a:t>
            </a:r>
          </a:p>
          <a:p>
            <a:pPr lvl="1"/>
            <a:r>
              <a:rPr lang="en-US" baseline="0" dirty="0" smtClean="0"/>
              <a:t>LOINC, SNOMED, UCUM, etc.</a:t>
            </a:r>
          </a:p>
          <a:p>
            <a:pPr lvl="0"/>
            <a:r>
              <a:rPr lang="en-US" dirty="0" smtClean="0"/>
              <a:t>Recognition some</a:t>
            </a:r>
            <a:r>
              <a:rPr lang="en-US" baseline="0" dirty="0" smtClean="0"/>
              <a:t> will differ by implementation space</a:t>
            </a:r>
          </a:p>
          <a:p>
            <a:pPr lvl="0"/>
            <a:r>
              <a:rPr lang="en-US" baseline="0" dirty="0" smtClean="0"/>
              <a:t>Can use Value Set resource to define more complex code lists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13196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9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FHIR Document</a:t>
            </a:r>
            <a:endParaRPr lang="en-US" dirty="0" smtClean="0"/>
          </a:p>
        </p:txBody>
      </p:sp>
      <p:sp>
        <p:nvSpPr>
          <p:cNvPr id="36870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4499992" y="1828800"/>
            <a:ext cx="4263008" cy="4480520"/>
          </a:xfrm>
        </p:spPr>
        <p:txBody>
          <a:bodyPr/>
          <a:lstStyle/>
          <a:p>
            <a:r>
              <a:rPr lang="en-US" sz="2800" dirty="0" smtClean="0"/>
              <a:t>A point in time collection of resources</a:t>
            </a:r>
          </a:p>
          <a:p>
            <a:r>
              <a:rPr lang="en-US" sz="2800" dirty="0" smtClean="0"/>
              <a:t>Can be a </a:t>
            </a:r>
            <a:r>
              <a:rPr lang="ja-JP" altLang="en-US" sz="2800" dirty="0" smtClean="0"/>
              <a:t>‘</a:t>
            </a:r>
            <a:r>
              <a:rPr lang="en-US" sz="2800" dirty="0" smtClean="0"/>
              <a:t>stand alone</a:t>
            </a:r>
            <a:r>
              <a:rPr lang="ja-JP" altLang="en-US" sz="2800" dirty="0" smtClean="0"/>
              <a:t>’</a:t>
            </a:r>
            <a:r>
              <a:rPr lang="en-US" sz="2800" dirty="0" smtClean="0"/>
              <a:t> document (like CDA) or a aggregated resource type (often profiled)</a:t>
            </a:r>
          </a:p>
          <a:p>
            <a:r>
              <a:rPr lang="ja-JP" altLang="en-US" sz="2800" dirty="0" smtClean="0"/>
              <a:t>‘</a:t>
            </a:r>
            <a:r>
              <a:rPr lang="en-US" sz="2800" dirty="0" smtClean="0"/>
              <a:t>child</a:t>
            </a:r>
            <a:r>
              <a:rPr lang="ja-JP" altLang="en-US" sz="2800" dirty="0" smtClean="0"/>
              <a:t>’</a:t>
            </a:r>
            <a:r>
              <a:rPr lang="en-US" sz="2800" dirty="0" smtClean="0"/>
              <a:t> resources are like CDA sections</a:t>
            </a:r>
          </a:p>
        </p:txBody>
      </p:sp>
      <p:sp>
        <p:nvSpPr>
          <p:cNvPr id="18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79388" y="6303963"/>
            <a:ext cx="720725" cy="220662"/>
          </a:xfrm>
        </p:spPr>
        <p:txBody>
          <a:bodyPr/>
          <a:lstStyle/>
          <a:p>
            <a:fld id="{D9570176-4252-E04E-ABE3-F5AE690C57AF}" type="slidenum">
              <a:rPr lang="en-US" smtClean="0"/>
              <a:pPr/>
              <a:t>45</a:t>
            </a:fld>
            <a:endParaRPr lang="en-US"/>
          </a:p>
        </p:txBody>
      </p:sp>
      <p:grpSp>
        <p:nvGrpSpPr>
          <p:cNvPr id="37891" name="Group 4"/>
          <p:cNvGrpSpPr>
            <a:grpSpLocks/>
          </p:cNvGrpSpPr>
          <p:nvPr/>
        </p:nvGrpSpPr>
        <p:grpSpPr bwMode="auto">
          <a:xfrm>
            <a:off x="397570" y="1979952"/>
            <a:ext cx="3887787" cy="2952750"/>
            <a:chOff x="0" y="0"/>
            <a:chExt cx="2449" cy="1859"/>
          </a:xfrm>
        </p:grpSpPr>
        <p:sp>
          <p:nvSpPr>
            <p:cNvPr id="36866" name="AutoShape 2"/>
            <p:cNvSpPr>
              <a:spLocks/>
            </p:cNvSpPr>
            <p:nvPr/>
          </p:nvSpPr>
          <p:spPr bwMode="auto">
            <a:xfrm>
              <a:off x="0" y="0"/>
              <a:ext cx="2449" cy="1859"/>
            </a:xfrm>
            <a:prstGeom prst="roundRect">
              <a:avLst>
                <a:gd name="adj" fmla="val 16667"/>
              </a:avLst>
            </a:prstGeom>
            <a:solidFill>
              <a:srgbClr val="E9CBC3"/>
            </a:solidFill>
            <a:ln w="9525" cap="flat">
              <a:solidFill>
                <a:srgbClr val="338FA5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38100" dist="23000" dir="5400000" algn="ctr" rotWithShape="0">
                <a:schemeClr val="bg2">
                  <a:alpha val="34999"/>
                </a:schemeClr>
              </a:outerShdw>
            </a:effectLst>
          </p:spPr>
          <p:txBody>
            <a:bodyPr lIns="0" tIns="0" rIns="0" bIns="0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7905" name="Rectangle 3"/>
            <p:cNvSpPr>
              <a:spLocks/>
            </p:cNvSpPr>
            <p:nvPr/>
          </p:nvSpPr>
          <p:spPr bwMode="auto">
            <a:xfrm>
              <a:off x="92" y="90"/>
              <a:ext cx="2264" cy="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38100" tIns="38100" rIns="38100" bIns="38100"/>
            <a:lstStyle/>
            <a:p>
              <a:r>
                <a:rPr lang="en-US" sz="1800">
                  <a:solidFill>
                    <a:schemeClr val="tx1"/>
                  </a:solidFill>
                  <a:latin typeface="Calibri" charset="0"/>
                  <a:ea typeface="ＭＳ Ｐゴシック" charset="0"/>
                  <a:sym typeface="Calibri" charset="0"/>
                </a:rPr>
                <a:t>Atom</a:t>
              </a:r>
            </a:p>
          </p:txBody>
        </p:sp>
      </p:grpSp>
      <p:grpSp>
        <p:nvGrpSpPr>
          <p:cNvPr id="37894" name="Group 9"/>
          <p:cNvGrpSpPr>
            <a:grpSpLocks/>
          </p:cNvGrpSpPr>
          <p:nvPr/>
        </p:nvGrpSpPr>
        <p:grpSpPr bwMode="auto">
          <a:xfrm>
            <a:off x="1405632" y="3427752"/>
            <a:ext cx="2592388" cy="649288"/>
            <a:chOff x="0" y="0"/>
            <a:chExt cx="1632" cy="408"/>
          </a:xfrm>
        </p:grpSpPr>
        <p:sp>
          <p:nvSpPr>
            <p:cNvPr id="36871" name="AutoShape 7"/>
            <p:cNvSpPr>
              <a:spLocks/>
            </p:cNvSpPr>
            <p:nvPr/>
          </p:nvSpPr>
          <p:spPr bwMode="auto">
            <a:xfrm>
              <a:off x="0" y="0"/>
              <a:ext cx="1632" cy="408"/>
            </a:xfrm>
            <a:prstGeom prst="roundRect">
              <a:avLst>
                <a:gd name="adj" fmla="val 16667"/>
              </a:avLst>
            </a:prstGeom>
            <a:solidFill>
              <a:srgbClr val="FEF0CD"/>
            </a:solidFill>
            <a:ln w="9525" cap="flat">
              <a:solidFill>
                <a:srgbClr val="338FA5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38100" dist="23000" dir="5400000" algn="ctr" rotWithShape="0">
                <a:schemeClr val="bg2">
                  <a:alpha val="34999"/>
                </a:schemeClr>
              </a:outerShdw>
            </a:effectLst>
          </p:spPr>
          <p:txBody>
            <a:bodyPr lIns="0" tIns="0" rIns="0" bIns="0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7903" name="Rectangle 8"/>
            <p:cNvSpPr>
              <a:spLocks/>
            </p:cNvSpPr>
            <p:nvPr/>
          </p:nvSpPr>
          <p:spPr bwMode="auto">
            <a:xfrm>
              <a:off x="20" y="92"/>
              <a:ext cx="1592" cy="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38100" tIns="38100" rIns="38100" bIns="38100" anchor="ctr"/>
            <a:lstStyle/>
            <a:p>
              <a:r>
                <a:rPr lang="en-US" sz="1800" dirty="0">
                  <a:solidFill>
                    <a:schemeClr val="tx1"/>
                  </a:solidFill>
                  <a:latin typeface="Calibri" charset="0"/>
                  <a:ea typeface="ＭＳ Ｐゴシック" charset="0"/>
                  <a:sym typeface="Calibri" charset="0"/>
                </a:rPr>
                <a:t>Resource 1</a:t>
              </a:r>
            </a:p>
          </p:txBody>
        </p:sp>
      </p:grpSp>
      <p:grpSp>
        <p:nvGrpSpPr>
          <p:cNvPr id="37895" name="Group 12"/>
          <p:cNvGrpSpPr>
            <a:grpSpLocks/>
          </p:cNvGrpSpPr>
          <p:nvPr/>
        </p:nvGrpSpPr>
        <p:grpSpPr bwMode="auto">
          <a:xfrm>
            <a:off x="1405632" y="4207215"/>
            <a:ext cx="2592388" cy="649287"/>
            <a:chOff x="0" y="0"/>
            <a:chExt cx="1632" cy="408"/>
          </a:xfrm>
        </p:grpSpPr>
        <p:sp>
          <p:nvSpPr>
            <p:cNvPr id="36874" name="AutoShape 10"/>
            <p:cNvSpPr>
              <a:spLocks/>
            </p:cNvSpPr>
            <p:nvPr/>
          </p:nvSpPr>
          <p:spPr bwMode="auto">
            <a:xfrm>
              <a:off x="0" y="0"/>
              <a:ext cx="1632" cy="408"/>
            </a:xfrm>
            <a:prstGeom prst="roundRect">
              <a:avLst>
                <a:gd name="adj" fmla="val 16667"/>
              </a:avLst>
            </a:prstGeom>
            <a:solidFill>
              <a:srgbClr val="FEF0CD"/>
            </a:solidFill>
            <a:ln w="9525" cap="flat">
              <a:solidFill>
                <a:srgbClr val="338FA5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38100" dist="23000" dir="5400000" algn="ctr" rotWithShape="0">
                <a:schemeClr val="bg2">
                  <a:alpha val="34999"/>
                </a:schemeClr>
              </a:outerShdw>
            </a:effectLst>
          </p:spPr>
          <p:txBody>
            <a:bodyPr lIns="0" tIns="0" rIns="0" bIns="0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7901" name="Rectangle 11"/>
            <p:cNvSpPr>
              <a:spLocks/>
            </p:cNvSpPr>
            <p:nvPr/>
          </p:nvSpPr>
          <p:spPr bwMode="auto">
            <a:xfrm>
              <a:off x="20" y="92"/>
              <a:ext cx="1592" cy="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38100" tIns="38100" rIns="38100" bIns="38100" anchor="ctr"/>
            <a:lstStyle/>
            <a:p>
              <a:r>
                <a:rPr lang="en-US" sz="1800">
                  <a:solidFill>
                    <a:schemeClr val="tx1"/>
                  </a:solidFill>
                  <a:latin typeface="Calibri" charset="0"/>
                  <a:ea typeface="ＭＳ Ｐゴシック" charset="0"/>
                  <a:sym typeface="Calibri" charset="0"/>
                </a:rPr>
                <a:t>Resource 2</a:t>
              </a:r>
            </a:p>
          </p:txBody>
        </p:sp>
      </p:grpSp>
      <p:sp>
        <p:nvSpPr>
          <p:cNvPr id="36877" name="Rectangle 13"/>
          <p:cNvSpPr>
            <a:spLocks/>
          </p:cNvSpPr>
          <p:nvPr/>
        </p:nvSpPr>
        <p:spPr bwMode="auto">
          <a:xfrm>
            <a:off x="707132" y="2454615"/>
            <a:ext cx="3251200" cy="774700"/>
          </a:xfrm>
          <a:prstGeom prst="rect">
            <a:avLst/>
          </a:prstGeom>
          <a:solidFill>
            <a:srgbClr val="FEF0CD"/>
          </a:solidFill>
          <a:ln w="9525" cap="flat">
            <a:solidFill>
              <a:srgbClr val="338FA5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dist="23000" dir="5400000" algn="ctr" rotWithShape="0">
              <a:schemeClr val="bg2">
                <a:alpha val="34999"/>
              </a:schemeClr>
            </a:outerShdw>
          </a:effectLst>
        </p:spPr>
        <p:txBody>
          <a:bodyPr lIns="38100" tIns="38100" rIns="38100" bIns="38100" anchor="ctr"/>
          <a:lstStyle/>
          <a:p>
            <a:pPr>
              <a:defRPr/>
            </a:pPr>
            <a:r>
              <a:rPr lang="en-US" sz="1800" dirty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alibri" charset="0"/>
                <a:ea typeface="ＭＳ Ｐゴシック" charset="0"/>
                <a:cs typeface="Calibri" charset="0"/>
                <a:sym typeface="Calibri" charset="0"/>
              </a:rPr>
              <a:t>Document </a:t>
            </a:r>
            <a:r>
              <a:rPr lang="en-US" sz="1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alibri" charset="0"/>
                <a:ea typeface="ＭＳ Ｐゴシック" charset="0"/>
                <a:cs typeface="Calibri" charset="0"/>
                <a:sym typeface="Calibri" charset="0"/>
              </a:rPr>
              <a:t>Resource</a:t>
            </a:r>
            <a:r>
              <a:rPr lang="en-US" sz="40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alibri" charset="0"/>
                <a:ea typeface="ＭＳ Ｐゴシック" charset="0"/>
                <a:cs typeface="Calibri" charset="0"/>
                <a:sym typeface="Calibri" charset="0"/>
              </a:rPr>
              <a:t> </a:t>
            </a:r>
            <a:endParaRPr lang="en-US" sz="4000" dirty="0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Calibri" charset="0"/>
              <a:ea typeface="ＭＳ Ｐゴシック" charset="0"/>
              <a:cs typeface="Calibri" charset="0"/>
              <a:sym typeface="Calibri" charset="0"/>
            </a:endParaRPr>
          </a:p>
        </p:txBody>
      </p:sp>
      <p:sp>
        <p:nvSpPr>
          <p:cNvPr id="36879" name="AutoShape 15"/>
          <p:cNvSpPr>
            <a:spLocks/>
          </p:cNvSpPr>
          <p:nvPr/>
        </p:nvSpPr>
        <p:spPr bwMode="auto">
          <a:xfrm rot="16200000" flipH="1">
            <a:off x="980182" y="3438865"/>
            <a:ext cx="635000" cy="215900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</a:path>
            </a:pathLst>
          </a:custGeom>
          <a:noFill/>
          <a:ln w="25400" cap="flat">
            <a:solidFill>
              <a:srgbClr val="3891A7"/>
            </a:solidFill>
            <a:prstDash val="solid"/>
            <a:round/>
            <a:headEnd type="none" w="med" len="med"/>
            <a:tailEnd type="arrow" w="sm" len="sm"/>
          </a:ln>
          <a:effectLst>
            <a:outerShdw blurRad="38100" dist="19999" dir="5400000" algn="ctr" rotWithShape="0">
              <a:schemeClr val="bg2">
                <a:alpha val="37999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pPr>
              <a:defRPr/>
            </a:pPr>
            <a:endParaRPr lang="en-US"/>
          </a:p>
        </p:txBody>
      </p:sp>
      <p:sp>
        <p:nvSpPr>
          <p:cNvPr id="36880" name="AutoShape 16"/>
          <p:cNvSpPr>
            <a:spLocks/>
          </p:cNvSpPr>
          <p:nvPr/>
        </p:nvSpPr>
        <p:spPr bwMode="auto">
          <a:xfrm rot="16200000" flipH="1">
            <a:off x="514251" y="3614283"/>
            <a:ext cx="1277937" cy="508000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</a:path>
            </a:pathLst>
          </a:custGeom>
          <a:noFill/>
          <a:ln w="25400" cap="flat">
            <a:solidFill>
              <a:srgbClr val="3891A7"/>
            </a:solidFill>
            <a:prstDash val="solid"/>
            <a:round/>
            <a:headEnd type="none" w="med" len="med"/>
            <a:tailEnd type="arrow" w="sm" len="sm"/>
          </a:ln>
          <a:effectLst>
            <a:outerShdw blurRad="38100" dist="19999" dir="5400000" algn="ctr" rotWithShape="0">
              <a:schemeClr val="bg2">
                <a:alpha val="37999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525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8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68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68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70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7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FHIR Message</a:t>
            </a:r>
            <a:endParaRPr lang="en-US" dirty="0" smtClean="0"/>
          </a:p>
        </p:txBody>
      </p:sp>
      <p:sp>
        <p:nvSpPr>
          <p:cNvPr id="38918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4283322" y="1828800"/>
            <a:ext cx="4479677" cy="4480520"/>
          </a:xfrm>
        </p:spPr>
        <p:txBody>
          <a:bodyPr/>
          <a:lstStyle/>
          <a:p>
            <a:r>
              <a:rPr lang="en-US" sz="2000" dirty="0" smtClean="0">
                <a:sym typeface="Gill Sans MT" charset="0"/>
              </a:rPr>
              <a:t>Collection of resources sent as a result of some real-world event intended to accomplish a particular purpose </a:t>
            </a:r>
          </a:p>
          <a:p>
            <a:r>
              <a:rPr lang="en-US" sz="2000" dirty="0" smtClean="0">
                <a:sym typeface="Gill Sans MT" charset="0"/>
              </a:rPr>
              <a:t>Event Codes &amp; Definitions, like HL7 v2 </a:t>
            </a:r>
          </a:p>
          <a:p>
            <a:r>
              <a:rPr lang="en-US" sz="2000" dirty="0" smtClean="0">
                <a:sym typeface="Gill Sans MT" charset="0"/>
              </a:rPr>
              <a:t>V2 segments broadly map to resources</a:t>
            </a:r>
          </a:p>
          <a:p>
            <a:r>
              <a:rPr lang="en-US" sz="2000" dirty="0" smtClean="0">
                <a:sym typeface="Gill Sans MT" charset="0"/>
              </a:rPr>
              <a:t>Includes a </a:t>
            </a:r>
            <a:r>
              <a:rPr lang="ja-JP" altLang="en-US" sz="2000" dirty="0" smtClean="0">
                <a:sym typeface="Gill Sans MT" charset="0"/>
              </a:rPr>
              <a:t>“</a:t>
            </a:r>
            <a:r>
              <a:rPr lang="en-US" sz="2000" dirty="0" smtClean="0">
                <a:sym typeface="Gill Sans MT" charset="0"/>
              </a:rPr>
              <a:t>Message</a:t>
            </a:r>
            <a:r>
              <a:rPr lang="ja-JP" altLang="en-US" sz="2000" dirty="0" smtClean="0">
                <a:sym typeface="Gill Sans MT" charset="0"/>
              </a:rPr>
              <a:t>”</a:t>
            </a:r>
            <a:r>
              <a:rPr lang="en-US" sz="2000" dirty="0" smtClean="0">
                <a:sym typeface="Gill Sans MT" charset="0"/>
              </a:rPr>
              <a:t> resource, similar in purpose to Message wrapper and MSH segment</a:t>
            </a:r>
          </a:p>
          <a:p>
            <a:r>
              <a:rPr lang="en-US" sz="2000" dirty="0" smtClean="0">
                <a:sym typeface="Gill Sans MT" charset="0"/>
              </a:rPr>
              <a:t>May have associated behavior</a:t>
            </a:r>
          </a:p>
          <a:p>
            <a:r>
              <a:rPr lang="en-US" sz="2000" dirty="0" smtClean="0">
                <a:sym typeface="Gill Sans MT" charset="0"/>
              </a:rPr>
              <a:t>Can be conveyed via MLLP,  SOAP or other means</a:t>
            </a:r>
          </a:p>
        </p:txBody>
      </p:sp>
      <p:sp>
        <p:nvSpPr>
          <p:cNvPr id="18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79388" y="6303963"/>
            <a:ext cx="720725" cy="220662"/>
          </a:xfrm>
        </p:spPr>
        <p:txBody>
          <a:bodyPr/>
          <a:lstStyle/>
          <a:p>
            <a:fld id="{21058C90-8180-FB4C-A4EE-A645CD610022}" type="slidenum">
              <a:rPr lang="en-US" smtClean="0"/>
              <a:pPr/>
              <a:t>46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395536" y="1988418"/>
            <a:ext cx="3887787" cy="2952750"/>
            <a:chOff x="395536" y="1916410"/>
            <a:chExt cx="3887787" cy="2952750"/>
          </a:xfrm>
        </p:grpSpPr>
        <p:grpSp>
          <p:nvGrpSpPr>
            <p:cNvPr id="2" name="Group 1"/>
            <p:cNvGrpSpPr/>
            <p:nvPr/>
          </p:nvGrpSpPr>
          <p:grpSpPr>
            <a:xfrm>
              <a:off x="395536" y="1916410"/>
              <a:ext cx="3887787" cy="2952750"/>
              <a:chOff x="395536" y="1700808"/>
              <a:chExt cx="3887787" cy="2952750"/>
            </a:xfrm>
          </p:grpSpPr>
          <p:grpSp>
            <p:nvGrpSpPr>
              <p:cNvPr id="39939" name="Group 4"/>
              <p:cNvGrpSpPr>
                <a:grpSpLocks/>
              </p:cNvGrpSpPr>
              <p:nvPr/>
            </p:nvGrpSpPr>
            <p:grpSpPr bwMode="auto">
              <a:xfrm>
                <a:off x="395536" y="1700808"/>
                <a:ext cx="3887787" cy="2952750"/>
                <a:chOff x="0" y="0"/>
                <a:chExt cx="2449" cy="1859"/>
              </a:xfrm>
            </p:grpSpPr>
            <p:sp>
              <p:nvSpPr>
                <p:cNvPr id="38914" name="AutoShape 2"/>
                <p:cNvSpPr>
                  <a:spLocks/>
                </p:cNvSpPr>
                <p:nvPr/>
              </p:nvSpPr>
              <p:spPr bwMode="auto">
                <a:xfrm>
                  <a:off x="0" y="0"/>
                  <a:ext cx="2449" cy="1859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E9CBC3"/>
                </a:solidFill>
                <a:ln w="9525" cap="flat">
                  <a:solidFill>
                    <a:srgbClr val="338FA5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blurRad="38100" dist="23000" dir="5400000" algn="ctr" rotWithShape="0">
                    <a:schemeClr val="bg2">
                      <a:alpha val="34999"/>
                    </a:schemeClr>
                  </a:outerShdw>
                </a:effectLst>
              </p:spPr>
              <p:txBody>
                <a:bodyPr lIns="0" tIns="0" rIns="0" bIns="0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39953" name="Rectangle 3"/>
                <p:cNvSpPr>
                  <a:spLocks/>
                </p:cNvSpPr>
                <p:nvPr/>
              </p:nvSpPr>
              <p:spPr bwMode="auto">
                <a:xfrm>
                  <a:off x="92" y="90"/>
                  <a:ext cx="2264" cy="22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38100" tIns="38100" rIns="38100" bIns="38100"/>
                <a:lstStyle/>
                <a:p>
                  <a:r>
                    <a:rPr lang="en-US" sz="1800">
                      <a:solidFill>
                        <a:schemeClr val="tx1"/>
                      </a:solidFill>
                      <a:latin typeface="Calibri" charset="0"/>
                      <a:ea typeface="ＭＳ Ｐゴシック" charset="0"/>
                      <a:sym typeface="Calibri" charset="0"/>
                    </a:rPr>
                    <a:t>Atom</a:t>
                  </a:r>
                </a:p>
              </p:txBody>
            </p:sp>
          </p:grpSp>
          <p:grpSp>
            <p:nvGrpSpPr>
              <p:cNvPr id="39942" name="Group 9"/>
              <p:cNvGrpSpPr>
                <a:grpSpLocks/>
              </p:cNvGrpSpPr>
              <p:nvPr/>
            </p:nvGrpSpPr>
            <p:grpSpPr bwMode="auto">
              <a:xfrm>
                <a:off x="1403598" y="3192463"/>
                <a:ext cx="2592388" cy="649288"/>
                <a:chOff x="0" y="0"/>
                <a:chExt cx="1632" cy="408"/>
              </a:xfrm>
            </p:grpSpPr>
            <p:sp>
              <p:nvSpPr>
                <p:cNvPr id="38919" name="AutoShape 7"/>
                <p:cNvSpPr>
                  <a:spLocks/>
                </p:cNvSpPr>
                <p:nvPr/>
              </p:nvSpPr>
              <p:spPr bwMode="auto">
                <a:xfrm>
                  <a:off x="0" y="0"/>
                  <a:ext cx="1632" cy="408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FEF0CD"/>
                </a:solidFill>
                <a:ln w="9525" cap="flat">
                  <a:solidFill>
                    <a:srgbClr val="338FA5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blurRad="38100" dist="23000" dir="5400000" algn="ctr" rotWithShape="0">
                    <a:schemeClr val="bg2">
                      <a:alpha val="34999"/>
                    </a:schemeClr>
                  </a:outerShdw>
                </a:effectLst>
              </p:spPr>
              <p:txBody>
                <a:bodyPr lIns="0" tIns="0" rIns="0" bIns="0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39951" name="Rectangle 8"/>
                <p:cNvSpPr>
                  <a:spLocks/>
                </p:cNvSpPr>
                <p:nvPr/>
              </p:nvSpPr>
              <p:spPr bwMode="auto">
                <a:xfrm>
                  <a:off x="20" y="92"/>
                  <a:ext cx="1592" cy="22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38100" tIns="38100" rIns="38100" bIns="38100" anchor="ctr"/>
                <a:lstStyle/>
                <a:p>
                  <a:r>
                    <a:rPr lang="en-US" sz="1800" dirty="0">
                      <a:solidFill>
                        <a:schemeClr val="tx1"/>
                      </a:solidFill>
                      <a:latin typeface="Calibri" charset="0"/>
                      <a:ea typeface="ＭＳ Ｐゴシック" charset="0"/>
                      <a:sym typeface="Calibri" charset="0"/>
                    </a:rPr>
                    <a:t>Resource 1</a:t>
                  </a:r>
                </a:p>
              </p:txBody>
            </p:sp>
          </p:grpSp>
          <p:grpSp>
            <p:nvGrpSpPr>
              <p:cNvPr id="39943" name="Group 12"/>
              <p:cNvGrpSpPr>
                <a:grpSpLocks/>
              </p:cNvGrpSpPr>
              <p:nvPr/>
            </p:nvGrpSpPr>
            <p:grpSpPr bwMode="auto">
              <a:xfrm>
                <a:off x="1403598" y="3971926"/>
                <a:ext cx="2592388" cy="649287"/>
                <a:chOff x="0" y="0"/>
                <a:chExt cx="1632" cy="408"/>
              </a:xfrm>
            </p:grpSpPr>
            <p:sp>
              <p:nvSpPr>
                <p:cNvPr id="38922" name="AutoShape 10"/>
                <p:cNvSpPr>
                  <a:spLocks/>
                </p:cNvSpPr>
                <p:nvPr/>
              </p:nvSpPr>
              <p:spPr bwMode="auto">
                <a:xfrm>
                  <a:off x="0" y="0"/>
                  <a:ext cx="1632" cy="408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FEF0CD"/>
                </a:solidFill>
                <a:ln w="9525" cap="flat">
                  <a:solidFill>
                    <a:srgbClr val="338FA5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blurRad="38100" dist="23000" dir="5400000" algn="ctr" rotWithShape="0">
                    <a:schemeClr val="bg2">
                      <a:alpha val="34999"/>
                    </a:schemeClr>
                  </a:outerShdw>
                </a:effectLst>
              </p:spPr>
              <p:txBody>
                <a:bodyPr lIns="0" tIns="0" rIns="0" bIns="0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39949" name="Rectangle 11"/>
                <p:cNvSpPr>
                  <a:spLocks/>
                </p:cNvSpPr>
                <p:nvPr/>
              </p:nvSpPr>
              <p:spPr bwMode="auto">
                <a:xfrm>
                  <a:off x="20" y="92"/>
                  <a:ext cx="1592" cy="22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38100" tIns="38100" rIns="38100" bIns="38100" anchor="ctr"/>
                <a:lstStyle/>
                <a:p>
                  <a:r>
                    <a:rPr lang="en-US" sz="1800">
                      <a:solidFill>
                        <a:schemeClr val="tx1"/>
                      </a:solidFill>
                      <a:latin typeface="Calibri" charset="0"/>
                      <a:ea typeface="ＭＳ Ｐゴシック" charset="0"/>
                      <a:sym typeface="Calibri" charset="0"/>
                    </a:rPr>
                    <a:t>Resource 2</a:t>
                  </a:r>
                </a:p>
              </p:txBody>
            </p:sp>
          </p:grpSp>
          <p:sp>
            <p:nvSpPr>
              <p:cNvPr id="38925" name="Rectangle 13"/>
              <p:cNvSpPr>
                <a:spLocks/>
              </p:cNvSpPr>
              <p:nvPr/>
            </p:nvSpPr>
            <p:spPr bwMode="auto">
              <a:xfrm>
                <a:off x="705098" y="2181226"/>
                <a:ext cx="3251200" cy="774700"/>
              </a:xfrm>
              <a:prstGeom prst="rect">
                <a:avLst/>
              </a:prstGeom>
              <a:solidFill>
                <a:srgbClr val="FEF0CD"/>
              </a:solidFill>
              <a:ln w="9525" cap="flat">
                <a:solidFill>
                  <a:srgbClr val="338FA5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38100" dist="23000" dir="5400000" algn="ctr" rotWithShape="0">
                  <a:schemeClr val="bg2">
                    <a:alpha val="34999"/>
                  </a:schemeClr>
                </a:outerShdw>
              </a:effectLst>
            </p:spPr>
            <p:txBody>
              <a:bodyPr lIns="38100" tIns="38100" rIns="38100" bIns="38100" anchor="ctr"/>
              <a:lstStyle/>
              <a:p>
                <a:pPr>
                  <a:defRPr/>
                </a:pPr>
                <a:r>
                  <a:rPr lang="en-US" sz="1800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Calibri" charset="0"/>
                    <a:ea typeface="ＭＳ Ｐゴシック" charset="0"/>
                    <a:cs typeface="Calibri" charset="0"/>
                    <a:sym typeface="Calibri" charset="0"/>
                  </a:rPr>
                  <a:t>Message </a:t>
                </a:r>
                <a:r>
                  <a:rPr lang="en-US" sz="1800" dirty="0" smtClean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Calibri" charset="0"/>
                    <a:ea typeface="ＭＳ Ｐゴシック" charset="0"/>
                    <a:cs typeface="Calibri" charset="0"/>
                    <a:sym typeface="Calibri" charset="0"/>
                  </a:rPr>
                  <a:t>Resource</a:t>
                </a:r>
                <a:endParaRPr lang="en-US" sz="40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Calibri" charset="0"/>
                  <a:ea typeface="ＭＳ Ｐゴシック" charset="0"/>
                  <a:cs typeface="Calibri" charset="0"/>
                  <a:sym typeface="Calibri" charset="0"/>
                </a:endParaRPr>
              </a:p>
            </p:txBody>
          </p:sp>
        </p:grpSp>
        <p:sp>
          <p:nvSpPr>
            <p:cNvPr id="38927" name="AutoShape 15"/>
            <p:cNvSpPr>
              <a:spLocks/>
            </p:cNvSpPr>
            <p:nvPr/>
          </p:nvSpPr>
          <p:spPr bwMode="auto">
            <a:xfrm rot="16200000" flipH="1">
              <a:off x="978148" y="3385366"/>
              <a:ext cx="635000" cy="215900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</a:path>
              </a:pathLst>
            </a:custGeom>
            <a:noFill/>
            <a:ln w="25400" cap="flat">
              <a:solidFill>
                <a:srgbClr val="3891A7"/>
              </a:solidFill>
              <a:prstDash val="solid"/>
              <a:round/>
              <a:headEnd type="none" w="med" len="med"/>
              <a:tailEnd type="arrow" w="sm" len="sm"/>
            </a:ln>
            <a:effectLst>
              <a:outerShdw blurRad="38100" dist="19999" dir="5400000" algn="ctr" rotWithShape="0">
                <a:schemeClr val="bg2">
                  <a:alpha val="37999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8928" name="AutoShape 16"/>
            <p:cNvSpPr>
              <a:spLocks/>
            </p:cNvSpPr>
            <p:nvPr/>
          </p:nvSpPr>
          <p:spPr bwMode="auto">
            <a:xfrm rot="16200000" flipH="1">
              <a:off x="493961" y="3579041"/>
              <a:ext cx="1314450" cy="508000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</a:path>
              </a:pathLst>
            </a:custGeom>
            <a:noFill/>
            <a:ln w="25400" cap="flat">
              <a:solidFill>
                <a:srgbClr val="3891A7"/>
              </a:solidFill>
              <a:prstDash val="solid"/>
              <a:round/>
              <a:headEnd type="none" w="med" len="med"/>
              <a:tailEnd type="arrow" w="sm" len="sm"/>
            </a:ln>
            <a:effectLst>
              <a:outerShdw blurRad="38100" dist="19999" dir="5400000" algn="ctr" rotWithShape="0">
                <a:schemeClr val="bg2">
                  <a:alpha val="37999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pPr>
                <a:defRPr/>
              </a:pPr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62262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Profiles</a:t>
            </a:r>
            <a:endParaRPr lang="en-CA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Document constraints and extensions on one or more resources</a:t>
            </a:r>
          </a:p>
          <a:p>
            <a:r>
              <a:rPr lang="en-US" dirty="0" smtClean="0"/>
              <a:t>May also define new extensions search terms, new messaging events, etc.</a:t>
            </a:r>
          </a:p>
          <a:p>
            <a:r>
              <a:rPr lang="en-US" dirty="0" smtClean="0"/>
              <a:t>Subsumes:</a:t>
            </a:r>
            <a:r>
              <a:rPr lang="en-US" baseline="0" dirty="0" smtClean="0"/>
              <a:t> </a:t>
            </a:r>
            <a:r>
              <a:rPr lang="en-US" dirty="0" smtClean="0"/>
              <a:t>template, implementation profile,</a:t>
            </a:r>
            <a:r>
              <a:rPr lang="en-US" baseline="0" dirty="0" smtClean="0"/>
              <a:t> DCM (Detailed Clinical Model)</a:t>
            </a:r>
            <a:r>
              <a:rPr lang="en-US" dirty="0" smtClean="0"/>
              <a:t>, etc.</a:t>
            </a:r>
          </a:p>
          <a:p>
            <a:r>
              <a:rPr lang="en-US" dirty="0" smtClean="0"/>
              <a:t>Looks an awful lot like the definition of the resources themselves</a:t>
            </a:r>
          </a:p>
          <a:p>
            <a:pPr lvl="1"/>
            <a:r>
              <a:rPr lang="en-US" dirty="0" smtClean="0"/>
              <a:t>You can download profile XML for all resources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47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023630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48</a:t>
            </a:fld>
            <a:endParaRPr lang="en-CA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Profile (cont’d)</a:t>
            </a:r>
            <a:endParaRPr lang="en-CA" dirty="0"/>
          </a:p>
        </p:txBody>
      </p:sp>
      <p:pic>
        <p:nvPicPr>
          <p:cNvPr id="4098" name="Picture 2" descr="UML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5232"/>
            <a:ext cx="6336704" cy="6605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1674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Conformance</a:t>
            </a:r>
            <a:endParaRPr lang="en-CA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There’s a resource for documenting conformance to FHIR</a:t>
            </a:r>
          </a:p>
          <a:p>
            <a:r>
              <a:rPr lang="en-US" sz="2800" dirty="0" smtClean="0"/>
              <a:t>Can be used for:</a:t>
            </a:r>
          </a:p>
          <a:p>
            <a:pPr lvl="1"/>
            <a:r>
              <a:rPr lang="en-US" sz="2400" dirty="0" smtClean="0"/>
              <a:t>Stating how a specific system instance behaves</a:t>
            </a:r>
          </a:p>
          <a:p>
            <a:pPr lvl="1"/>
            <a:r>
              <a:rPr lang="en-US" sz="2400" dirty="0" smtClean="0"/>
              <a:t>Defining how a software system is capable of behaving (including configuration options)</a:t>
            </a:r>
          </a:p>
          <a:p>
            <a:pPr lvl="1"/>
            <a:r>
              <a:rPr lang="en-US" sz="2400" dirty="0" smtClean="0"/>
              <a:t>Identifying a desired set of behavior (e.g. RFP)</a:t>
            </a:r>
          </a:p>
          <a:p>
            <a:r>
              <a:rPr lang="en-US" sz="2800" dirty="0" smtClean="0"/>
              <a:t>To declare themselves “FHIR Conformant”, a system </a:t>
            </a:r>
            <a:r>
              <a:rPr lang="en-US" sz="2800" b="1" dirty="0" smtClean="0"/>
              <a:t>must</a:t>
            </a:r>
            <a:r>
              <a:rPr lang="en-US" sz="2800" dirty="0" smtClean="0"/>
              <a:t> publish a Conformance instance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49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003675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Tutorial Objectives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should:</a:t>
            </a:r>
          </a:p>
          <a:p>
            <a:pPr lvl="1"/>
            <a:r>
              <a:rPr lang="en-US" dirty="0" smtClean="0"/>
              <a:t>Be able to explain what FHIR is to others in your organization</a:t>
            </a:r>
          </a:p>
          <a:p>
            <a:pPr lvl="1"/>
            <a:r>
              <a:rPr lang="en-US" dirty="0" smtClean="0"/>
              <a:t>Know where FHIR fits in the broader healthcare landscape, including other HL7 specifications</a:t>
            </a:r>
          </a:p>
          <a:p>
            <a:pPr lvl="1"/>
            <a:r>
              <a:rPr lang="en-US" dirty="0" smtClean="0"/>
              <a:t>Be equipped to help your organization determine if, when, where and how you might use FHIR</a:t>
            </a:r>
          </a:p>
          <a:p>
            <a:pPr lvl="1"/>
            <a:r>
              <a:rPr lang="en-US" dirty="0" smtClean="0"/>
              <a:t>Know how to approach the FHIR specification to find out what more you need to know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5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50422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50</a:t>
            </a:fld>
            <a:endParaRPr lang="en-CA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Conformance (cont’d)</a:t>
            </a:r>
            <a:endParaRPr lang="en-CA" dirty="0"/>
          </a:p>
        </p:txBody>
      </p:sp>
      <p:pic>
        <p:nvPicPr>
          <p:cNvPr id="5122" name="Picture 2" descr="UML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57869"/>
            <a:ext cx="8523438" cy="6267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3921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 representations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Each resource is published with several views covering different aspects</a:t>
            </a:r>
          </a:p>
          <a:p>
            <a:pPr lvl="1"/>
            <a:r>
              <a:rPr lang="en-US" sz="2000" dirty="0" smtClean="0"/>
              <a:t>UML diagram</a:t>
            </a:r>
          </a:p>
          <a:p>
            <a:pPr lvl="1"/>
            <a:r>
              <a:rPr lang="en-US" sz="2000" dirty="0" smtClean="0"/>
              <a:t>Simple pseudo-XML syntax</a:t>
            </a:r>
          </a:p>
          <a:p>
            <a:pPr lvl="1"/>
            <a:r>
              <a:rPr lang="en-US" sz="2000" dirty="0" smtClean="0"/>
              <a:t>Vocabulary bindings</a:t>
            </a:r>
          </a:p>
          <a:p>
            <a:pPr lvl="1"/>
            <a:r>
              <a:rPr lang="en-US" sz="2000" dirty="0" smtClean="0"/>
              <a:t>Notes</a:t>
            </a:r>
          </a:p>
          <a:p>
            <a:pPr lvl="1"/>
            <a:r>
              <a:rPr lang="en-US" sz="2000" dirty="0" smtClean="0"/>
              <a:t>Search Criteria</a:t>
            </a:r>
          </a:p>
          <a:p>
            <a:pPr lvl="1"/>
            <a:r>
              <a:rPr lang="en-US" sz="2000" dirty="0" smtClean="0"/>
              <a:t>Data dictionary</a:t>
            </a:r>
          </a:p>
          <a:p>
            <a:pPr lvl="1"/>
            <a:r>
              <a:rPr lang="en-US" sz="2000" dirty="0" smtClean="0"/>
              <a:t>Example instance</a:t>
            </a:r>
          </a:p>
          <a:p>
            <a:pPr lvl="1"/>
            <a:r>
              <a:rPr lang="en-US" sz="2000" dirty="0" smtClean="0"/>
              <a:t>Schema + Schematron</a:t>
            </a:r>
          </a:p>
          <a:p>
            <a:pPr lvl="1"/>
            <a:r>
              <a:rPr lang="en-US" sz="2000" dirty="0" smtClean="0"/>
              <a:t>RDF, XMI, etc. to come</a:t>
            </a:r>
          </a:p>
        </p:txBody>
      </p:sp>
    </p:spTree>
    <p:extLst>
      <p:ext uri="{BB962C8B-B14F-4D97-AF65-F5344CB8AC3E}">
        <p14:creationId xmlns:p14="http://schemas.microsoft.com/office/powerpoint/2010/main" val="3334363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52</a:t>
            </a:fld>
            <a:endParaRPr lang="en-CA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(FHIR person)</a:t>
            </a:r>
            <a:endParaRPr lang="en-AU" dirty="0"/>
          </a:p>
        </p:txBody>
      </p:sp>
      <p:sp>
        <p:nvSpPr>
          <p:cNvPr id="8" name="Rectangle 7"/>
          <p:cNvSpPr/>
          <p:nvPr/>
        </p:nvSpPr>
        <p:spPr bwMode="auto">
          <a:xfrm>
            <a:off x="7837074" y="548680"/>
            <a:ext cx="1008112" cy="136815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6146" name="Picture 2" descr="UML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2287" y="260648"/>
            <a:ext cx="6338065" cy="6220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7271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53</a:t>
            </a:fld>
            <a:endParaRPr lang="en-CA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60648"/>
            <a:ext cx="8533393" cy="62646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8203781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Vocabulary Bindings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700808"/>
            <a:ext cx="7446963" cy="4857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68575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Constraints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55</a:t>
            </a:fld>
            <a:endParaRPr lang="en-CA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772816"/>
            <a:ext cx="8501182" cy="4392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055130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Notes</a:t>
            </a:r>
            <a:endParaRPr lang="en-CA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821" y="1652588"/>
            <a:ext cx="8640879" cy="40806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78588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- Person</a:t>
            </a:r>
            <a:endParaRPr lang="en-CA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28800"/>
            <a:ext cx="7874266" cy="4680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68296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- Person</a:t>
            </a:r>
            <a:endParaRPr lang="en-CA" dirty="0"/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070" y="332656"/>
            <a:ext cx="8606410" cy="61206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8934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- Person</a:t>
            </a:r>
            <a:endParaRPr lang="en-CA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8016" y="260647"/>
            <a:ext cx="6816351" cy="6163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5348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FHIR?</a:t>
            </a:r>
            <a:endParaRPr lang="en-CA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187661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Schema</a:t>
            </a:r>
            <a:endParaRPr lang="en-CA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475" y="1700808"/>
            <a:ext cx="8999537" cy="471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62106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poke around the spec . . .</a:t>
            </a:r>
            <a:endParaRPr lang="en-CA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0" y="6303963"/>
            <a:ext cx="720725" cy="220662"/>
          </a:xfrm>
          <a:prstGeom prst="rect">
            <a:avLst/>
          </a:prstGeom>
        </p:spPr>
        <p:txBody>
          <a:bodyPr/>
          <a:lstStyle/>
          <a:p>
            <a:fld id="{5CC3E5C4-3E2B-40F1-9F2B-C46CEB0C88DF}" type="slidenum">
              <a:rPr lang="en-CA" smtClean="0"/>
              <a:pPr/>
              <a:t>61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77518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does FHIR compare?</a:t>
            </a:r>
            <a:endParaRPr lang="en-C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898575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W</a:t>
            </a:r>
            <a:r>
              <a:rPr lang="en-US" baseline="0" dirty="0" smtClean="0"/>
              <a:t>ire syntax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63</a:t>
            </a:fld>
            <a:endParaRPr lang="en-CA" dirty="0"/>
          </a:p>
        </p:txBody>
      </p:sp>
      <p:sp>
        <p:nvSpPr>
          <p:cNvPr id="7" name="Rectangle 6"/>
          <p:cNvSpPr/>
          <p:nvPr/>
        </p:nvSpPr>
        <p:spPr bwMode="auto">
          <a:xfrm>
            <a:off x="453286" y="1700807"/>
            <a:ext cx="4104456" cy="2295041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4557742" y="3995848"/>
            <a:ext cx="4104456" cy="2295041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453373" y="3995848"/>
            <a:ext cx="4104456" cy="2295041"/>
          </a:xfrm>
          <a:prstGeom prst="rect">
            <a:avLst/>
          </a:prstGeom>
          <a:solidFill>
            <a:srgbClr val="05953F"/>
          </a:solidFill>
          <a:ln>
            <a:headEnd type="none" w="med" len="med"/>
            <a:tailEnd type="none" w="med" len="med"/>
          </a:ln>
          <a:extLst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4557742" y="1700807"/>
            <a:ext cx="4104456" cy="2295041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53286" y="1700806"/>
            <a:ext cx="553998" cy="2295041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v2</a:t>
            </a:r>
            <a:endParaRPr lang="en-CA" sz="2400" b="1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07284" y="1971162"/>
            <a:ext cx="3550458" cy="17543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Character-delimited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No built-in parsers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Hard to read/debug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Few off-the-shelf validators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Semantics not visible in instance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557742" y="1700806"/>
            <a:ext cx="553998" cy="2295041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CDA</a:t>
            </a:r>
            <a:endParaRPr lang="en-CA" sz="2400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111740" y="1971163"/>
            <a:ext cx="3550458" cy="17543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XML with fixed schema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Language-supported parsers &amp; validators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Complex nesting &amp; naming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Semantics vary from clear to obtuse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53286" y="3995847"/>
            <a:ext cx="553998" cy="2295041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v3</a:t>
            </a:r>
            <a:endParaRPr lang="en-CA" sz="2400" b="1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07284" y="4266204"/>
            <a:ext cx="3550458" cy="17543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XML with fixed schema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Language-supported parsers &amp; validators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Complex nesting &amp; naming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Semantics vary from clear to obtuse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531407" y="3995848"/>
            <a:ext cx="553998" cy="2295041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FHIR</a:t>
            </a:r>
            <a:endParaRPr lang="en-CA" sz="2400" b="1" dirty="0">
              <a:solidFill>
                <a:schemeClr val="bg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085405" y="4266205"/>
            <a:ext cx="3550458" cy="17543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XML &amp; JSON with fixed schema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Language-supported parsers &amp; validators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Simple structure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Semantics clear in instance</a:t>
            </a:r>
          </a:p>
        </p:txBody>
      </p:sp>
      <p:pic>
        <p:nvPicPr>
          <p:cNvPr id="8195" name="Picture 3" descr="C:\Users\office\AppData\Local\Microsoft\Windows\Temporary Internet Files\Content.IE5\2ALWFDG6\MC900439584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916" y="1772816"/>
            <a:ext cx="686738" cy="581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4" name="Picture 2" descr="C:\Users\office\AppData\Local\Microsoft\Windows\Temporary Internet Files\Content.IE5\NXP59YGH\MC900441310[1]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1407" y="3995848"/>
            <a:ext cx="671091" cy="671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7" name="Picture 5" descr="C:\Users\office\AppData\Local\Microsoft\Windows\Temporary Internet Files\Content.IE5\XLTQHZQA\MC900441428[1]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1555" y="1738485"/>
            <a:ext cx="523850" cy="523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5" descr="C:\Users\office\AppData\Local\Microsoft\Windows\Temporary Internet Files\Content.IE5\XLTQHZQA\MC900441428[1]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617" y="4069468"/>
            <a:ext cx="523850" cy="523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9067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baseline="0" dirty="0" smtClean="0"/>
              <a:t>Paradigms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64</a:t>
            </a:fld>
            <a:endParaRPr lang="en-CA" dirty="0"/>
          </a:p>
        </p:txBody>
      </p:sp>
      <p:sp>
        <p:nvSpPr>
          <p:cNvPr id="5" name="Rectangle 4"/>
          <p:cNvSpPr/>
          <p:nvPr/>
        </p:nvSpPr>
        <p:spPr bwMode="auto">
          <a:xfrm>
            <a:off x="453286" y="1700807"/>
            <a:ext cx="4104456" cy="2295041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4557742" y="3995848"/>
            <a:ext cx="4104456" cy="2295041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453373" y="3995848"/>
            <a:ext cx="4104456" cy="2295041"/>
          </a:xfrm>
          <a:prstGeom prst="rect">
            <a:avLst/>
          </a:prstGeom>
          <a:solidFill>
            <a:srgbClr val="05953F"/>
          </a:solidFill>
          <a:ln>
            <a:headEnd type="none" w="med" len="med"/>
            <a:tailEnd type="none" w="med" len="med"/>
          </a:ln>
          <a:extLst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4557742" y="1700807"/>
            <a:ext cx="4104456" cy="2295041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53286" y="1700806"/>
            <a:ext cx="553998" cy="2295041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v2</a:t>
            </a:r>
            <a:endParaRPr lang="en-CA" sz="2400" b="1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07284" y="2386660"/>
            <a:ext cx="3550458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Messaging only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Documents as blobs in an OBX segment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557742" y="1700806"/>
            <a:ext cx="553998" cy="2295041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CDA</a:t>
            </a:r>
            <a:endParaRPr lang="en-CA" sz="2400" b="1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111740" y="2109664"/>
            <a:ext cx="3550458" cy="147732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Document only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Some external infrastructure allows sort of treating like messages or services, but not well-suited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53286" y="3995847"/>
            <a:ext cx="553998" cy="2295041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v3</a:t>
            </a:r>
            <a:endParaRPr lang="en-CA" sz="2400" b="1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07284" y="4127707"/>
            <a:ext cx="3550458" cy="203132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Primarily messaging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Supports documents (CDA and other)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Sometimes used in services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Frequently no wire compatibility between paradigm representations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531407" y="3995848"/>
            <a:ext cx="553998" cy="2295041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FHIR</a:t>
            </a:r>
            <a:endParaRPr lang="en-CA" sz="2400" b="1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085405" y="4543205"/>
            <a:ext cx="3550458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Supports REST, Message, Document and Services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Wire format (and profiles) consistent across paradigms</a:t>
            </a:r>
          </a:p>
        </p:txBody>
      </p:sp>
      <p:pic>
        <p:nvPicPr>
          <p:cNvPr id="17" name="Picture 3" descr="C:\Users\office\AppData\Local\Microsoft\Windows\Temporary Internet Files\Content.IE5\2ALWFDG6\MC900439584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916" y="1772816"/>
            <a:ext cx="686738" cy="581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C:\Users\office\AppData\Local\Microsoft\Windows\Temporary Internet Files\Content.IE5\NXP59YGH\MC900441310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1407" y="3995848"/>
            <a:ext cx="671091" cy="671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5" descr="C:\Users\office\AppData\Local\Microsoft\Windows\Temporary Internet Files\Content.IE5\XLTQHZQA\MC900441428[1]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617" y="4069468"/>
            <a:ext cx="523850" cy="523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3" descr="C:\Users\office\AppData\Local\Microsoft\Windows\Temporary Internet Files\Content.IE5\2ALWFDG6\MC900439584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7829" y="1772816"/>
            <a:ext cx="686738" cy="581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6034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Implementer</a:t>
            </a:r>
            <a:r>
              <a:rPr lang="en-US" baseline="0" dirty="0" smtClean="0"/>
              <a:t> support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65</a:t>
            </a:fld>
            <a:endParaRPr lang="en-CA" dirty="0"/>
          </a:p>
        </p:txBody>
      </p:sp>
      <p:sp>
        <p:nvSpPr>
          <p:cNvPr id="5" name="Rectangle 4"/>
          <p:cNvSpPr/>
          <p:nvPr/>
        </p:nvSpPr>
        <p:spPr bwMode="auto">
          <a:xfrm>
            <a:off x="453286" y="1700807"/>
            <a:ext cx="4104456" cy="2295041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4557742" y="3995848"/>
            <a:ext cx="4104456" cy="2295041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453373" y="3995848"/>
            <a:ext cx="4104456" cy="2295041"/>
          </a:xfrm>
          <a:prstGeom prst="rect">
            <a:avLst/>
          </a:prstGeom>
          <a:solidFill>
            <a:srgbClr val="05953F"/>
          </a:solidFill>
          <a:ln>
            <a:headEnd type="none" w="med" len="med"/>
            <a:tailEnd type="none" w="med" len="med"/>
          </a:ln>
          <a:extLst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4557742" y="1700807"/>
            <a:ext cx="4104456" cy="2295041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53286" y="1700806"/>
            <a:ext cx="553998" cy="2295041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v2</a:t>
            </a:r>
            <a:endParaRPr lang="en-CA" sz="2400" b="1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07284" y="2248161"/>
            <a:ext cx="3550458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Some examples, not necessarily valid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Good industry support from 3</a:t>
            </a:r>
            <a:r>
              <a:rPr lang="en-US" baseline="30000" dirty="0" smtClean="0">
                <a:solidFill>
                  <a:schemeClr val="bg1"/>
                </a:solidFill>
              </a:rPr>
              <a:t>rd</a:t>
            </a:r>
            <a:r>
              <a:rPr lang="en-US" dirty="0" smtClean="0">
                <a:solidFill>
                  <a:schemeClr val="bg1"/>
                </a:solidFill>
              </a:rPr>
              <a:t> party engines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557742" y="1700806"/>
            <a:ext cx="553998" cy="2295041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CDA</a:t>
            </a:r>
            <a:endParaRPr lang="en-CA" sz="2400" b="1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111740" y="1832666"/>
            <a:ext cx="3550458" cy="203132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Some examples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Discussion groups available, though often design rather than implementation-focused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Some tooling, not yet robust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Some 3</a:t>
            </a:r>
            <a:r>
              <a:rPr lang="en-US" baseline="30000" dirty="0" smtClean="0">
                <a:solidFill>
                  <a:schemeClr val="bg1"/>
                </a:solidFill>
              </a:rPr>
              <a:t>rd</a:t>
            </a:r>
            <a:r>
              <a:rPr lang="en-US" dirty="0" smtClean="0">
                <a:solidFill>
                  <a:schemeClr val="bg1"/>
                </a:solidFill>
              </a:rPr>
              <a:t> party testing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Some connectathons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53286" y="3995847"/>
            <a:ext cx="553998" cy="2295041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v3</a:t>
            </a:r>
            <a:endParaRPr lang="en-CA" sz="2400" b="1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07284" y="4404705"/>
            <a:ext cx="3550458" cy="147732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Few, if any examples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at Int’l level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Minimal tooling support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Implementation varies significantly by jurisdiction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531407" y="3995848"/>
            <a:ext cx="553998" cy="2295041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FHIR</a:t>
            </a:r>
            <a:endParaRPr lang="en-CA" sz="2400" b="1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085405" y="4266207"/>
            <a:ext cx="3550458" cy="17543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Lots of examples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Reference implementations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Public validation servers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Generated APIs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Connectathons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 smtClean="0">
              <a:solidFill>
                <a:schemeClr val="bg1"/>
              </a:solidFill>
            </a:endParaRPr>
          </a:p>
        </p:txBody>
      </p:sp>
      <p:pic>
        <p:nvPicPr>
          <p:cNvPr id="17" name="Picture 3" descr="C:\Users\office\AppData\Local\Microsoft\Windows\Temporary Internet Files\Content.IE5\2ALWFDG6\MC900439584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810" y="4085583"/>
            <a:ext cx="686738" cy="581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C:\Users\office\AppData\Local\Microsoft\Windows\Temporary Internet Files\Content.IE5\NXP59YGH\MC900441310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1407" y="3995848"/>
            <a:ext cx="671091" cy="671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5" descr="C:\Users\office\AppData\Local\Microsoft\Windows\Temporary Internet Files\Content.IE5\XLTQHZQA\MC900441428[1]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1555" y="1738485"/>
            <a:ext cx="523850" cy="523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5" descr="C:\Users\office\AppData\Local\Microsoft\Windows\Temporary Internet Files\Content.IE5\XLTQHZQA\MC900441428[1]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610" y="1742739"/>
            <a:ext cx="523850" cy="523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7859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baseline="0" dirty="0" smtClean="0"/>
              <a:t>Directly interoperable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66</a:t>
            </a:fld>
            <a:endParaRPr lang="en-CA" dirty="0"/>
          </a:p>
        </p:txBody>
      </p:sp>
      <p:sp>
        <p:nvSpPr>
          <p:cNvPr id="5" name="Rectangle 4"/>
          <p:cNvSpPr/>
          <p:nvPr/>
        </p:nvSpPr>
        <p:spPr bwMode="auto">
          <a:xfrm>
            <a:off x="453286" y="1700807"/>
            <a:ext cx="4104456" cy="2295041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4557742" y="3995848"/>
            <a:ext cx="4104456" cy="2295041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453373" y="3995848"/>
            <a:ext cx="4104456" cy="2295041"/>
          </a:xfrm>
          <a:prstGeom prst="rect">
            <a:avLst/>
          </a:prstGeom>
          <a:solidFill>
            <a:srgbClr val="05953F"/>
          </a:solidFill>
          <a:ln>
            <a:headEnd type="none" w="med" len="med"/>
            <a:tailEnd type="none" w="med" len="med"/>
          </a:ln>
          <a:extLst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4557742" y="1700807"/>
            <a:ext cx="4104456" cy="2295041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53286" y="1700806"/>
            <a:ext cx="553998" cy="2295041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v2</a:t>
            </a:r>
            <a:endParaRPr lang="en-CA" sz="2400" b="1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07284" y="1832664"/>
            <a:ext cx="3550458" cy="203132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Significant configuration or interface engines required for interoperability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Must be profiled to be reasonably implemented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Few standard profiles available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557742" y="1700806"/>
            <a:ext cx="553998" cy="2295041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CDA</a:t>
            </a:r>
            <a:endParaRPr lang="en-CA" sz="2400" b="1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111740" y="1832666"/>
            <a:ext cx="3550458" cy="203132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Base specification too complex to implement directly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Popular templates such as CCDA are largely interoperable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Human-to-human interoperability provided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53286" y="3995847"/>
            <a:ext cx="553998" cy="2295041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v3</a:t>
            </a:r>
            <a:endParaRPr lang="en-CA" sz="2400" b="1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07284" y="4127707"/>
            <a:ext cx="3550458" cy="203132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Int’l specs generally require significant profiling for use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Profiling often done as re-design without wire compatibility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Little direct uptake of int’l specs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531407" y="3995848"/>
            <a:ext cx="553998" cy="2295041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FHIR</a:t>
            </a:r>
            <a:endParaRPr lang="en-CA" sz="2400" b="1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085405" y="4127708"/>
            <a:ext cx="3550458" cy="203132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Useful clinical interoperability out-of-the-box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Human-to-human interoperability provided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Extensions don’t block interoperability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 smtClean="0">
              <a:solidFill>
                <a:schemeClr val="bg1"/>
              </a:solidFill>
            </a:endParaRPr>
          </a:p>
        </p:txBody>
      </p:sp>
      <p:pic>
        <p:nvPicPr>
          <p:cNvPr id="17" name="Picture 3" descr="C:\Users\office\AppData\Local\Microsoft\Windows\Temporary Internet Files\Content.IE5\2ALWFDG6\MC900439584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916" y="1772816"/>
            <a:ext cx="686738" cy="581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C:\Users\office\AppData\Local\Microsoft\Windows\Temporary Internet Files\Content.IE5\NXP59YGH\MC900441310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1407" y="3995848"/>
            <a:ext cx="671091" cy="671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5" descr="C:\Users\office\AppData\Local\Microsoft\Windows\Temporary Internet Files\Content.IE5\XLTQHZQA\MC900441428[1]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1555" y="1738485"/>
            <a:ext cx="523850" cy="523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3" descr="C:\Users\office\AppData\Local\Microsoft\Windows\Temporary Internet Files\Content.IE5\2ALWFDG6\MC900439584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299" y="4092894"/>
            <a:ext cx="686738" cy="581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0420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baseline="0" dirty="0" smtClean="0"/>
              <a:t>Extensibility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67</a:t>
            </a:fld>
            <a:endParaRPr lang="en-CA" dirty="0"/>
          </a:p>
        </p:txBody>
      </p:sp>
      <p:sp>
        <p:nvSpPr>
          <p:cNvPr id="5" name="Rectangle 4"/>
          <p:cNvSpPr/>
          <p:nvPr/>
        </p:nvSpPr>
        <p:spPr bwMode="auto">
          <a:xfrm>
            <a:off x="453286" y="1700807"/>
            <a:ext cx="4104456" cy="2295041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4557742" y="3995848"/>
            <a:ext cx="4104456" cy="2295041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453373" y="3995848"/>
            <a:ext cx="4104456" cy="2295041"/>
          </a:xfrm>
          <a:prstGeom prst="rect">
            <a:avLst/>
          </a:prstGeom>
          <a:solidFill>
            <a:srgbClr val="05953F"/>
          </a:solidFill>
          <a:ln>
            <a:headEnd type="none" w="med" len="med"/>
            <a:tailEnd type="none" w="med" len="med"/>
          </a:ln>
          <a:extLst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4557742" y="1700807"/>
            <a:ext cx="4104456" cy="2295041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53286" y="1700806"/>
            <a:ext cx="553998" cy="2295041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v2</a:t>
            </a:r>
            <a:endParaRPr lang="en-CA" sz="2400" b="1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07284" y="2109663"/>
            <a:ext cx="3550458" cy="147732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Z-segments allow extension, but only link to extended content is positional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No extensions to data types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Extensions are opaque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557742" y="1700806"/>
            <a:ext cx="553998" cy="2295041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CDA</a:t>
            </a:r>
            <a:endParaRPr lang="en-CA" sz="2400" b="1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111740" y="1832664"/>
            <a:ext cx="3550458" cy="203132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Extension via foreign namespace or special attribute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Semantics usually, not always, conveyed by element name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Extensions break schemas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53286" y="3995847"/>
            <a:ext cx="553998" cy="2295041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v3</a:t>
            </a:r>
            <a:endParaRPr lang="en-CA" sz="2400" b="1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07284" y="4127707"/>
            <a:ext cx="3550458" cy="203132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Extension via foreign namespace or special attribute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Semantics usually, not always, conveyed by element name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Extensions break schemas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531407" y="3995848"/>
            <a:ext cx="553998" cy="2295041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FHIR</a:t>
            </a:r>
            <a:endParaRPr lang="en-CA" sz="2400" b="1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085405" y="4543204"/>
            <a:ext cx="3550458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Extensions built into schema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Extensions formally defined accessible online and re-usable</a:t>
            </a:r>
          </a:p>
        </p:txBody>
      </p:sp>
      <p:pic>
        <p:nvPicPr>
          <p:cNvPr id="17" name="Picture 3" descr="C:\Users\office\AppData\Local\Microsoft\Windows\Temporary Internet Files\Content.IE5\2ALWFDG6\MC900439584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916" y="1772816"/>
            <a:ext cx="686738" cy="581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C:\Users\office\AppData\Local\Microsoft\Windows\Temporary Internet Files\Content.IE5\NXP59YGH\MC900441310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1407" y="3995848"/>
            <a:ext cx="671091" cy="671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5" descr="C:\Users\office\AppData\Local\Microsoft\Windows\Temporary Internet Files\Content.IE5\XLTQHZQA\MC900441428[1]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1555" y="1738485"/>
            <a:ext cx="523850" cy="523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5" descr="C:\Users\office\AppData\Local\Microsoft\Windows\Temporary Internet Files\Content.IE5\XLTQHZQA\MC900441428[1]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617" y="4069468"/>
            <a:ext cx="523850" cy="523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6856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baseline="0" dirty="0" smtClean="0"/>
              <a:t>Human Readability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68</a:t>
            </a:fld>
            <a:endParaRPr lang="en-CA" dirty="0"/>
          </a:p>
        </p:txBody>
      </p:sp>
      <p:sp>
        <p:nvSpPr>
          <p:cNvPr id="5" name="Rectangle 4"/>
          <p:cNvSpPr/>
          <p:nvPr/>
        </p:nvSpPr>
        <p:spPr bwMode="auto">
          <a:xfrm>
            <a:off x="453286" y="1700807"/>
            <a:ext cx="4104456" cy="2295041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4557742" y="3995848"/>
            <a:ext cx="4104456" cy="2295041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453373" y="3995848"/>
            <a:ext cx="4104456" cy="2295041"/>
          </a:xfrm>
          <a:prstGeom prst="rect">
            <a:avLst/>
          </a:prstGeom>
          <a:solidFill>
            <a:srgbClr val="05953F"/>
          </a:solidFill>
          <a:ln>
            <a:headEnd type="none" w="med" len="med"/>
            <a:tailEnd type="none" w="med" len="med"/>
          </a:ln>
          <a:extLst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4557742" y="1700807"/>
            <a:ext cx="4104456" cy="2295041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53286" y="1700806"/>
            <a:ext cx="553998" cy="2295041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v2</a:t>
            </a:r>
            <a:endParaRPr lang="en-CA" sz="2400" b="1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07284" y="1971164"/>
            <a:ext cx="3550458" cy="17543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No consistent syntax for human readability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Can be provided by site-specific agreement using (abusing?) NTE, OBX or Z-segments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557742" y="1700806"/>
            <a:ext cx="553998" cy="2295041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CDA</a:t>
            </a:r>
            <a:endParaRPr lang="en-CA" sz="2400" b="1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111740" y="2525161"/>
            <a:ext cx="3550458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Human readability a required part of specification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53286" y="3995847"/>
            <a:ext cx="553998" cy="2295041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v3</a:t>
            </a:r>
            <a:endParaRPr lang="en-CA" sz="2400" b="1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07284" y="4404705"/>
            <a:ext cx="3550458" cy="147732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Not generally designed with human readability in mind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Can be supported if designers accommodate it or extensions used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531407" y="3995848"/>
            <a:ext cx="553998" cy="2295041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FHIR</a:t>
            </a:r>
            <a:endParaRPr lang="en-CA" sz="2400" b="1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085405" y="4820203"/>
            <a:ext cx="3550458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Human readability a required part of specification</a:t>
            </a:r>
          </a:p>
        </p:txBody>
      </p:sp>
      <p:pic>
        <p:nvPicPr>
          <p:cNvPr id="17" name="Picture 3" descr="C:\Users\office\AppData\Local\Microsoft\Windows\Temporary Internet Files\Content.IE5\2ALWFDG6\MC900439584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916" y="1772816"/>
            <a:ext cx="686738" cy="581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C:\Users\office\AppData\Local\Microsoft\Windows\Temporary Internet Files\Content.IE5\NXP59YGH\MC900441310[1]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1407" y="3995848"/>
            <a:ext cx="671091" cy="671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3" descr="C:\Users\office\AppData\Local\Microsoft\Windows\Temporary Internet Files\Content.IE5\2ALWFDG6\MC900439584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571" y="4085583"/>
            <a:ext cx="686738" cy="581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C:\Users\office\AppData\Local\Microsoft\Windows\Temporary Internet Files\Content.IE5\NXP59YGH\MC900441310[1]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195" y="1670222"/>
            <a:ext cx="671091" cy="671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3589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baseline="0" dirty="0" smtClean="0"/>
              <a:t>Robust Semantics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69</a:t>
            </a:fld>
            <a:endParaRPr lang="en-CA" dirty="0"/>
          </a:p>
        </p:txBody>
      </p:sp>
      <p:sp>
        <p:nvSpPr>
          <p:cNvPr id="5" name="Rectangle 4"/>
          <p:cNvSpPr/>
          <p:nvPr/>
        </p:nvSpPr>
        <p:spPr bwMode="auto">
          <a:xfrm>
            <a:off x="453286" y="1700807"/>
            <a:ext cx="4104456" cy="2295041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4557742" y="3995848"/>
            <a:ext cx="4104456" cy="2295041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453373" y="3995848"/>
            <a:ext cx="4104456" cy="2295041"/>
          </a:xfrm>
          <a:prstGeom prst="rect">
            <a:avLst/>
          </a:prstGeom>
          <a:solidFill>
            <a:srgbClr val="05953F"/>
          </a:solidFill>
          <a:ln>
            <a:headEnd type="none" w="med" len="med"/>
            <a:tailEnd type="none" w="med" len="med"/>
          </a:ln>
          <a:extLst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4557742" y="1700807"/>
            <a:ext cx="4104456" cy="2295041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53286" y="1700806"/>
            <a:ext cx="553998" cy="2295041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v2</a:t>
            </a:r>
            <a:endParaRPr lang="en-CA" sz="2400" b="1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07284" y="1832665"/>
            <a:ext cx="3550458" cy="203132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No formal data model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Inconsistencies in data representation and granularity between segments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Semantics come from definitions with varying levels of quality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557742" y="1700806"/>
            <a:ext cx="553998" cy="2295041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CDA</a:t>
            </a:r>
            <a:endParaRPr lang="en-CA" sz="2400" b="1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111740" y="1832666"/>
            <a:ext cx="3550458" cy="203132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Formal data model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Fixed in time to old version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Limited semantic expressiveness in some situations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(May be addressed in new version)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53286" y="3995847"/>
            <a:ext cx="553998" cy="2295041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v3</a:t>
            </a:r>
            <a:endParaRPr lang="en-CA" sz="2400" b="1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07284" y="4820202"/>
            <a:ext cx="3550458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Formal data model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Fully expressive of semantics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531407" y="3995848"/>
            <a:ext cx="553998" cy="2295041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FHIR</a:t>
            </a:r>
            <a:endParaRPr lang="en-CA" sz="2400" b="1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085405" y="4404706"/>
            <a:ext cx="3550458" cy="147732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Full mapping to formal data model where relevant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May map to multiple reference models (e.g. RIM + OpenEHR)</a:t>
            </a:r>
          </a:p>
        </p:txBody>
      </p:sp>
      <p:pic>
        <p:nvPicPr>
          <p:cNvPr id="17" name="Picture 3" descr="C:\Users\office\AppData\Local\Microsoft\Windows\Temporary Internet Files\Content.IE5\2ALWFDG6\MC900439584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916" y="1772816"/>
            <a:ext cx="686738" cy="581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C:\Users\office\AppData\Local\Microsoft\Windows\Temporary Internet Files\Content.IE5\NXP59YGH\MC900441310[1]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1407" y="3995848"/>
            <a:ext cx="671091" cy="671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5" descr="C:\Users\office\AppData\Local\Microsoft\Windows\Temporary Internet Files\Content.IE5\XLTQHZQA\MC900441428[1]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1555" y="1738485"/>
            <a:ext cx="523850" cy="523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C:\Users\office\AppData\Local\Microsoft\Windows\Temporary Internet Files\Content.IE5\NXP59YGH\MC900441310[1]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386" y="4003894"/>
            <a:ext cx="671091" cy="671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3693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Answer: An instigator of bad puns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FHIR is the hottest thing since . . .</a:t>
            </a:r>
          </a:p>
          <a:p>
            <a:r>
              <a:rPr lang="en-US" dirty="0" smtClean="0"/>
              <a:t>This spec is spreading like . . .</a:t>
            </a:r>
          </a:p>
          <a:p>
            <a:r>
              <a:rPr lang="en-US" dirty="0" smtClean="0"/>
              <a:t>Committee X is really on FHIR</a:t>
            </a:r>
          </a:p>
          <a:p>
            <a:r>
              <a:rPr lang="en-US" dirty="0" smtClean="0"/>
              <a:t>Feel free to come up with your own</a:t>
            </a:r>
          </a:p>
          <a:p>
            <a:pPr lvl="1"/>
            <a:r>
              <a:rPr lang="en-US" dirty="0" smtClean="0"/>
              <a:t>(but please, not here </a:t>
            </a:r>
            <a:r>
              <a:rPr lang="en-US" dirty="0" smtClean="0">
                <a:sym typeface="Wingdings" pitchFamily="2" charset="2"/>
              </a:rPr>
              <a:t>)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7</a:t>
            </a:fld>
            <a:endParaRPr lang="en-CA" dirty="0"/>
          </a:p>
        </p:txBody>
      </p:sp>
      <p:pic>
        <p:nvPicPr>
          <p:cNvPr id="1026" name="Picture 2" descr="C:\Users\office\AppData\Local\Microsoft\Windows\Temporary Internet Files\Content.IE5\NXP59YGH\MP900400016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4797152"/>
            <a:ext cx="7704856" cy="1725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5594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 if FHIR’s so great, why would we do anything else?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70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865132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baseline="0" dirty="0" smtClean="0"/>
              <a:t>Market Share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71</a:t>
            </a:fld>
            <a:endParaRPr lang="en-CA" dirty="0"/>
          </a:p>
        </p:txBody>
      </p:sp>
      <p:sp>
        <p:nvSpPr>
          <p:cNvPr id="5" name="Rectangle 4"/>
          <p:cNvSpPr/>
          <p:nvPr/>
        </p:nvSpPr>
        <p:spPr bwMode="auto">
          <a:xfrm>
            <a:off x="453286" y="1700807"/>
            <a:ext cx="4104456" cy="2295041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4557742" y="3995848"/>
            <a:ext cx="4104456" cy="2295041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453373" y="3995848"/>
            <a:ext cx="4104456" cy="2295041"/>
          </a:xfrm>
          <a:prstGeom prst="rect">
            <a:avLst/>
          </a:prstGeom>
          <a:solidFill>
            <a:srgbClr val="05953F"/>
          </a:solidFill>
          <a:ln>
            <a:headEnd type="none" w="med" len="med"/>
            <a:tailEnd type="none" w="med" len="med"/>
          </a:ln>
          <a:extLst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4557742" y="1700807"/>
            <a:ext cx="4104456" cy="2295041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53286" y="1700806"/>
            <a:ext cx="553998" cy="2295041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v2</a:t>
            </a:r>
            <a:endParaRPr lang="en-CA" sz="2400" b="1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07284" y="2109663"/>
            <a:ext cx="3550458" cy="147732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De facto standard for in-institution communication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Standard in many countries for cross-institution communication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557742" y="1700806"/>
            <a:ext cx="553998" cy="2295041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CDA</a:t>
            </a:r>
            <a:endParaRPr lang="en-CA" sz="2400" b="1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111740" y="2109664"/>
            <a:ext cx="3550458" cy="147732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High market penetration, particularly of CCD and CCDA variants due to meaningful use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Significant on-going growth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53286" y="3995847"/>
            <a:ext cx="553998" cy="2295041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v3</a:t>
            </a:r>
            <a:endParaRPr lang="en-CA" sz="2400" b="1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07284" y="4543204"/>
            <a:ext cx="3550458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Mandated use in a few jurisdictions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Little uptake outside of those mandates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531407" y="3995848"/>
            <a:ext cx="553998" cy="2295041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FHIR</a:t>
            </a:r>
            <a:endParaRPr lang="en-CA" sz="2400" b="1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085405" y="4958702"/>
            <a:ext cx="3550458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None</a:t>
            </a:r>
          </a:p>
        </p:txBody>
      </p:sp>
      <p:pic>
        <p:nvPicPr>
          <p:cNvPr id="17" name="Picture 3" descr="C:\Users\office\AppData\Local\Microsoft\Windows\Temporary Internet Files\Content.IE5\2ALWFDG6\MC900439584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7829" y="4099748"/>
            <a:ext cx="686738" cy="581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C:\Users\office\AppData\Local\Microsoft\Windows\Temporary Internet Files\Content.IE5\NXP59YGH\MC900441310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3146" y="1678678"/>
            <a:ext cx="671091" cy="671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5" descr="C:\Users\office\AppData\Local\Microsoft\Windows\Temporary Internet Files\Content.IE5\XLTQHZQA\MC900441428[1]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617" y="4069468"/>
            <a:ext cx="523850" cy="523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C:\Users\office\AppData\Local\Microsoft\Windows\Temporary Internet Files\Content.IE5\NXP59YGH\MC900441310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739" y="1678678"/>
            <a:ext cx="671091" cy="671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5503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baseline="0" dirty="0" smtClean="0"/>
              <a:t>Maturity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72</a:t>
            </a:fld>
            <a:endParaRPr lang="en-CA" dirty="0"/>
          </a:p>
        </p:txBody>
      </p:sp>
      <p:sp>
        <p:nvSpPr>
          <p:cNvPr id="5" name="Rectangle 4"/>
          <p:cNvSpPr/>
          <p:nvPr/>
        </p:nvSpPr>
        <p:spPr bwMode="auto">
          <a:xfrm>
            <a:off x="453286" y="1700807"/>
            <a:ext cx="4104456" cy="2295041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4557742" y="3995848"/>
            <a:ext cx="4104456" cy="2295041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453373" y="3995848"/>
            <a:ext cx="4104456" cy="2295041"/>
          </a:xfrm>
          <a:prstGeom prst="rect">
            <a:avLst/>
          </a:prstGeom>
          <a:solidFill>
            <a:srgbClr val="05953F"/>
          </a:solidFill>
          <a:ln>
            <a:headEnd type="none" w="med" len="med"/>
            <a:tailEnd type="none" w="med" len="med"/>
          </a:ln>
          <a:extLst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4557742" y="1700807"/>
            <a:ext cx="4104456" cy="2295041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53286" y="1700806"/>
            <a:ext cx="553998" cy="2295041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v2</a:t>
            </a:r>
            <a:endParaRPr lang="en-CA" sz="2400" b="1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07284" y="1832665"/>
            <a:ext cx="3550458" cy="203132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In use for over 25 years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Broadly supported by industry tools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Now on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Familiarity with both capabilities and limitations (and work-arounds)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557742" y="1700806"/>
            <a:ext cx="553998" cy="2295041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CDA</a:t>
            </a:r>
            <a:endParaRPr lang="en-CA" sz="2400" b="1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111740" y="2248163"/>
            <a:ext cx="3550458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In use for over 12 years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Implemented in a variety of settings all around the world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53286" y="3995847"/>
            <a:ext cx="553998" cy="2295041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v3</a:t>
            </a:r>
            <a:endParaRPr lang="en-CA" sz="2400" b="1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07284" y="4404705"/>
            <a:ext cx="3550458" cy="147732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In development for over 13 years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Some specifications have had multiple releases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Limited uptake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531407" y="3995848"/>
            <a:ext cx="553998" cy="2295041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FHIR</a:t>
            </a:r>
            <a:endParaRPr lang="en-CA" sz="2400" b="1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085405" y="4266207"/>
            <a:ext cx="3550458" cy="17543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First thought of less than 2 years ago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Will go to first DSTU ballot later this year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Won’t be a normative spec for several more years, minimum</a:t>
            </a:r>
          </a:p>
        </p:txBody>
      </p:sp>
      <p:pic>
        <p:nvPicPr>
          <p:cNvPr id="17" name="Picture 3" descr="C:\Users\office\AppData\Local\Microsoft\Windows\Temporary Internet Files\Content.IE5\2ALWFDG6\MC900439584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7742" y="4069468"/>
            <a:ext cx="686738" cy="581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C:\Users\office\AppData\Local\Microsoft\Windows\Temporary Internet Files\Content.IE5\NXP59YGH\MC900441310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1407" y="1697217"/>
            <a:ext cx="671091" cy="671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5" descr="C:\Users\office\AppData\Local\Microsoft\Windows\Temporary Internet Files\Content.IE5\XLTQHZQA\MC900441428[1]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617" y="4069468"/>
            <a:ext cx="523850" cy="523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C:\Users\office\AppData\Local\Microsoft\Windows\Temporary Internet Files\Content.IE5\NXP59YGH\MC900441310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286" y="1679798"/>
            <a:ext cx="671091" cy="671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8327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message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Yes, FHIR has the </a:t>
            </a:r>
            <a:r>
              <a:rPr lang="en-US" sz="2800" b="1" dirty="0" smtClean="0"/>
              <a:t>potential</a:t>
            </a:r>
            <a:r>
              <a:rPr lang="en-US" sz="2800" b="0" dirty="0" smtClean="0"/>
              <a:t> to supplant HL7 v3, CDA and even v2</a:t>
            </a:r>
          </a:p>
          <a:p>
            <a:r>
              <a:rPr lang="en-US" sz="2800" b="1" dirty="0" smtClean="0"/>
              <a:t>However</a:t>
            </a:r>
          </a:p>
          <a:p>
            <a:pPr lvl="1"/>
            <a:r>
              <a:rPr lang="en-US" sz="2400" b="0" dirty="0" smtClean="0"/>
              <a:t>It’s not going to do so any time soon</a:t>
            </a:r>
          </a:p>
          <a:p>
            <a:r>
              <a:rPr lang="en-US" sz="2800" b="0" dirty="0" smtClean="0"/>
              <a:t>No one's going to throw away their investment in older standards to use FHIR until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400" dirty="0" smtClean="0"/>
              <a:t>The specification has a good track record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400" b="0" dirty="0" smtClean="0"/>
              <a:t>It’s clear the new thing provides significant benefits</a:t>
            </a:r>
          </a:p>
          <a:p>
            <a:pPr marL="571500" indent="-514350"/>
            <a:r>
              <a:rPr lang="en-US" sz="2900" dirty="0" smtClean="0"/>
              <a:t>HL7 will support existing product lines so</a:t>
            </a:r>
            <a:br>
              <a:rPr lang="en-US" sz="2900" dirty="0" smtClean="0"/>
            </a:br>
            <a:r>
              <a:rPr lang="en-US" sz="2900" dirty="0" smtClean="0"/>
              <a:t>long as the market needs them</a:t>
            </a:r>
            <a:endParaRPr lang="en-CA" sz="2900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73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98700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FHIR &amp; other SDOs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sz="2800" dirty="0" smtClean="0"/>
              <a:t>IHE</a:t>
            </a:r>
          </a:p>
          <a:p>
            <a:pPr lvl="1"/>
            <a:r>
              <a:rPr lang="en-AU" sz="2400" dirty="0" smtClean="0"/>
              <a:t>investigating - use of FHIR for MHD (mobile XDS)</a:t>
            </a:r>
          </a:p>
          <a:p>
            <a:r>
              <a:rPr lang="en-AU" sz="2800" dirty="0" smtClean="0"/>
              <a:t>DICOM</a:t>
            </a:r>
          </a:p>
          <a:p>
            <a:pPr lvl="1"/>
            <a:r>
              <a:rPr lang="en-AU" sz="2400" dirty="0" smtClean="0"/>
              <a:t>interested - RESTful access to image metadata</a:t>
            </a:r>
          </a:p>
          <a:p>
            <a:r>
              <a:rPr lang="en-AU" sz="2800" dirty="0" smtClean="0"/>
              <a:t>W3C </a:t>
            </a:r>
          </a:p>
          <a:p>
            <a:pPr lvl="1"/>
            <a:r>
              <a:rPr lang="en-AU" sz="2400" dirty="0" smtClean="0"/>
              <a:t>Semantic health group helping us with RDF, RIM-based semantic checking</a:t>
            </a:r>
          </a:p>
          <a:p>
            <a:r>
              <a:rPr lang="en-AU" sz="2800" dirty="0" smtClean="0"/>
              <a:t>Because FHIR is free and because of how it’s structured, use by other SDOs is certainly possible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74</a:t>
            </a:fld>
            <a:endParaRPr lang="en-CA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71" t="19101" r="26890" b="29814"/>
          <a:stretch/>
        </p:blipFill>
        <p:spPr>
          <a:xfrm>
            <a:off x="6879784" y="269576"/>
            <a:ext cx="2034746" cy="1252151"/>
          </a:xfrm>
          <a:prstGeom prst="rect">
            <a:avLst/>
          </a:prstGeom>
        </p:spPr>
      </p:pic>
      <p:pic>
        <p:nvPicPr>
          <p:cNvPr id="7170" name="Picture 2" descr="C:\Users\office\AppData\Local\Microsoft\Windows\Temporary Internet Files\Content.IE5\TIOTJVXV\MC900439612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1206353"/>
            <a:ext cx="2662267" cy="1893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4525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Implementing FHIR</a:t>
            </a:r>
            <a:endParaRPr lang="en-CA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90015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Where can FHIR be used?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Classic in-institution interoperability</a:t>
            </a:r>
          </a:p>
          <a:p>
            <a:r>
              <a:rPr lang="en-AU" dirty="0" smtClean="0"/>
              <a:t>Back-end e-business systems (e.g. financial)</a:t>
            </a:r>
          </a:p>
          <a:p>
            <a:r>
              <a:rPr lang="en-AU" dirty="0" smtClean="0"/>
              <a:t>Regional Health Information Organizations (RHIO)</a:t>
            </a:r>
          </a:p>
          <a:p>
            <a:r>
              <a:rPr lang="en-AU" dirty="0" smtClean="0"/>
              <a:t>National EHR systems</a:t>
            </a:r>
          </a:p>
          <a:p>
            <a:r>
              <a:rPr lang="en-AU" dirty="0" smtClean="0"/>
              <a:t>Social Web (Health)</a:t>
            </a:r>
          </a:p>
          <a:p>
            <a:r>
              <a:rPr lang="en-AU" dirty="0" smtClean="0"/>
              <a:t>Mobile Applications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76</a:t>
            </a:fld>
            <a:endParaRPr lang="en-CA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71" t="19101" r="26890" b="29814"/>
          <a:stretch/>
        </p:blipFill>
        <p:spPr>
          <a:xfrm>
            <a:off x="6876256" y="260648"/>
            <a:ext cx="2034746" cy="1252151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>
            <a:off x="4788022" y="4651002"/>
            <a:ext cx="3744418" cy="1077218"/>
            <a:chOff x="4788022" y="4651002"/>
            <a:chExt cx="3744418" cy="1077218"/>
          </a:xfrm>
        </p:grpSpPr>
        <p:sp>
          <p:nvSpPr>
            <p:cNvPr id="9" name="Right Arrow 8"/>
            <p:cNvSpPr/>
            <p:nvPr/>
          </p:nvSpPr>
          <p:spPr bwMode="auto">
            <a:xfrm rot="10800000">
              <a:off x="4788024" y="4653136"/>
              <a:ext cx="2016224" cy="432048"/>
            </a:xfrm>
            <a:prstGeom prst="right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" name="Right Arrow 9"/>
            <p:cNvSpPr/>
            <p:nvPr/>
          </p:nvSpPr>
          <p:spPr bwMode="auto">
            <a:xfrm rot="10800000">
              <a:off x="4788022" y="5237585"/>
              <a:ext cx="2016225" cy="432048"/>
            </a:xfrm>
            <a:prstGeom prst="right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020272" y="4651002"/>
              <a:ext cx="1512168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smtClean="0">
                  <a:solidFill>
                    <a:schemeClr val="accent1"/>
                  </a:solidFill>
                </a:rPr>
                <a:t>Near</a:t>
              </a:r>
            </a:p>
            <a:p>
              <a:r>
                <a:rPr lang="en-US" sz="3200" dirty="0" smtClean="0">
                  <a:solidFill>
                    <a:schemeClr val="accent1"/>
                  </a:solidFill>
                </a:rPr>
                <a:t>Term</a:t>
              </a:r>
              <a:endParaRPr lang="en-CA" sz="3200" dirty="0">
                <a:solidFill>
                  <a:schemeClr val="accen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74586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Migration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Realistically, we don’t expect anyone to migrate existing interfaces any time soon.</a:t>
            </a:r>
          </a:p>
          <a:p>
            <a:r>
              <a:rPr lang="en-US" dirty="0" smtClean="0"/>
              <a:t>Initial adopters will be green-field, new technology</a:t>
            </a:r>
          </a:p>
          <a:p>
            <a:r>
              <a:rPr lang="en-US" dirty="0" smtClean="0"/>
              <a:t>FHIR may see use behind the scenes in v2 systems before it sees use over the wire</a:t>
            </a:r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71" t="19101" r="26890" b="29814"/>
          <a:stretch/>
        </p:blipFill>
        <p:spPr>
          <a:xfrm>
            <a:off x="4932040" y="5170992"/>
            <a:ext cx="2034746" cy="1252151"/>
          </a:xfrm>
          <a:prstGeom prst="rect">
            <a:avLst/>
          </a:prstGeom>
        </p:spPr>
      </p:pic>
      <p:sp>
        <p:nvSpPr>
          <p:cNvPr id="5" name="Right Arrow 4"/>
          <p:cNvSpPr/>
          <p:nvPr/>
        </p:nvSpPr>
        <p:spPr bwMode="auto">
          <a:xfrm>
            <a:off x="3611507" y="5589240"/>
            <a:ext cx="1224136" cy="576064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8194" name="Picture 2" descr="C:\Users\office\AppData\Local\Microsoft\Windows\Temporary Internet Files\Content.IE5\5WDXES51\MC900431560[1]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5310336"/>
            <a:ext cx="1143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7900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Migration – v2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Already have an integration engine that supports translation between v2 and FHIR</a:t>
            </a:r>
          </a:p>
          <a:p>
            <a:r>
              <a:rPr lang="en-US" dirty="0" smtClean="0"/>
              <a:t>Resources map to segments reasonably well</a:t>
            </a:r>
          </a:p>
          <a:p>
            <a:r>
              <a:rPr lang="en-US" dirty="0" smtClean="0"/>
              <a:t>As always, the challenge with v2 mapping is the variability of v2 interfaces</a:t>
            </a:r>
          </a:p>
          <a:p>
            <a:pPr lvl="1"/>
            <a:r>
              <a:rPr lang="en-US" dirty="0" smtClean="0"/>
              <a:t>“Common” mappings can be created, but they won’t be one size fits all</a:t>
            </a:r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71" t="19101" r="26890" b="29814"/>
          <a:stretch/>
        </p:blipFill>
        <p:spPr>
          <a:xfrm>
            <a:off x="4932040" y="5170992"/>
            <a:ext cx="2034746" cy="1252151"/>
          </a:xfrm>
          <a:prstGeom prst="rect">
            <a:avLst/>
          </a:prstGeom>
        </p:spPr>
      </p:pic>
      <p:sp>
        <p:nvSpPr>
          <p:cNvPr id="5" name="Right Arrow 4"/>
          <p:cNvSpPr/>
          <p:nvPr/>
        </p:nvSpPr>
        <p:spPr bwMode="auto">
          <a:xfrm>
            <a:off x="3611507" y="5589240"/>
            <a:ext cx="1224136" cy="576064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03648" y="5492551"/>
            <a:ext cx="208823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solidFill>
                  <a:srgbClr val="FF0000"/>
                </a:solidFill>
              </a:rPr>
              <a:t>HL7 v2</a:t>
            </a:r>
            <a:endParaRPr lang="en-CA" sz="4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2145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Migration – v3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V3 migrations should be more straight-forward as semantics are clear</a:t>
            </a:r>
          </a:p>
          <a:p>
            <a:pPr lvl="1"/>
            <a:r>
              <a:rPr lang="en-US" dirty="0" smtClean="0"/>
              <a:t>Migrations will tend to be based on templates and realm constraints rather than international specs</a:t>
            </a:r>
          </a:p>
          <a:p>
            <a:r>
              <a:rPr lang="en-US" dirty="0" smtClean="0"/>
              <a:t>Round-trip transforms are possible</a:t>
            </a:r>
          </a:p>
          <a:p>
            <a:pPr lvl="1"/>
            <a:r>
              <a:rPr lang="en-US" dirty="0" smtClean="0"/>
              <a:t>Which get targeted first will depend on implementer desires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71" t="19101" r="26890" b="29814"/>
          <a:stretch/>
        </p:blipFill>
        <p:spPr>
          <a:xfrm>
            <a:off x="4932040" y="5170992"/>
            <a:ext cx="2034746" cy="1252151"/>
          </a:xfrm>
          <a:prstGeom prst="rect">
            <a:avLst/>
          </a:prstGeom>
        </p:spPr>
      </p:pic>
      <p:sp>
        <p:nvSpPr>
          <p:cNvPr id="5" name="Right Arrow 4"/>
          <p:cNvSpPr/>
          <p:nvPr/>
        </p:nvSpPr>
        <p:spPr bwMode="auto">
          <a:xfrm>
            <a:off x="3611507" y="5589240"/>
            <a:ext cx="1224136" cy="576064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03648" y="5492551"/>
            <a:ext cx="208823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solidFill>
                  <a:srgbClr val="FF0000"/>
                </a:solidFill>
              </a:rPr>
              <a:t>HL7 v3</a:t>
            </a:r>
            <a:endParaRPr lang="en-CA" sz="4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9089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Need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Has been a need to share healthcare information electronically for a long time</a:t>
            </a:r>
          </a:p>
          <a:p>
            <a:pPr lvl="1"/>
            <a:r>
              <a:rPr lang="en-US" dirty="0" smtClean="0"/>
              <a:t>HL7 v2 is over 25 years old</a:t>
            </a:r>
          </a:p>
          <a:p>
            <a:r>
              <a:rPr lang="en-US" dirty="0" smtClean="0"/>
              <a:t>Increasing pressure to broaden scope of sharing</a:t>
            </a:r>
          </a:p>
          <a:p>
            <a:pPr lvl="1"/>
            <a:r>
              <a:rPr lang="en-US" dirty="0" smtClean="0"/>
              <a:t>Across organizations, disciplines, even borders</a:t>
            </a:r>
          </a:p>
          <a:p>
            <a:pPr lvl="1"/>
            <a:r>
              <a:rPr lang="en-US" dirty="0" smtClean="0"/>
              <a:t>Mobile &amp; cloud-based applications</a:t>
            </a:r>
          </a:p>
          <a:p>
            <a:pPr lvl="1"/>
            <a:r>
              <a:rPr lang="en-US" dirty="0" smtClean="0"/>
              <a:t>Faster – integration in days or weeks, not months or years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8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197288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Migration – CDA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Made more complex by human-readable nature</a:t>
            </a:r>
          </a:p>
          <a:p>
            <a:pPr lvl="1"/>
            <a:r>
              <a:rPr lang="en-US" dirty="0" smtClean="0"/>
              <a:t>Need to ensure text &lt;-&gt; entry linkages are retained</a:t>
            </a:r>
          </a:p>
          <a:p>
            <a:pPr lvl="0"/>
            <a:r>
              <a:rPr lang="en-US" dirty="0" smtClean="0"/>
              <a:t>Will best be handled</a:t>
            </a:r>
            <a:r>
              <a:rPr lang="en-US" baseline="0" dirty="0" smtClean="0"/>
              <a:t> on a template by template basis</a:t>
            </a:r>
          </a:p>
          <a:p>
            <a:pPr lvl="1"/>
            <a:r>
              <a:rPr lang="en-US" dirty="0" smtClean="0"/>
              <a:t>Likely start with important ones like C-CDA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80</a:t>
            </a:fld>
            <a:endParaRPr lang="en-CA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71" t="19101" r="26890" b="29814"/>
          <a:stretch/>
        </p:blipFill>
        <p:spPr>
          <a:xfrm>
            <a:off x="4932040" y="5170992"/>
            <a:ext cx="2034746" cy="1252151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 bwMode="auto">
          <a:xfrm>
            <a:off x="3611507" y="5589240"/>
            <a:ext cx="1224136" cy="576064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9218" name="Picture 2" descr="Clinical Document Architectur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5353875"/>
            <a:ext cx="2148159" cy="1040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5084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next?</a:t>
            </a:r>
            <a:endParaRPr lang="en-CA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6303963"/>
            <a:ext cx="720725" cy="220662"/>
          </a:xfrm>
          <a:prstGeom prst="rect">
            <a:avLst/>
          </a:prstGeom>
        </p:spPr>
        <p:txBody>
          <a:bodyPr/>
          <a:lstStyle/>
          <a:p>
            <a:fld id="{5CC3E5C4-3E2B-40F1-9F2B-C46CEB0C88DF}" type="slidenum">
              <a:rPr lang="en-CA" smtClean="0"/>
              <a:pPr/>
              <a:t>81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908572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Balloting plans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sz="2400" dirty="0" smtClean="0"/>
              <a:t>2nd “Draft for Comment” ballot </a:t>
            </a:r>
            <a:r>
              <a:rPr lang="en-AU" sz="2400" dirty="0" smtClean="0"/>
              <a:t>completed in Jan.</a:t>
            </a:r>
            <a:endParaRPr lang="en-AU" sz="2400" dirty="0" smtClean="0"/>
          </a:p>
          <a:p>
            <a:r>
              <a:rPr lang="en-AU" sz="2400" dirty="0" smtClean="0"/>
              <a:t>Next cycle will be first Draft Standard for Trial Use ballot (DSTU)</a:t>
            </a:r>
          </a:p>
          <a:p>
            <a:pPr lvl="1"/>
            <a:r>
              <a:rPr lang="en-AU" sz="2000" dirty="0" smtClean="0"/>
              <a:t>2 cycles – Sept 2013, Jan 2014</a:t>
            </a:r>
            <a:endParaRPr lang="en-AU" sz="2000" dirty="0" smtClean="0"/>
          </a:p>
          <a:p>
            <a:pPr lvl="1"/>
            <a:r>
              <a:rPr lang="en-AU" sz="2000" dirty="0" smtClean="0"/>
              <a:t>Will provide a semi-stable</a:t>
            </a:r>
            <a:r>
              <a:rPr lang="en-AU" sz="2000" baseline="0" dirty="0" smtClean="0"/>
              <a:t> platform for implementers while still allowing non-backward-compatible change for Normative version if implementation experience dictates</a:t>
            </a:r>
          </a:p>
          <a:p>
            <a:pPr lvl="0"/>
            <a:r>
              <a:rPr lang="en-AU" sz="2400" dirty="0" smtClean="0"/>
              <a:t>Normative is probably 3+ years out</a:t>
            </a:r>
          </a:p>
          <a:p>
            <a:pPr lvl="1"/>
            <a:r>
              <a:rPr lang="en-AU" sz="2000" dirty="0" smtClean="0"/>
              <a:t>We want *lots* of implementation experience</a:t>
            </a:r>
            <a:r>
              <a:rPr lang="en-AU" sz="2000" baseline="0" dirty="0" smtClean="0"/>
              <a:t> before committing to backward compatibility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82</a:t>
            </a:fld>
            <a:endParaRPr lang="en-CA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71" t="19101" r="26890" b="29814"/>
          <a:stretch/>
        </p:blipFill>
        <p:spPr>
          <a:xfrm>
            <a:off x="6876256" y="260647"/>
            <a:ext cx="2034746" cy="1252151"/>
          </a:xfrm>
          <a:prstGeom prst="rect">
            <a:avLst/>
          </a:prstGeom>
        </p:spPr>
      </p:pic>
      <p:pic>
        <p:nvPicPr>
          <p:cNvPr id="16387" name="Picture 3" descr="C:\Users\office\AppData\Local\Microsoft\Windows\Temporary Internet Files\Content.IE5\2B0EXTZ8\MC900280925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4474" y="5157192"/>
            <a:ext cx="1293590" cy="1341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3898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Development plans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AU" sz="2800" dirty="0" smtClean="0"/>
              <a:t>Performing rigorous QA on initial set of resources</a:t>
            </a:r>
            <a:endParaRPr lang="en-AU" sz="2800" dirty="0" smtClean="0"/>
          </a:p>
          <a:p>
            <a:pPr lvl="1"/>
            <a:r>
              <a:rPr lang="en-AU" sz="2400" dirty="0" smtClean="0"/>
              <a:t>F</a:t>
            </a:r>
            <a:r>
              <a:rPr lang="en-AU" sz="2400" baseline="0" dirty="0" smtClean="0"/>
              <a:t>ull </a:t>
            </a:r>
            <a:r>
              <a:rPr lang="en-AU" sz="2400" baseline="0" dirty="0" smtClean="0"/>
              <a:t>support for C-CDA </a:t>
            </a:r>
            <a:r>
              <a:rPr lang="en-AU" sz="2400" baseline="0" dirty="0" smtClean="0"/>
              <a:t>in first </a:t>
            </a:r>
            <a:r>
              <a:rPr lang="en-AU" sz="2400" baseline="0" dirty="0" smtClean="0"/>
              <a:t>DSTU</a:t>
            </a:r>
          </a:p>
          <a:p>
            <a:pPr lvl="0"/>
            <a:r>
              <a:rPr lang="en-AU" sz="2800" dirty="0" smtClean="0"/>
              <a:t>Additional resources will continue to be introduced in future DSTU cycles as implementers identify needs</a:t>
            </a:r>
          </a:p>
          <a:p>
            <a:pPr lvl="0"/>
            <a:r>
              <a:rPr lang="en-AU" sz="2800" dirty="0" smtClean="0"/>
              <a:t>Continue to seek testing &amp; real world implementation experience</a:t>
            </a:r>
            <a:endParaRPr lang="en-CA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83</a:t>
            </a:fld>
            <a:endParaRPr lang="en-CA" dirty="0"/>
          </a:p>
        </p:txBody>
      </p:sp>
      <p:pic>
        <p:nvPicPr>
          <p:cNvPr id="17410" name="Picture 2" descr="C:\Users\office\AppData\Local\Microsoft\Windows\Temporary Internet Files\Content.IE5\5WDXES51\MC900078732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288" y="3861048"/>
            <a:ext cx="1241909" cy="1775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4966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Next Steps for </a:t>
            </a:r>
            <a:r>
              <a:rPr lang="en-AU" b="1" dirty="0" smtClean="0"/>
              <a:t>you</a:t>
            </a:r>
            <a:endParaRPr lang="en-AU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sz="2400" dirty="0" smtClean="0"/>
              <a:t>Attend the FHIR Implementers tutorial</a:t>
            </a:r>
          </a:p>
          <a:p>
            <a:r>
              <a:rPr lang="en-AU" sz="2400" dirty="0" smtClean="0"/>
              <a:t>Read the spec: </a:t>
            </a:r>
            <a:r>
              <a:rPr lang="en-AU" sz="2400" dirty="0" smtClean="0">
                <a:hlinkClick r:id="rId2"/>
              </a:rPr>
              <a:t>http://hl7.org/fhir</a:t>
            </a:r>
            <a:endParaRPr lang="en-AU" sz="2400" dirty="0" smtClean="0"/>
          </a:p>
          <a:p>
            <a:r>
              <a:rPr lang="en-AU" sz="2400" dirty="0" smtClean="0"/>
              <a:t>Comment on the wiki </a:t>
            </a:r>
            <a:r>
              <a:rPr lang="en-AU" sz="1800" dirty="0" smtClean="0"/>
              <a:t>(link from FHIR spec)</a:t>
            </a:r>
          </a:p>
          <a:p>
            <a:r>
              <a:rPr lang="en-AU" sz="2400" dirty="0" smtClean="0"/>
              <a:t>Follow #FHIR on Twitter</a:t>
            </a:r>
          </a:p>
          <a:p>
            <a:r>
              <a:rPr lang="en-AU" sz="2400" dirty="0" smtClean="0"/>
              <a:t>Shape the specification:</a:t>
            </a:r>
          </a:p>
          <a:p>
            <a:pPr lvl="1"/>
            <a:r>
              <a:rPr lang="en-AU" sz="2000" dirty="0" smtClean="0"/>
              <a:t>Join the FHIR track at this WGM</a:t>
            </a:r>
          </a:p>
          <a:p>
            <a:pPr lvl="1"/>
            <a:r>
              <a:rPr lang="en-AU" sz="2000" dirty="0" smtClean="0"/>
              <a:t>Join the FHIR email list </a:t>
            </a:r>
            <a:br>
              <a:rPr lang="en-AU" sz="2000" dirty="0" smtClean="0"/>
            </a:br>
            <a:r>
              <a:rPr lang="en-AU" sz="2000" dirty="0" smtClean="0">
                <a:hlinkClick r:id="rId3"/>
              </a:rPr>
              <a:t>http://wiki.hl7.org/index.php?title=FHIR_email_list_subscription_instructions</a:t>
            </a:r>
            <a:endParaRPr lang="en-AU" sz="2000" dirty="0" smtClean="0"/>
          </a:p>
          <a:p>
            <a:pPr lvl="1"/>
            <a:r>
              <a:rPr lang="en-AU" sz="2000" dirty="0" smtClean="0"/>
              <a:t>Try implementing it</a:t>
            </a:r>
          </a:p>
          <a:p>
            <a:pPr lvl="1"/>
            <a:r>
              <a:rPr lang="en-AU" sz="2000" dirty="0" smtClean="0"/>
              <a:t>Make Ballot comments</a:t>
            </a:r>
          </a:p>
          <a:p>
            <a:pPr lvl="1"/>
            <a:r>
              <a:rPr lang="en-AU" sz="2000" dirty="0" smtClean="0"/>
              <a:t>Come to a Connectathon!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84</a:t>
            </a:fld>
            <a:endParaRPr lang="en-CA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71" t="19101" r="26890" b="29814"/>
          <a:stretch/>
        </p:blipFill>
        <p:spPr>
          <a:xfrm>
            <a:off x="6876256" y="260648"/>
            <a:ext cx="2034746" cy="1252151"/>
          </a:xfrm>
          <a:prstGeom prst="rect">
            <a:avLst/>
          </a:prstGeom>
        </p:spPr>
      </p:pic>
      <p:pic>
        <p:nvPicPr>
          <p:cNvPr id="18434" name="Picture 2" descr="C:\Users\office\AppData\Local\Microsoft\Windows\Temporary Internet Files\Content.IE5\272C75AG\MP900422961[1]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2348880"/>
            <a:ext cx="2763134" cy="2016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6745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</a:t>
            </a:r>
            <a:endParaRPr lang="en-CA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90015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does FHIR provide?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Resources (building blocks)</a:t>
            </a:r>
          </a:p>
          <a:p>
            <a:r>
              <a:rPr lang="en-US" dirty="0" smtClean="0"/>
              <a:t>Extensions</a:t>
            </a:r>
          </a:p>
          <a:p>
            <a:r>
              <a:rPr lang="en-US" dirty="0" smtClean="0"/>
              <a:t>Methodology</a:t>
            </a:r>
          </a:p>
          <a:p>
            <a:pPr lvl="1"/>
            <a:r>
              <a:rPr lang="en-US" dirty="0" smtClean="0"/>
              <a:t>Bundles, Profiles, Conformance</a:t>
            </a:r>
          </a:p>
          <a:p>
            <a:r>
              <a:rPr lang="en-US" dirty="0" smtClean="0"/>
              <a:t>Syntax (XML, JSON)</a:t>
            </a:r>
          </a:p>
          <a:p>
            <a:r>
              <a:rPr lang="en-US" dirty="0" smtClean="0"/>
              <a:t>Human readability</a:t>
            </a:r>
          </a:p>
          <a:p>
            <a:r>
              <a:rPr lang="en-US" dirty="0" smtClean="0"/>
              <a:t>Support for multiple Paradigms</a:t>
            </a:r>
          </a:p>
          <a:p>
            <a:pPr lvl="1"/>
            <a:r>
              <a:rPr lang="en-US" dirty="0" smtClean="0"/>
              <a:t>REST, Messaging, Documents, Services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86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163733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FHIR Manifesto</a:t>
            </a:r>
            <a:endParaRPr lang="en-CA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Focus on </a:t>
            </a:r>
            <a:r>
              <a:rPr lang="en-US" b="1" dirty="0" smtClean="0"/>
              <a:t>Implementers</a:t>
            </a:r>
          </a:p>
          <a:p>
            <a:pPr lvl="0"/>
            <a:r>
              <a:rPr lang="en-US" dirty="0" smtClean="0"/>
              <a:t>Target support for </a:t>
            </a:r>
            <a:r>
              <a:rPr lang="en-US" b="1" dirty="0" smtClean="0"/>
              <a:t>common</a:t>
            </a:r>
            <a:r>
              <a:rPr lang="en-US" dirty="0" smtClean="0"/>
              <a:t> </a:t>
            </a:r>
            <a:r>
              <a:rPr lang="en-US" b="1" dirty="0" smtClean="0"/>
              <a:t>scenarios</a:t>
            </a:r>
          </a:p>
          <a:p>
            <a:r>
              <a:rPr lang="en-US" dirty="0" smtClean="0"/>
              <a:t>Leverage cross-industry </a:t>
            </a:r>
            <a:r>
              <a:rPr lang="en-US" b="1" dirty="0" smtClean="0"/>
              <a:t>web technologies</a:t>
            </a:r>
          </a:p>
          <a:p>
            <a:r>
              <a:rPr lang="en-US" dirty="0" smtClean="0"/>
              <a:t>Require </a:t>
            </a:r>
            <a:r>
              <a:rPr lang="en-US" b="1" dirty="0" smtClean="0"/>
              <a:t>human readability</a:t>
            </a:r>
            <a:r>
              <a:rPr lang="en-US" dirty="0" smtClean="0"/>
              <a:t> as base level of interoperability</a:t>
            </a:r>
          </a:p>
          <a:p>
            <a:r>
              <a:rPr lang="en-US" dirty="0" smtClean="0"/>
              <a:t>Make content </a:t>
            </a:r>
            <a:r>
              <a:rPr lang="en-US" b="1" dirty="0" smtClean="0"/>
              <a:t>freely available</a:t>
            </a:r>
          </a:p>
          <a:p>
            <a:r>
              <a:rPr lang="en-US" b="0" dirty="0" smtClean="0"/>
              <a:t>Support multiple </a:t>
            </a:r>
            <a:r>
              <a:rPr lang="en-US" b="1" dirty="0" smtClean="0"/>
              <a:t>paradigms </a:t>
            </a:r>
            <a:r>
              <a:rPr lang="en-US" b="0" dirty="0" smtClean="0"/>
              <a:t>&amp; architectures</a:t>
            </a:r>
          </a:p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lang="en-US" sz="3100" b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Demonstrate best practice </a:t>
            </a:r>
            <a:r>
              <a:rPr lang="en-US" sz="3100" b="1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governance</a:t>
            </a:r>
            <a:endParaRPr lang="en-CA" sz="3100" dirty="0" smtClean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314602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Questions?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>
                <a:hlinkClick r:id="rId2"/>
              </a:rPr>
              <a:t>http://hl7.org/fhir</a:t>
            </a:r>
            <a:endParaRPr lang="en-AU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88</a:t>
            </a:fld>
            <a:endParaRPr lang="en-CA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71" t="19101" r="26890" b="29814"/>
          <a:stretch/>
        </p:blipFill>
        <p:spPr>
          <a:xfrm>
            <a:off x="6876256" y="260647"/>
            <a:ext cx="2034746" cy="1252151"/>
          </a:xfrm>
          <a:prstGeom prst="rect">
            <a:avLst/>
          </a:prstGeom>
        </p:spPr>
      </p:pic>
      <p:pic>
        <p:nvPicPr>
          <p:cNvPr id="19458" name="Picture 2" descr="C:\Users\office\AppData\Local\Microsoft\Windows\Temporary Internet Files\Content.IE5\2B0EXTZ8\MC900431512[1]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3111500"/>
            <a:ext cx="18288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3366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Need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Q: So what did HL7 have to offer in this space?</a:t>
            </a:r>
          </a:p>
          <a:p>
            <a:r>
              <a:rPr lang="en-US" dirty="0" smtClean="0"/>
              <a:t>A: Not much</a:t>
            </a:r>
          </a:p>
          <a:p>
            <a:pPr lvl="1"/>
            <a:r>
              <a:rPr lang="en-US" dirty="0" smtClean="0"/>
              <a:t>V3 attempted to address some of these issues, but too slow and too hard</a:t>
            </a:r>
          </a:p>
          <a:p>
            <a:pPr lvl="1"/>
            <a:r>
              <a:rPr lang="en-US" dirty="0" smtClean="0"/>
              <a:t>CDA has had the most success, but both limited and still too hard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9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574723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Refined">
  <a:themeElements>
    <a:clrScheme name="Refined 6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CC3300"/>
      </a:accent1>
      <a:accent2>
        <a:srgbClr val="666699"/>
      </a:accent2>
      <a:accent3>
        <a:srgbClr val="FFFFFF"/>
      </a:accent3>
      <a:accent4>
        <a:srgbClr val="000000"/>
      </a:accent4>
      <a:accent5>
        <a:srgbClr val="E2ADAA"/>
      </a:accent5>
      <a:accent6>
        <a:srgbClr val="5C5C8A"/>
      </a:accent6>
      <a:hlink>
        <a:srgbClr val="999900"/>
      </a:hlink>
      <a:folHlink>
        <a:srgbClr val="4D4D4D"/>
      </a:folHlink>
    </a:clrScheme>
    <a:fontScheme name="Refined">
      <a:majorFont>
        <a:latin typeface="Verdan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Refined 1">
        <a:dk1>
          <a:srgbClr val="666633"/>
        </a:dk1>
        <a:lt1>
          <a:srgbClr val="FFFFFF"/>
        </a:lt1>
        <a:dk2>
          <a:srgbClr val="000000"/>
        </a:dk2>
        <a:lt2>
          <a:srgbClr val="FFFFFF"/>
        </a:lt2>
        <a:accent1>
          <a:srgbClr val="666699"/>
        </a:accent1>
        <a:accent2>
          <a:srgbClr val="990000"/>
        </a:accent2>
        <a:accent3>
          <a:srgbClr val="AAAAAA"/>
        </a:accent3>
        <a:accent4>
          <a:srgbClr val="DADADA"/>
        </a:accent4>
        <a:accent5>
          <a:srgbClr val="B8B8CA"/>
        </a:accent5>
        <a:accent6>
          <a:srgbClr val="8A0000"/>
        </a:accent6>
        <a:hlink>
          <a:srgbClr val="999900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fined 2">
        <a:dk1>
          <a:srgbClr val="4D4D4D"/>
        </a:dk1>
        <a:lt1>
          <a:srgbClr val="FFFFFF"/>
        </a:lt1>
        <a:dk2>
          <a:srgbClr val="4A1102"/>
        </a:dk2>
        <a:lt2>
          <a:srgbClr val="FFFFFF"/>
        </a:lt2>
        <a:accent1>
          <a:srgbClr val="CC3300"/>
        </a:accent1>
        <a:accent2>
          <a:srgbClr val="666699"/>
        </a:accent2>
        <a:accent3>
          <a:srgbClr val="B1AAAA"/>
        </a:accent3>
        <a:accent4>
          <a:srgbClr val="DADADA"/>
        </a:accent4>
        <a:accent5>
          <a:srgbClr val="E2ADAA"/>
        </a:accent5>
        <a:accent6>
          <a:srgbClr val="5C5C8A"/>
        </a:accent6>
        <a:hlink>
          <a:srgbClr val="FF9900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fined 3">
        <a:dk1>
          <a:srgbClr val="666699"/>
        </a:dk1>
        <a:lt1>
          <a:srgbClr val="FFFFFF"/>
        </a:lt1>
        <a:dk2>
          <a:srgbClr val="400040"/>
        </a:dk2>
        <a:lt2>
          <a:srgbClr val="FFFFFF"/>
        </a:lt2>
        <a:accent1>
          <a:srgbClr val="FFCC00"/>
        </a:accent1>
        <a:accent2>
          <a:srgbClr val="FF3300"/>
        </a:accent2>
        <a:accent3>
          <a:srgbClr val="AFAAAF"/>
        </a:accent3>
        <a:accent4>
          <a:srgbClr val="DADADA"/>
        </a:accent4>
        <a:accent5>
          <a:srgbClr val="FFE2AA"/>
        </a:accent5>
        <a:accent6>
          <a:srgbClr val="E72D00"/>
        </a:accent6>
        <a:hlink>
          <a:srgbClr val="CC9900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fined 4">
        <a:dk1>
          <a:srgbClr val="4D4D4D"/>
        </a:dk1>
        <a:lt1>
          <a:srgbClr val="FFFFFF"/>
        </a:lt1>
        <a:dk2>
          <a:srgbClr val="006699"/>
        </a:dk2>
        <a:lt2>
          <a:srgbClr val="CCECFF"/>
        </a:lt2>
        <a:accent1>
          <a:srgbClr val="339966"/>
        </a:accent1>
        <a:accent2>
          <a:srgbClr val="3366FF"/>
        </a:accent2>
        <a:accent3>
          <a:srgbClr val="AAB8CA"/>
        </a:accent3>
        <a:accent4>
          <a:srgbClr val="DADADA"/>
        </a:accent4>
        <a:accent5>
          <a:srgbClr val="ADCAB8"/>
        </a:accent5>
        <a:accent6>
          <a:srgbClr val="2D5CE7"/>
        </a:accent6>
        <a:hlink>
          <a:srgbClr val="33CC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fined 5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FF6600"/>
        </a:accent1>
        <a:accent2>
          <a:srgbClr val="FF9933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8A2D"/>
        </a:accent6>
        <a:hlink>
          <a:srgbClr val="FFCC00"/>
        </a:hlink>
        <a:folHlink>
          <a:srgbClr val="3333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efined 6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CC3300"/>
        </a:accent1>
        <a:accent2>
          <a:srgbClr val="666699"/>
        </a:accent2>
        <a:accent3>
          <a:srgbClr val="FFFFFF"/>
        </a:accent3>
        <a:accent4>
          <a:srgbClr val="000000"/>
        </a:accent4>
        <a:accent5>
          <a:srgbClr val="E2ADAA"/>
        </a:accent5>
        <a:accent6>
          <a:srgbClr val="5C5C8A"/>
        </a:accent6>
        <a:hlink>
          <a:srgbClr val="999900"/>
        </a:hlink>
        <a:folHlink>
          <a:srgbClr val="4D4D4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efined 7">
        <a:dk1>
          <a:srgbClr val="000000"/>
        </a:dk1>
        <a:lt1>
          <a:srgbClr val="FFFFFF"/>
        </a:lt1>
        <a:dk2>
          <a:srgbClr val="000066"/>
        </a:dk2>
        <a:lt2>
          <a:srgbClr val="333399"/>
        </a:lt2>
        <a:accent1>
          <a:srgbClr val="3399FF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8AE7"/>
        </a:accent6>
        <a:hlink>
          <a:srgbClr val="00CCFF"/>
        </a:hlink>
        <a:folHlink>
          <a:srgbClr val="5F5F5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Ambassador HL7 Power Point Template 2012</Template>
  <TotalTime>5470</TotalTime>
  <Words>3698</Words>
  <Application>Microsoft Office PowerPoint</Application>
  <PresentationFormat>On-screen Show (4:3)</PresentationFormat>
  <Paragraphs>764</Paragraphs>
  <Slides>88</Slides>
  <Notes>28</Notes>
  <HiddenSlides>6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88</vt:i4>
      </vt:variant>
    </vt:vector>
  </HeadingPairs>
  <TitlesOfParts>
    <vt:vector size="89" baseType="lpstr">
      <vt:lpstr>Refined</vt:lpstr>
      <vt:lpstr>Introduction to FHIR</vt:lpstr>
      <vt:lpstr>This presentation</vt:lpstr>
      <vt:lpstr>Who am I?</vt:lpstr>
      <vt:lpstr>Who are you?</vt:lpstr>
      <vt:lpstr>Tutorial Objectives</vt:lpstr>
      <vt:lpstr>What is FHIR?</vt:lpstr>
      <vt:lpstr>Answer: An instigator of bad puns</vt:lpstr>
      <vt:lpstr>The Need</vt:lpstr>
      <vt:lpstr>The Need</vt:lpstr>
      <vt:lpstr>Genesis of FHIR</vt:lpstr>
      <vt:lpstr>The acronym</vt:lpstr>
      <vt:lpstr>FHIR Principles</vt:lpstr>
      <vt:lpstr>FHIR Manifesto</vt:lpstr>
      <vt:lpstr>Implementer Focus</vt:lpstr>
      <vt:lpstr>Support “Common” Scenarios</vt:lpstr>
      <vt:lpstr>Web technologies</vt:lpstr>
      <vt:lpstr>Human Readable</vt:lpstr>
      <vt:lpstr>Freely available</vt:lpstr>
      <vt:lpstr>Governance</vt:lpstr>
      <vt:lpstr>Paradigms and Architectures</vt:lpstr>
      <vt:lpstr>Paradigms</vt:lpstr>
      <vt:lpstr>REST</vt:lpstr>
      <vt:lpstr>Documents</vt:lpstr>
      <vt:lpstr>Messages</vt:lpstr>
      <vt:lpstr>Service Oriented Architecture (SOA)</vt:lpstr>
      <vt:lpstr>Paradigms</vt:lpstr>
      <vt:lpstr>Architectures</vt:lpstr>
      <vt:lpstr>FHIR Resources</vt:lpstr>
      <vt:lpstr>Resources</vt:lpstr>
      <vt:lpstr>What’s a Resource?</vt:lpstr>
      <vt:lpstr>Resources</vt:lpstr>
      <vt:lpstr>PowerPoint Presentation</vt:lpstr>
      <vt:lpstr>Resource elements</vt:lpstr>
      <vt:lpstr>It’s all about the resources . . .</vt:lpstr>
      <vt:lpstr>FHIR Extensions</vt:lpstr>
      <vt:lpstr>The Case for Extensions</vt:lpstr>
      <vt:lpstr>Extensions without the pain…</vt:lpstr>
      <vt:lpstr>Reading the FHIR Spec</vt:lpstr>
      <vt:lpstr>(FHIR home)</vt:lpstr>
      <vt:lpstr>Data types</vt:lpstr>
      <vt:lpstr>Data types (cont’d)</vt:lpstr>
      <vt:lpstr>Example – CD datatype</vt:lpstr>
      <vt:lpstr>Example – CD datatype</vt:lpstr>
      <vt:lpstr>Vocabulary</vt:lpstr>
      <vt:lpstr>FHIR Document</vt:lpstr>
      <vt:lpstr>FHIR Message</vt:lpstr>
      <vt:lpstr>Profiles</vt:lpstr>
      <vt:lpstr>Profile (cont’d)</vt:lpstr>
      <vt:lpstr>Conformance</vt:lpstr>
      <vt:lpstr>Conformance (cont’d)</vt:lpstr>
      <vt:lpstr>Resource representations</vt:lpstr>
      <vt:lpstr>(FHIR person)</vt:lpstr>
      <vt:lpstr>PowerPoint Presentation</vt:lpstr>
      <vt:lpstr>Vocabulary Bindings</vt:lpstr>
      <vt:lpstr>Constraints</vt:lpstr>
      <vt:lpstr>Notes</vt:lpstr>
      <vt:lpstr>Example - Person</vt:lpstr>
      <vt:lpstr>Example - Person</vt:lpstr>
      <vt:lpstr>Example - Person</vt:lpstr>
      <vt:lpstr>Schema</vt:lpstr>
      <vt:lpstr>Let’s poke around the spec . . .</vt:lpstr>
      <vt:lpstr>How does FHIR compare?</vt:lpstr>
      <vt:lpstr>Wire syntax</vt:lpstr>
      <vt:lpstr>Paradigms</vt:lpstr>
      <vt:lpstr>Implementer support</vt:lpstr>
      <vt:lpstr>Directly interoperable</vt:lpstr>
      <vt:lpstr>Extensibility</vt:lpstr>
      <vt:lpstr>Human Readability</vt:lpstr>
      <vt:lpstr>Robust Semantics</vt:lpstr>
      <vt:lpstr>PowerPoint Presentation</vt:lpstr>
      <vt:lpstr>Market Share</vt:lpstr>
      <vt:lpstr>Maturity</vt:lpstr>
      <vt:lpstr>Simple message</vt:lpstr>
      <vt:lpstr>FHIR &amp; other SDOs</vt:lpstr>
      <vt:lpstr>Implementing FHIR</vt:lpstr>
      <vt:lpstr>Where can FHIR be used?</vt:lpstr>
      <vt:lpstr>Migration</vt:lpstr>
      <vt:lpstr>Migration – v2</vt:lpstr>
      <vt:lpstr>Migration – v3</vt:lpstr>
      <vt:lpstr>Migration – CDA</vt:lpstr>
      <vt:lpstr>What’s next?</vt:lpstr>
      <vt:lpstr>Balloting plans</vt:lpstr>
      <vt:lpstr>Development plans</vt:lpstr>
      <vt:lpstr>Next Steps for you</vt:lpstr>
      <vt:lpstr>Review</vt:lpstr>
      <vt:lpstr>What does FHIR provide?</vt:lpstr>
      <vt:lpstr>FHIR Manifesto</vt:lpstr>
      <vt:lpstr>Questions?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FHIR Webinar</dc:title>
  <dc:creator>Grahame</dc:creator>
  <cp:lastModifiedBy>Lloyd McKenzie</cp:lastModifiedBy>
  <cp:revision>124</cp:revision>
  <dcterms:created xsi:type="dcterms:W3CDTF">2012-12-03T20:41:34Z</dcterms:created>
  <dcterms:modified xsi:type="dcterms:W3CDTF">2013-04-29T07:29:10Z</dcterms:modified>
</cp:coreProperties>
</file>