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5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71" r:id="rId11"/>
    <p:sldId id="265" r:id="rId12"/>
    <p:sldId id="268" r:id="rId13"/>
    <p:sldId id="269" r:id="rId14"/>
    <p:sldId id="270" r:id="rId15"/>
    <p:sldId id="272" r:id="rId16"/>
    <p:sldId id="279" r:id="rId17"/>
    <p:sldId id="273" r:id="rId18"/>
    <p:sldId id="275" r:id="rId19"/>
    <p:sldId id="277" r:id="rId20"/>
    <p:sldId id="276" r:id="rId21"/>
    <p:sldId id="278" r:id="rId22"/>
    <p:sldId id="280" r:id="rId23"/>
    <p:sldId id="267" r:id="rId24"/>
    <p:sldId id="281" r:id="rId25"/>
    <p:sldId id="282" r:id="rId26"/>
    <p:sldId id="283" r:id="rId27"/>
    <p:sldId id="284" r:id="rId28"/>
    <p:sldId id="285" r:id="rId29"/>
    <p:sldId id="286" r:id="rId30"/>
    <p:sldId id="309" r:id="rId31"/>
    <p:sldId id="289" r:id="rId32"/>
    <p:sldId id="288" r:id="rId33"/>
    <p:sldId id="292" r:id="rId34"/>
    <p:sldId id="293" r:id="rId35"/>
    <p:sldId id="294" r:id="rId36"/>
    <p:sldId id="295" r:id="rId37"/>
    <p:sldId id="291" r:id="rId38"/>
    <p:sldId id="296" r:id="rId39"/>
    <p:sldId id="290" r:id="rId40"/>
    <p:sldId id="310" r:id="rId41"/>
    <p:sldId id="311" r:id="rId42"/>
    <p:sldId id="312" r:id="rId43"/>
    <p:sldId id="298" r:id="rId44"/>
    <p:sldId id="299" r:id="rId45"/>
    <p:sldId id="297" r:id="rId46"/>
    <p:sldId id="300" r:id="rId47"/>
    <p:sldId id="301" r:id="rId48"/>
    <p:sldId id="304" r:id="rId49"/>
    <p:sldId id="302" r:id="rId50"/>
    <p:sldId id="303" r:id="rId51"/>
    <p:sldId id="305" r:id="rId52"/>
    <p:sldId id="308" r:id="rId53"/>
    <p:sldId id="306" r:id="rId54"/>
    <p:sldId id="307" r:id="rId55"/>
    <p:sldId id="287" r:id="rId5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6646" autoAdjust="0"/>
  </p:normalViewPr>
  <p:slideViewPr>
    <p:cSldViewPr>
      <p:cViewPr>
        <p:scale>
          <a:sx n="70" d="100"/>
          <a:sy n="70" d="100"/>
        </p:scale>
        <p:origin x="-504" y="2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592D5FE-85CA-40E6-8273-48A5F35DE0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20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Note: I’m using Xml in the examples, will show JSON format later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FHIR does not use attributes, except for “id”.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89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Or in real practice (aka the </a:t>
            </a:r>
            <a:r>
              <a:rPr lang="en-US" dirty="0" err="1" smtClean="0"/>
              <a:t>connectathon</a:t>
            </a:r>
            <a:r>
              <a:rPr lang="en-US" dirty="0" smtClean="0"/>
              <a:t>) it turns out to be no problem!?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36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Datatypes</a:t>
            </a:r>
            <a:r>
              <a:rPr lang="en-US" dirty="0" smtClean="0"/>
              <a:t> use both primitives and other </a:t>
            </a:r>
            <a:r>
              <a:rPr lang="en-US" dirty="0" err="1" smtClean="0"/>
              <a:t>datatypes</a:t>
            </a:r>
            <a:r>
              <a:rPr lang="en-US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Some </a:t>
            </a:r>
            <a:r>
              <a:rPr lang="en-US" dirty="0" err="1" smtClean="0"/>
              <a:t>datatypes</a:t>
            </a:r>
            <a:r>
              <a:rPr lang="en-US" dirty="0" smtClean="0"/>
              <a:t> use attributes with cardinality &gt; 1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CodeableConcept.primary</a:t>
            </a:r>
            <a:r>
              <a:rPr lang="en-US" baseline="0" dirty="0" smtClean="0"/>
              <a:t> is actually refers to a coding in </a:t>
            </a:r>
            <a:r>
              <a:rPr lang="en-US" baseline="0" dirty="0" err="1" smtClean="0"/>
              <a:t>CodeableConcept.coding</a:t>
            </a:r>
            <a:r>
              <a:rPr lang="en-US" baseline="0" dirty="0" smtClean="0"/>
              <a:t>, so is not a code itself.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Quantity</a:t>
            </a:r>
            <a:r>
              <a:rPr lang="en-US" sz="1200" baseline="0" dirty="0" smtClean="0">
                <a:solidFill>
                  <a:schemeClr val="tx1"/>
                </a:solidFill>
                <a:latin typeface="Arial" charset="0"/>
              </a:rPr>
              <a:t> has constrained variations</a:t>
            </a: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 Distance, Count, Duration, Money. </a:t>
            </a:r>
            <a:r>
              <a:rPr lang="en-US" sz="1200" baseline="0" dirty="0" smtClean="0">
                <a:solidFill>
                  <a:schemeClr val="tx1"/>
                </a:solidFill>
                <a:latin typeface="Arial" charset="0"/>
              </a:rPr>
              <a:t> They introduce constraints on useable units, but do not add attributes, so not shown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9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Note that </a:t>
            </a:r>
            <a:r>
              <a:rPr lang="en-US" dirty="0" err="1" smtClean="0"/>
              <a:t>HumanId.assigner</a:t>
            </a:r>
            <a:r>
              <a:rPr lang="en-US" dirty="0" smtClean="0"/>
              <a:t> refers to a Resource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98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</a:t>
            </a:r>
            <a:r>
              <a:rPr lang="en-US" baseline="0" dirty="0" smtClean="0"/>
              <a:t>he element “identifier” is of type </a:t>
            </a:r>
            <a:r>
              <a:rPr lang="en-US" baseline="0" dirty="0" err="1" smtClean="0"/>
              <a:t>HumanId</a:t>
            </a:r>
            <a:r>
              <a:rPr lang="en-US" baseline="0" dirty="0" smtClean="0"/>
              <a:t>, which in its turn has an element “identifier” of type “Identifier”.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The</a:t>
            </a:r>
            <a:r>
              <a:rPr lang="en-US" baseline="0" dirty="0" smtClean="0"/>
              <a:t> element “telecom” repeats, there is no notion of a “list” in Xml.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Empty elements are left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99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182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One of (</a:t>
            </a:r>
            <a:r>
              <a:rPr lang="en-US" baseline="0" dirty="0" err="1" smtClean="0"/>
              <a:t>id,version</a:t>
            </a:r>
            <a:r>
              <a:rPr lang="en-US" baseline="0" dirty="0" smtClean="0"/>
              <a:t>) MUST be present.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You cannot simply “join” on id or version. These can be “ids” (strings, </a:t>
            </a:r>
            <a:r>
              <a:rPr lang="en-US" baseline="0" dirty="0" err="1" smtClean="0"/>
              <a:t>numerics</a:t>
            </a:r>
            <a:r>
              <a:rPr lang="en-US" baseline="0" dirty="0" smtClean="0"/>
              <a:t>, urn’s), but also (resolvable) </a:t>
            </a:r>
            <a:r>
              <a:rPr lang="en-US" baseline="0" dirty="0" err="1" smtClean="0"/>
              <a:t>urls</a:t>
            </a:r>
            <a:r>
              <a:rPr lang="en-US" baseline="0" dirty="0" smtClean="0"/>
              <a:t>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There are references that can reference more than one type of resource!  Ex. </a:t>
            </a:r>
            <a:r>
              <a:rPr lang="en-US" baseline="0" dirty="0" err="1" smtClean="0"/>
              <a:t>Observation.performer</a:t>
            </a:r>
            <a:r>
              <a:rPr lang="en-US" baseline="0" dirty="0" smtClean="0"/>
              <a:t>: Resource(</a:t>
            </a:r>
            <a:r>
              <a:rPr lang="en-US" baseline="0" dirty="0" err="1" smtClean="0"/>
              <a:t>Agent|Patient|Device</a:t>
            </a:r>
            <a:r>
              <a:rPr lang="en-US" baseline="0" dirty="0" smtClean="0"/>
              <a:t>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So, if you have your resources</a:t>
            </a:r>
            <a:r>
              <a:rPr lang="en-US" baseline="0" dirty="0" smtClean="0"/>
              <a:t> stored in separate tables, the table you have to “join” to cannot be determined in advance, it’s per-instance!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353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Much more on this later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We have an equivalent form in 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19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Note that the id of the resource</a:t>
            </a:r>
            <a:r>
              <a:rPr lang="en-US" baseline="0" dirty="0" smtClean="0"/>
              <a:t> is kept outside the resource itself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Atom has many other meta-data items (not shown), which we will discuss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566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Only the Resources are user-definable, other types are “built-in”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Derived primitives are patterns -&gt; validation consists of </a:t>
            </a:r>
            <a:r>
              <a:rPr lang="en-US" dirty="0" err="1" smtClean="0"/>
              <a:t>regexp</a:t>
            </a:r>
            <a:r>
              <a:rPr lang="en-US" dirty="0" smtClean="0"/>
              <a:t> matching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Constrained types are</a:t>
            </a:r>
            <a:r>
              <a:rPr lang="en-US" baseline="0" dirty="0" smtClean="0"/>
              <a:t> defined using invariants (OCL, </a:t>
            </a:r>
            <a:r>
              <a:rPr lang="en-US" baseline="0" dirty="0" err="1" smtClean="0"/>
              <a:t>Xpath</a:t>
            </a:r>
            <a:r>
              <a:rPr lang="en-US" baseline="0" dirty="0" smtClean="0"/>
              <a:t>, prose) -&gt; validation using </a:t>
            </a:r>
            <a:r>
              <a:rPr lang="en-US" baseline="0" dirty="0" err="1" smtClean="0"/>
              <a:t>schematron</a:t>
            </a:r>
            <a:r>
              <a:rPr lang="en-US" baseline="0" dirty="0" smtClean="0"/>
              <a:t>, code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Narrative and Extension are both ONLY used in Resources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Resources can use both (derived) primitives and composite </a:t>
            </a:r>
            <a:r>
              <a:rPr lang="en-US" dirty="0" err="1" smtClean="0"/>
              <a:t>datatypes</a:t>
            </a:r>
            <a:r>
              <a:rPr lang="en-US" dirty="0" smtClean="0"/>
              <a:t> in its definitions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Infrastructural types need special</a:t>
            </a:r>
            <a:r>
              <a:rPr lang="en-US" baseline="0" dirty="0" smtClean="0"/>
              <a:t> handling, not general-purpose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09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2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 start-10:00</a:t>
            </a:r>
            <a:r>
              <a:rPr lang="en-US" baseline="0" dirty="0" smtClean="0"/>
              <a:t> (10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24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</a:t>
            </a:r>
            <a:r>
              <a:rPr lang="en-US" dirty="0" smtClean="0"/>
              <a:t>0:30:00-0:55:00 (25 </a:t>
            </a:r>
            <a:r>
              <a:rPr lang="en-US" dirty="0" smtClean="0"/>
              <a:t>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Richardson’s REST</a:t>
            </a:r>
            <a:r>
              <a:rPr lang="en-US" baseline="0" dirty="0" smtClean="0"/>
              <a:t> Maturity Model. We’re at 2.5. Fielding says: “You are not REST”, </a:t>
            </a:r>
            <a:r>
              <a:rPr lang="en-US" dirty="0" smtClean="0"/>
              <a:t>so we are “</a:t>
            </a:r>
            <a:r>
              <a:rPr lang="en-US" dirty="0" err="1" smtClean="0"/>
              <a:t>RESTful</a:t>
            </a:r>
            <a:r>
              <a:rPr lang="en-US" dirty="0" smtClean="0"/>
              <a:t>”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955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You can retrieve any person using a GET on the person’s id, which is just an </a:t>
            </a:r>
            <a:r>
              <a:rPr lang="en-US" dirty="0" err="1" smtClean="0"/>
              <a:t>url</a:t>
            </a:r>
            <a:r>
              <a:rPr lang="en-US" baseline="0" dirty="0" smtClean="0"/>
              <a:t> on the server: /</a:t>
            </a:r>
            <a:r>
              <a:rPr lang="en-US" baseline="0" dirty="0" err="1" smtClean="0"/>
              <a:t>fhir</a:t>
            </a:r>
            <a:r>
              <a:rPr lang="en-US" baseline="0" dirty="0" smtClean="0"/>
              <a:t>/person/@&lt;id&gt;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We have our own MIME-type: “text/</a:t>
            </a:r>
            <a:r>
              <a:rPr lang="en-US" baseline="0" dirty="0" err="1" smtClean="0"/>
              <a:t>xml+fhir</a:t>
            </a:r>
            <a:r>
              <a:rPr lang="en-US" baseline="0" dirty="0" smtClean="0"/>
              <a:t>”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Note that FHIR always uses UTF-8. Since this is not the default for HTTP, the server explicitly mentions this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But should mean the xml encoding mentions “utf-8” and that the payload is really encoded in utf-8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There can be a Byte Order Mark, but hopefully your framework handles all that ;-)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The response returns a Content-Location header with a version-specific location….see next </a:t>
            </a:r>
            <a:r>
              <a:rPr lang="en-US" baseline="0" dirty="0" smtClean="0"/>
              <a:t>slide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879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All URL’s in FHIR are</a:t>
            </a:r>
            <a:r>
              <a:rPr lang="en-US" baseline="0" dirty="0" smtClean="0"/>
              <a:t> case-sensitive (and so is the id)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134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Both</a:t>
            </a:r>
            <a:r>
              <a:rPr lang="en-US" baseline="0" dirty="0" smtClean="0"/>
              <a:t> the Resource id URL and the version-specific URL are used on many places of the REST spec and resource content (References!). They are always used consistently in this form.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54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Note that you</a:t>
            </a:r>
            <a:r>
              <a:rPr lang="en-US" baseline="0" dirty="0" smtClean="0"/>
              <a:t> have two ways (at one moment) to reach version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337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Note that you read the Conformance resource for a server from a special [base]/metadata URL, or using the HTTP OPTIONS-verb. It is also available using a normal read on the Conformance resources URL id!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N/A – not applicable, O – optional, R –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340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Whether server allows this depends on the level of trust between</a:t>
            </a:r>
            <a:r>
              <a:rPr lang="en-US" baseline="0" dirty="0" smtClean="0"/>
              <a:t> server and client: e.g. in-house scenario versus nation-wide network.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323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Behaviour</a:t>
            </a:r>
            <a:r>
              <a:rPr lang="en-US" dirty="0" smtClean="0"/>
              <a:t> depends on</a:t>
            </a:r>
            <a:r>
              <a:rPr lang="en-US" baseline="0" dirty="0" smtClean="0"/>
              <a:t> server configuration (and made public in a conformance statement).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436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With batch</a:t>
            </a:r>
            <a:r>
              <a:rPr lang="en-US" baseline="0" dirty="0" smtClean="0"/>
              <a:t> you can send a whole bunch of update/</a:t>
            </a:r>
            <a:r>
              <a:rPr lang="en-US" baseline="0" dirty="0" err="1" smtClean="0"/>
              <a:t>create’s</a:t>
            </a:r>
            <a:r>
              <a:rPr lang="en-US" baseline="0" dirty="0" smtClean="0"/>
              <a:t> in one operation. This is transactional, so they either all get posted, or all refused. More on batches follows later in presentation, they deserve a separate topic.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89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D9405A-801D-4EEA-B2FD-F8DC5CDC8C24}" type="slidenum">
              <a:rPr lang="en-US"/>
              <a:pPr/>
              <a:t>3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deletion operation should be understood as deleting the record of the resource,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with nothing about the state of the real-world corresponding resource implied.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067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* Now, if you query for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@33, 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you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get a 410</a:t>
            </a:r>
            <a:endParaRPr lang="en-US" sz="1200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337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The resource returns back to life!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337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116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All operations so far returned single resource, we use Bundles to return lists of resources</a:t>
            </a: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If you receive </a:t>
            </a:r>
            <a:r>
              <a:rPr lang="en-US" baseline="0" dirty="0" smtClean="0"/>
              <a:t>an empty bundle, there were no results.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Search is a very complex beast, which we will look at further at a later moment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83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Note that the id of the resource</a:t>
            </a:r>
            <a:r>
              <a:rPr lang="en-US" baseline="0" dirty="0" smtClean="0"/>
              <a:t> is kept outside the resource itself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Atom has many other meta-data items (not shown), which we will discuss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566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Yes, the same URL we used to POST new resources, we can use to GET changes.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This is basically the search operation,</a:t>
            </a:r>
            <a:r>
              <a:rPr lang="en-US" baseline="0" dirty="0" smtClean="0"/>
              <a:t> but it returns the latest </a:t>
            </a:r>
            <a:r>
              <a:rPr lang="en-US" i="1" baseline="0" dirty="0" smtClean="0"/>
              <a:t>change</a:t>
            </a:r>
            <a:r>
              <a:rPr lang="en-US" i="0" baseline="0" dirty="0" smtClean="0"/>
              <a:t> made to each resource that matches the filter criteria (“feed me all new and updated </a:t>
            </a:r>
            <a:r>
              <a:rPr lang="en-US" i="0" baseline="0" dirty="0" err="1" smtClean="0"/>
              <a:t>labreports</a:t>
            </a:r>
            <a:r>
              <a:rPr lang="en-US" i="0" baseline="0" dirty="0" smtClean="0"/>
              <a:t>, filtered by lab X”).</a:t>
            </a:r>
          </a:p>
          <a:p>
            <a:pPr marL="171450" indent="-171450">
              <a:buFont typeface="Arial" charset="0"/>
              <a:buChar char="•"/>
            </a:pPr>
            <a:r>
              <a:rPr lang="en-US" i="0" baseline="0" dirty="0" smtClean="0"/>
              <a:t>Question: would this return deleted versions too? What happens if a change makes a record not match the filter anymore, will you see that change in the feed?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34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334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49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</a:t>
            </a:r>
            <a:r>
              <a:rPr lang="en-US" dirty="0" smtClean="0"/>
              <a:t>0:55:00-1:00:00 (5 minutes)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A</a:t>
            </a:r>
            <a:r>
              <a:rPr lang="en-US" baseline="0" dirty="0" smtClean="0"/>
              <a:t> Document, no matter how nested, is flattened to a list of entries, the Document’s header being the first.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 document header (and any other the other resources) refer to each other using normal references to reflect the document’s nesting.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Of course, there may be a digital signature (on the whole Bundle) to attest to the content of the document.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97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4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10:00-30:00 (20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But </a:t>
            </a:r>
            <a:r>
              <a:rPr lang="en-US" dirty="0" err="1" smtClean="0"/>
              <a:t>ofcourse</a:t>
            </a:r>
            <a:r>
              <a:rPr lang="en-US" dirty="0" smtClean="0"/>
              <a:t>, some server could have functions to disassemble documents on reception. Since the contents</a:t>
            </a:r>
            <a:r>
              <a:rPr lang="en-US" baseline="0" dirty="0" smtClean="0"/>
              <a:t> of documents are resources, each of the contained resources (including the Document header) can be stored using the normal REST interface. But they are no longer the document anymore!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881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But </a:t>
            </a:r>
            <a:r>
              <a:rPr lang="en-US" dirty="0" err="1" smtClean="0"/>
              <a:t>ofcourse</a:t>
            </a:r>
            <a:r>
              <a:rPr lang="en-US" dirty="0" smtClean="0"/>
              <a:t>, some server could have functions to disassemble documents on reception. Since the contents</a:t>
            </a:r>
            <a:r>
              <a:rPr lang="en-US" baseline="0" dirty="0" smtClean="0"/>
              <a:t> of documents are resources, each of the contained resources (including the Document header) can be stored using the normal REST interface. But they are no longer the document anymore!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881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A Message is similar, refers</a:t>
            </a:r>
            <a:r>
              <a:rPr lang="en-US" baseline="0" dirty="0" smtClean="0"/>
              <a:t> (amongst others) to its author, and contains information about the source, destination and the event that triggered it.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 message contains 1 “data” resource, which is the root of the payload of the message. This is just a normal resource, which in its turn can refer to other related resources.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973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</a:t>
            </a:r>
            <a:r>
              <a:rPr lang="en-US" baseline="0" dirty="0" smtClean="0"/>
              <a:t> It’s the same drop-off point as for documents!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88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D9405A-801D-4EEA-B2FD-F8DC5CDC8C24}" type="slidenum">
              <a:rPr lang="en-US"/>
              <a:pPr/>
              <a:t>5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Depending on your background (coder,</a:t>
            </a:r>
            <a:r>
              <a:rPr lang="en-US" baseline="0" dirty="0" smtClean="0"/>
              <a:t> xml, database)</a:t>
            </a:r>
            <a:r>
              <a:rPr lang="en-US" dirty="0" smtClean="0"/>
              <a:t> you see: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Cardinality of elements - “lists” or “repeating items” or “1-many relationships”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notion of composition – “nested class”, “what’s special?”, “1-many relationships”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References “what’s special?”, “</a:t>
            </a:r>
            <a:r>
              <a:rPr lang="en-US" baseline="0" dirty="0" err="1" smtClean="0"/>
              <a:t>Xml:id</a:t>
            </a:r>
            <a:r>
              <a:rPr lang="en-US" baseline="0" dirty="0" smtClean="0"/>
              <a:t>? Repeated data?”, “1-many relationships”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noProof="0" dirty="0" smtClean="0"/>
              <a:t>This makes the job of the developer</a:t>
            </a:r>
            <a:r>
              <a:rPr lang="en-US" baseline="0" noProof="0" dirty="0" smtClean="0"/>
              <a:t> easier….but the job of the modeler harder: no only is the model a reflection of the concepts in healthcare, but also which combination of those concepts are the predefined, reusable blocks?</a:t>
            </a:r>
          </a:p>
          <a:p>
            <a:pPr marL="171450" indent="-171450">
              <a:buFont typeface="Arial" charset="0"/>
              <a:buChar char="•"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74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Very important concept,</a:t>
            </a:r>
            <a:r>
              <a:rPr lang="en-US" baseline="0" noProof="0" dirty="0" smtClean="0"/>
              <a:t> comparable with the “Aggregate” notion of Domain Driven Design, for which many useful implementation strategies have been documented on the internet.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67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The</a:t>
            </a:r>
            <a:r>
              <a:rPr lang="en-US" baseline="0" dirty="0" smtClean="0"/>
              <a:t> lexical rendering for these primitives in Xml is the same as in JSON (maybe this should go in the serialization section)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Expressing the allowed values in terms of XSD primitives brings in more variability then we would like. E.g. “0” and “1” are valid for </a:t>
            </a:r>
            <a:r>
              <a:rPr lang="en-US" baseline="0" dirty="0" err="1" smtClean="0"/>
              <a:t>xs:boolean</a:t>
            </a:r>
            <a:r>
              <a:rPr lang="en-US" baseline="0" dirty="0" smtClean="0"/>
              <a:t>.  “+000004”, “4”, “+4” are all valid decimals.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53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Search on timestamps (lower, upper</a:t>
            </a:r>
            <a:r>
              <a:rPr lang="en-US" baseline="0" dirty="0" smtClean="0"/>
              <a:t> bound), converting to </a:t>
            </a:r>
            <a:r>
              <a:rPr lang="en-US" baseline="0" dirty="0" err="1" smtClean="0"/>
              <a:t>zulu</a:t>
            </a:r>
            <a:r>
              <a:rPr lang="en-US" baseline="0" dirty="0" smtClean="0"/>
              <a:t>, user-</a:t>
            </a:r>
            <a:r>
              <a:rPr lang="en-US" baseline="0" dirty="0" err="1" smtClean="0"/>
              <a:t>timezone</a:t>
            </a:r>
            <a:r>
              <a:rPr lang="en-US" baseline="0" dirty="0" smtClean="0"/>
              <a:t>, sorting of times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64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3379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79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79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3804" name="Rectangle 12"/>
          <p:cNvSpPr>
            <a:spLocks noChangeArrowheads="1"/>
          </p:cNvSpPr>
          <p:nvPr userDrawn="1"/>
        </p:nvSpPr>
        <p:spPr bwMode="auto">
          <a:xfrm>
            <a:off x="76200" y="6629400"/>
            <a:ext cx="5715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" b="1" dirty="0"/>
              <a:t>© </a:t>
            </a:r>
            <a:r>
              <a:rPr lang="en-US" sz="600" b="1" dirty="0" smtClean="0"/>
              <a:t>2012 </a:t>
            </a:r>
            <a:r>
              <a:rPr lang="en-US" sz="600" b="1" dirty="0"/>
              <a:t>Health Level Seven ® International. All Rights Reserved. </a:t>
            </a:r>
          </a:p>
          <a:p>
            <a:r>
              <a:rPr lang="en-US" sz="600" b="1" dirty="0"/>
              <a:t>HL7 and Health Level Seven are registered trademarks of Health Level Seven International. Reg. U.S. TM Office.</a:t>
            </a:r>
          </a:p>
        </p:txBody>
      </p:sp>
      <p:pic>
        <p:nvPicPr>
          <p:cNvPr id="33805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50163" y="304800"/>
            <a:ext cx="1109662" cy="1143000"/>
          </a:xfrm>
          <a:prstGeom prst="rect">
            <a:avLst/>
          </a:prstGeom>
          <a:noFill/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43B471-FB90-46FA-8B98-F55B29ABD840}" type="datetime1">
              <a:rPr lang="en-US"/>
              <a:pPr/>
              <a:t>12/13/2012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7DD071-FAF0-42AF-BCBC-4495406D14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473075"/>
            <a:ext cx="2095500" cy="5775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473075"/>
            <a:ext cx="6134100" cy="5775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DD8C03-4B48-4E6D-AEDF-1A9300C7BAEF}" type="datetime1">
              <a:rPr lang="en-US"/>
              <a:pPr/>
              <a:t>12/13/2012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E69C5E0-66B6-492B-B5B1-955EA64CE5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D36790-EF9F-4521-A783-189BE19EEE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22CAAC-72B4-49BF-8D8A-B248BD60D0AB}" type="datetime1">
              <a:rPr lang="en-US"/>
              <a:pPr/>
              <a:t>12/13/2012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9717A56-5D33-48BC-B612-81C2A448BE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08C14C-5A61-4D4D-B38C-096C9971D9C2}" type="datetime1">
              <a:rPr lang="en-US"/>
              <a:pPr/>
              <a:t>12/13/2012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422542-FAC0-4800-BAC9-80AE50E939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C45C78-7BD8-47C0-88A0-6DA77AB0E0BB}" type="datetime1">
              <a:rPr lang="en-US"/>
              <a:pPr/>
              <a:t>12/13/2012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E51A7F-C561-42D3-BDE2-6604AC35B1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621641-DE6C-4460-BF47-734601E4A699}" type="datetime1">
              <a:rPr lang="en-US"/>
              <a:pPr/>
              <a:t>12/13/2012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29D7E7-1099-47AD-B3F2-624E90DDB7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0E83B5-0457-4AA6-A2AF-7E85AB57C9B7}" type="datetime1">
              <a:rPr lang="en-US"/>
              <a:pPr/>
              <a:t>12/13/2012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098B49-91C9-4AE6-BCDD-3C6B3DE25E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B80F34-8997-452F-82F9-376965C1575F}" type="datetime1">
              <a:rPr lang="en-US"/>
              <a:pPr/>
              <a:t>12/13/2012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501C3C-0F9F-4B82-B0E4-702459263B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C570FB-6AC0-4D6C-9E03-450BCCB52573}" type="datetime1">
              <a:rPr lang="en-US"/>
              <a:pPr/>
              <a:t>12/13/2012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11F142-224D-427D-930A-AAAE46FDAB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73075"/>
            <a:ext cx="8153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2781" name="Rectangle 13"/>
          <p:cNvSpPr>
            <a:spLocks noChangeArrowheads="1"/>
          </p:cNvSpPr>
          <p:nvPr userDrawn="1"/>
        </p:nvSpPr>
        <p:spPr bwMode="auto">
          <a:xfrm>
            <a:off x="228600" y="6629400"/>
            <a:ext cx="4419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" b="1" dirty="0"/>
              <a:t>© </a:t>
            </a:r>
            <a:r>
              <a:rPr lang="en-US" sz="600" b="1" dirty="0" smtClean="0"/>
              <a:t>2012 </a:t>
            </a:r>
            <a:r>
              <a:rPr lang="en-US" sz="600" b="1" dirty="0"/>
              <a:t>Health Level Seven ® International. All Rights Reserved. </a:t>
            </a:r>
          </a:p>
          <a:p>
            <a:r>
              <a:rPr lang="en-US" sz="600" b="1" dirty="0"/>
              <a:t>HL7 and Health Level Seven are registered trademarks of Health Level Seven International. Reg. U.S. TM Office.</a:t>
            </a:r>
          </a:p>
        </p:txBody>
      </p:sp>
      <p:pic>
        <p:nvPicPr>
          <p:cNvPr id="32783" name="Picture 15" descr="HL7 International Logo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629400"/>
            <a:ext cx="228600" cy="228600"/>
          </a:xfrm>
          <a:prstGeom prst="rect">
            <a:avLst/>
          </a:prstGeom>
          <a:noFill/>
        </p:spPr>
      </p:pic>
      <p:sp>
        <p:nvSpPr>
          <p:cNvPr id="3278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77200" y="6629400"/>
            <a:ext cx="838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600"/>
            </a:lvl1pPr>
          </a:lstStyle>
          <a:p>
            <a:r>
              <a:rPr lang="en-US" dirty="0" smtClean="0"/>
              <a:t>01/01/2011</a:t>
            </a:r>
            <a:endParaRPr lang="en-US" dirty="0"/>
          </a:p>
        </p:txBody>
      </p:sp>
      <p:sp>
        <p:nvSpPr>
          <p:cNvPr id="32786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43400" y="6534150"/>
            <a:ext cx="53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fld id="{DD8FDF0E-2772-4D89-9F72-F3CB15D8B8A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rfc4648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ools.ietf.org/html/rfc3986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/>
          <a:lstStyle/>
          <a:p>
            <a:r>
              <a:rPr lang="en-US" b="1" dirty="0" smtClean="0"/>
              <a:t>FHIR for Developers</a:t>
            </a:r>
            <a:endParaRPr lang="en-US" b="1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Primitives in use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981200"/>
            <a:ext cx="7480771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81401" y="5057775"/>
            <a:ext cx="548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Resource contains human-readable text, </a:t>
            </a:r>
            <a:endParaRPr lang="en-US" dirty="0" smtClean="0"/>
          </a:p>
          <a:p>
            <a:r>
              <a:rPr lang="en-US" dirty="0" smtClean="0"/>
              <a:t>may be a &lt;div&gt; with just "No human readable text provided for this resource“ in closed environments. In that case &lt;status&gt; must be “empty”.</a:t>
            </a:r>
          </a:p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2438400" y="4648200"/>
            <a:ext cx="1143000" cy="838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6" y="1752600"/>
            <a:ext cx="2247900" cy="233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6517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that simple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xs:boolean</a:t>
            </a:r>
            <a:r>
              <a:rPr lang="en-US" dirty="0" smtClean="0"/>
              <a:t> allows “0”, “1”. Java’s </a:t>
            </a:r>
            <a:r>
              <a:rPr lang="en-US" dirty="0" err="1" smtClean="0"/>
              <a:t>Boolean.valueOf</a:t>
            </a:r>
            <a:r>
              <a:rPr lang="en-US" dirty="0" smtClean="0"/>
              <a:t>() does not. But </a:t>
            </a:r>
            <a:r>
              <a:rPr lang="en-US" dirty="0" err="1" smtClean="0"/>
              <a:t>valueOf</a:t>
            </a:r>
            <a:r>
              <a:rPr lang="en-US" dirty="0" smtClean="0"/>
              <a:t>() allows “True”, which </a:t>
            </a:r>
            <a:r>
              <a:rPr lang="en-US" dirty="0" err="1" smtClean="0"/>
              <a:t>xs:boolean</a:t>
            </a:r>
            <a:r>
              <a:rPr lang="en-US" dirty="0" smtClean="0"/>
              <a:t> does not.</a:t>
            </a:r>
          </a:p>
          <a:p>
            <a:r>
              <a:rPr lang="en-US" dirty="0" smtClean="0"/>
              <a:t>“+00004” is correct according to </a:t>
            </a:r>
            <a:r>
              <a:rPr lang="en-US" dirty="0" err="1" smtClean="0"/>
              <a:t>xs:int</a:t>
            </a:r>
            <a:r>
              <a:rPr lang="en-US" dirty="0" smtClean="0"/>
              <a:t>. .NET parses this, Java does not. Ruby’s </a:t>
            </a:r>
            <a:r>
              <a:rPr lang="en-US" dirty="0" err="1" smtClean="0"/>
              <a:t>to_i</a:t>
            </a:r>
            <a:r>
              <a:rPr lang="en-US" dirty="0" smtClean="0"/>
              <a:t>() allows “34abc” and the Integer() constructor sees “09” as an (incorrect) octal…</a:t>
            </a:r>
          </a:p>
          <a:p>
            <a:r>
              <a:rPr lang="en-US" dirty="0" smtClean="0"/>
              <a:t>Generally not round-</a:t>
            </a:r>
            <a:r>
              <a:rPr lang="en-US" dirty="0" err="1" smtClean="0"/>
              <a:t>trippable</a:t>
            </a:r>
            <a:r>
              <a:rPr lang="en-US" dirty="0"/>
              <a:t> </a:t>
            </a:r>
            <a:r>
              <a:rPr lang="en-US" dirty="0" smtClean="0"/>
              <a:t>(problems for unit-tests, digital signatures)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6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Datatypes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58637"/>
            <a:ext cx="7315200" cy="497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 flipH="1">
            <a:off x="7848600" y="5029200"/>
            <a:ext cx="838200" cy="990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 bwMode="auto">
          <a:xfrm flipH="1">
            <a:off x="7924800" y="2133600"/>
            <a:ext cx="838200" cy="381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 bwMode="auto">
          <a:xfrm flipH="1">
            <a:off x="7696200" y="2133600"/>
            <a:ext cx="1066800" cy="1143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>
            <a:off x="838200" y="5476875"/>
            <a:ext cx="1371600" cy="46672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Cloud 21"/>
          <p:cNvSpPr/>
          <p:nvPr/>
        </p:nvSpPr>
        <p:spPr bwMode="auto">
          <a:xfrm>
            <a:off x="342900" y="1371600"/>
            <a:ext cx="1295400" cy="1219200"/>
          </a:xfrm>
          <a:prstGeom prst="cloud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100" dirty="0"/>
              <a:t>Distance, Count, Duration, Money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 flipV="1">
            <a:off x="762000" y="2367605"/>
            <a:ext cx="76200" cy="121379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681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CodeableConcept</a:t>
            </a:r>
            <a:r>
              <a:rPr lang="en-US" dirty="0" smtClean="0"/>
              <a:t> uses id!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1000" dirty="0">
                <a:latin typeface="Courier New" pitchFamily="49" charset="0"/>
                <a:cs typeface="Courier New" pitchFamily="49" charset="0"/>
              </a:rPr>
              <a:t>&lt;concept</a:t>
            </a:r>
            <a:r>
              <a:rPr lang="nl-NL" sz="1000" dirty="0" smtClean="0">
                <a:latin typeface="Courier New" pitchFamily="49" charset="0"/>
                <a:cs typeface="Courier New" pitchFamily="49" charset="0"/>
              </a:rPr>
              <a:t>&gt;</a:t>
            </a:r>
            <a:br>
              <a:rPr lang="nl-NL" sz="1000" dirty="0" smtClean="0">
                <a:latin typeface="Courier New" pitchFamily="49" charset="0"/>
                <a:cs typeface="Courier New" pitchFamily="49" charset="0"/>
              </a:rPr>
            </a:br>
            <a:r>
              <a:rPr lang="nl-NL" sz="1000" dirty="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nl-NL" sz="1000" dirty="0" err="1" smtClean="0">
                <a:latin typeface="Courier New" pitchFamily="49" charset="0"/>
                <a:cs typeface="Courier New" pitchFamily="49" charset="0"/>
              </a:rPr>
              <a:t>coding</a:t>
            </a:r>
            <a:r>
              <a:rPr lang="nl-NL" sz="1000" dirty="0" smtClean="0">
                <a:latin typeface="Courier New" pitchFamily="49" charset="0"/>
                <a:cs typeface="Courier New" pitchFamily="49" charset="0"/>
              </a:rPr>
              <a:t>&gt;</a:t>
            </a:r>
            <a:br>
              <a:rPr lang="nl-NL" sz="1000" dirty="0" smtClean="0">
                <a:latin typeface="Courier New" pitchFamily="49" charset="0"/>
                <a:cs typeface="Courier New" pitchFamily="49" charset="0"/>
              </a:rPr>
            </a:br>
            <a:r>
              <a:rPr lang="nl-NL" sz="1000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nl-NL" sz="1000" dirty="0">
                <a:latin typeface="Courier New" pitchFamily="49" charset="0"/>
                <a:cs typeface="Courier New" pitchFamily="49" charset="0"/>
              </a:rPr>
              <a:t>system&gt;http://hl7.org/</a:t>
            </a:r>
            <a:r>
              <a:rPr lang="nl-NL" sz="1000" dirty="0" err="1">
                <a:latin typeface="Courier New" pitchFamily="49" charset="0"/>
                <a:cs typeface="Courier New" pitchFamily="49" charset="0"/>
              </a:rPr>
              <a:t>fhir</a:t>
            </a:r>
            <a:r>
              <a:rPr lang="nl-NL" sz="10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nl-NL" sz="1000" dirty="0" err="1">
                <a:latin typeface="Courier New" pitchFamily="49" charset="0"/>
                <a:cs typeface="Courier New" pitchFamily="49" charset="0"/>
              </a:rPr>
              <a:t>sid</a:t>
            </a:r>
            <a:r>
              <a:rPr lang="nl-NL" sz="1000" dirty="0">
                <a:latin typeface="Courier New" pitchFamily="49" charset="0"/>
                <a:cs typeface="Courier New" pitchFamily="49" charset="0"/>
              </a:rPr>
              <a:t>/icd-10&lt;/system</a:t>
            </a:r>
            <a:r>
              <a:rPr lang="nl-NL" sz="1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nl-NL" sz="1000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nl-NL" sz="1000" dirty="0">
                <a:latin typeface="Courier New" pitchFamily="49" charset="0"/>
                <a:cs typeface="Courier New" pitchFamily="49" charset="0"/>
              </a:rPr>
              <a:t>code&gt;R51&lt;/code</a:t>
            </a:r>
            <a:r>
              <a:rPr lang="nl-NL" sz="1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nl-NL" sz="1000" dirty="0" smtClean="0">
                <a:latin typeface="Courier New" pitchFamily="49" charset="0"/>
                <a:cs typeface="Courier New" pitchFamily="49" charset="0"/>
              </a:rPr>
              <a:t>   &lt;/</a:t>
            </a:r>
            <a:r>
              <a:rPr lang="nl-NL" sz="1000" dirty="0" err="1">
                <a:latin typeface="Courier New" pitchFamily="49" charset="0"/>
                <a:cs typeface="Courier New" pitchFamily="49" charset="0"/>
              </a:rPr>
              <a:t>coding</a:t>
            </a:r>
            <a:r>
              <a:rPr lang="nl-NL" sz="1000" dirty="0">
                <a:latin typeface="Courier New" pitchFamily="49" charset="0"/>
                <a:cs typeface="Courier New" pitchFamily="49" charset="0"/>
              </a:rPr>
              <a:t>&gt; </a:t>
            </a:r>
            <a:endParaRPr lang="nl-NL" sz="1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l-NL" sz="1000" dirty="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nl-NL" sz="1000" dirty="0" err="1">
                <a:latin typeface="Courier New" pitchFamily="49" charset="0"/>
                <a:cs typeface="Courier New" pitchFamily="49" charset="0"/>
              </a:rPr>
              <a:t>coding</a:t>
            </a:r>
            <a:r>
              <a:rPr lang="nl-NL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000" dirty="0" err="1">
                <a:latin typeface="Courier New" pitchFamily="49" charset="0"/>
                <a:cs typeface="Courier New" pitchFamily="49" charset="0"/>
              </a:rPr>
              <a:t>id</a:t>
            </a:r>
            <a:r>
              <a:rPr lang="nl-NL" sz="1000" dirty="0">
                <a:latin typeface="Courier New" pitchFamily="49" charset="0"/>
                <a:cs typeface="Courier New" pitchFamily="49" charset="0"/>
              </a:rPr>
              <a:t>="1</a:t>
            </a:r>
            <a:r>
              <a:rPr lang="nl-NL" sz="10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0" indent="0">
              <a:buNone/>
            </a:pPr>
            <a:r>
              <a:rPr lang="nl-NL" sz="1000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nl-NL" sz="1000" dirty="0">
                <a:latin typeface="Courier New" pitchFamily="49" charset="0"/>
                <a:cs typeface="Courier New" pitchFamily="49" charset="0"/>
              </a:rPr>
              <a:t>system&gt;http://snomed.info&lt;/system</a:t>
            </a:r>
            <a:r>
              <a:rPr lang="nl-NL" sz="1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nl-NL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000" dirty="0" smtClean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nl-NL" sz="1000" dirty="0">
                <a:latin typeface="Courier New" pitchFamily="49" charset="0"/>
                <a:cs typeface="Courier New" pitchFamily="49" charset="0"/>
              </a:rPr>
              <a:t>code&gt;25064002&lt;/code</a:t>
            </a:r>
            <a:r>
              <a:rPr lang="nl-NL" sz="1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nl-NL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000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nl-NL" sz="1000" dirty="0" err="1">
                <a:latin typeface="Courier New" pitchFamily="49" charset="0"/>
                <a:cs typeface="Courier New" pitchFamily="49" charset="0"/>
              </a:rPr>
              <a:t>coding</a:t>
            </a:r>
            <a:r>
              <a:rPr lang="nl-NL" sz="1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nl-NL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0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nl-NL" sz="1000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nl-NL" sz="10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nl-NL" sz="1000" dirty="0" err="1">
                <a:latin typeface="Courier New" pitchFamily="49" charset="0"/>
                <a:cs typeface="Courier New" pitchFamily="49" charset="0"/>
              </a:rPr>
              <a:t>general</a:t>
            </a:r>
            <a:r>
              <a:rPr lang="nl-NL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000" dirty="0" err="1">
                <a:latin typeface="Courier New" pitchFamily="49" charset="0"/>
                <a:cs typeface="Courier New" pitchFamily="49" charset="0"/>
              </a:rPr>
              <a:t>headache</a:t>
            </a:r>
            <a:r>
              <a:rPr lang="nl-NL" sz="10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nl-NL" sz="1000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nl-NL" sz="1000" dirty="0">
                <a:latin typeface="Courier New" pitchFamily="49" charset="0"/>
                <a:cs typeface="Courier New" pitchFamily="49" charset="0"/>
              </a:rPr>
              <a:t>&gt; </a:t>
            </a:r>
            <a:endParaRPr lang="nl-NL" sz="1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l-NL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0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nl-NL" sz="1000" dirty="0" err="1">
                <a:latin typeface="Courier New" pitchFamily="49" charset="0"/>
                <a:cs typeface="Courier New" pitchFamily="49" charset="0"/>
              </a:rPr>
              <a:t>primary</a:t>
            </a:r>
            <a:r>
              <a:rPr lang="nl-NL" sz="1000" dirty="0">
                <a:latin typeface="Courier New" pitchFamily="49" charset="0"/>
                <a:cs typeface="Courier New" pitchFamily="49" charset="0"/>
              </a:rPr>
              <a:t>&gt;1&lt;/</a:t>
            </a:r>
            <a:r>
              <a:rPr lang="nl-NL" sz="1000" dirty="0" err="1">
                <a:latin typeface="Courier New" pitchFamily="49" charset="0"/>
                <a:cs typeface="Courier New" pitchFamily="49" charset="0"/>
              </a:rPr>
              <a:t>primary</a:t>
            </a:r>
            <a:r>
              <a:rPr lang="nl-NL" sz="1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nl-NL" sz="10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nl-NL" sz="1000" dirty="0">
                <a:latin typeface="Courier New" pitchFamily="49" charset="0"/>
                <a:cs typeface="Courier New" pitchFamily="49" charset="0"/>
              </a:rPr>
              <a:t>concept&gt;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6" name="Freeform 15"/>
          <p:cNvSpPr/>
          <p:nvPr/>
        </p:nvSpPr>
        <p:spPr bwMode="auto">
          <a:xfrm>
            <a:off x="1962150" y="2640002"/>
            <a:ext cx="2862295" cy="1103323"/>
          </a:xfrm>
          <a:custGeom>
            <a:avLst/>
            <a:gdLst>
              <a:gd name="connsiteX0" fmla="*/ 295275 w 2862295"/>
              <a:gd name="connsiteY0" fmla="*/ 1103323 h 1103323"/>
              <a:gd name="connsiteX1" fmla="*/ 2657475 w 2862295"/>
              <a:gd name="connsiteY1" fmla="*/ 865198 h 1103323"/>
              <a:gd name="connsiteX2" fmla="*/ 2438400 w 2862295"/>
              <a:gd name="connsiteY2" fmla="*/ 36523 h 1103323"/>
              <a:gd name="connsiteX3" fmla="*/ 0 w 2862295"/>
              <a:gd name="connsiteY3" fmla="*/ 150823 h 1103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2295" h="1103323">
                <a:moveTo>
                  <a:pt x="295275" y="1103323"/>
                </a:moveTo>
                <a:cubicBezTo>
                  <a:pt x="1297781" y="1073160"/>
                  <a:pt x="2300287" y="1042998"/>
                  <a:pt x="2657475" y="865198"/>
                </a:cubicBezTo>
                <a:cubicBezTo>
                  <a:pt x="3014663" y="687398"/>
                  <a:pt x="2881313" y="155586"/>
                  <a:pt x="2438400" y="36523"/>
                </a:cubicBezTo>
                <a:cubicBezTo>
                  <a:pt x="1995487" y="-82540"/>
                  <a:pt x="400050" y="125423"/>
                  <a:pt x="0" y="150823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29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Datatypes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52600"/>
            <a:ext cx="7162800" cy="483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 bwMode="auto">
          <a:xfrm flipV="1">
            <a:off x="762000" y="3200401"/>
            <a:ext cx="1066800" cy="38099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726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Datatypes</a:t>
            </a:r>
            <a:r>
              <a:rPr lang="en-US" dirty="0" smtClean="0"/>
              <a:t> in use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5867400" cy="443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254" y="685800"/>
            <a:ext cx="2247900" cy="233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736229"/>
            <a:ext cx="2462009" cy="2045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895600"/>
            <a:ext cx="3875679" cy="2251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734" y="3124200"/>
            <a:ext cx="2207866" cy="1633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5891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“Choice” properties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42" name="Picture 2" descr="UML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0" t="4888" r="3711" b="40890"/>
          <a:stretch/>
        </p:blipFill>
        <p:spPr bwMode="auto">
          <a:xfrm>
            <a:off x="452436" y="1904999"/>
            <a:ext cx="4576764" cy="264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 flipH="1">
            <a:off x="3505200" y="1828800"/>
            <a:ext cx="838200" cy="1600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76"/>
          <a:stretch/>
        </p:blipFill>
        <p:spPr bwMode="auto">
          <a:xfrm>
            <a:off x="533400" y="4676775"/>
            <a:ext cx="3068638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724400"/>
            <a:ext cx="3454213" cy="1552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34001" y="2024682"/>
            <a:ext cx="335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value[x] means:</a:t>
            </a:r>
          </a:p>
          <a:p>
            <a:endParaRPr lang="en-US" dirty="0"/>
          </a:p>
          <a:p>
            <a:r>
              <a:rPr lang="en-US" dirty="0" smtClean="0"/>
              <a:t>An element with a name</a:t>
            </a:r>
          </a:p>
          <a:p>
            <a:r>
              <a:rPr lang="en-US" dirty="0" smtClean="0"/>
              <a:t>prefixed with “value”. The [x]</a:t>
            </a:r>
            <a:r>
              <a:rPr lang="en-US" dirty="0"/>
              <a:t> </a:t>
            </a:r>
            <a:r>
              <a:rPr lang="en-US" dirty="0" smtClean="0"/>
              <a:t>is replaced by the (capitalized) name of the actual </a:t>
            </a:r>
            <a:r>
              <a:rPr lang="en-US" dirty="0" err="1" smtClean="0"/>
              <a:t>datatype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654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components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011680"/>
            <a:ext cx="4177004" cy="2407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19" y="1752600"/>
            <a:ext cx="3677107" cy="463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>
            <a:off x="1676400" y="2514600"/>
            <a:ext cx="297180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 bwMode="auto">
          <a:xfrm flipV="1">
            <a:off x="2743200" y="3276600"/>
            <a:ext cx="2057400" cy="16764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441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3505200" y="2438400"/>
            <a:ext cx="5333634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in use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196" name="Picture 4" descr="UML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1" t="2386" r="64010" b="59258"/>
          <a:stretch/>
        </p:blipFill>
        <p:spPr bwMode="auto">
          <a:xfrm>
            <a:off x="381000" y="1981200"/>
            <a:ext cx="3081662" cy="350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 flipV="1">
            <a:off x="2438400" y="2971800"/>
            <a:ext cx="1524000" cy="76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057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closer look at references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1" y="2057400"/>
            <a:ext cx="8001000" cy="1754326"/>
          </a:xfrm>
          <a:prstGeom prst="rect">
            <a:avLst/>
          </a:prstGeom>
          <a:solidFill>
            <a:srgbClr val="FF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[name</a:t>
            </a:r>
            <a:r>
              <a:rPr lang="en-US" b="1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</a:rPr>
              <a:t>0..1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Courier New" pitchFamily="49" charset="0"/>
                <a:cs typeface="Courier New" pitchFamily="49" charset="0"/>
              </a:rPr>
              <a:t>code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Resource Type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--&gt;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&lt;/type&gt;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</a:rPr>
              <a:t>0..1 </a:t>
            </a:r>
            <a:r>
              <a:rPr lang="en-US" dirty="0">
                <a:solidFill>
                  <a:srgbClr val="006400"/>
                </a:solidFill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URL/Id of the reference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--&gt;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&lt;/id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version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</a:rPr>
              <a:t>0..1 </a:t>
            </a:r>
            <a:r>
              <a:rPr lang="en-US" dirty="0">
                <a:solidFill>
                  <a:srgbClr val="006400"/>
                </a:solidFill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Specific version </a:t>
            </a:r>
            <a:r>
              <a:rPr lang="en-US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--&gt;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version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display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</a:rPr>
              <a:t>0..1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Text alternative </a:t>
            </a:r>
            <a:r>
              <a:rPr lang="en-US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display&gt;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[name]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4114800"/>
            <a:ext cx="5721716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876800" y="3962400"/>
            <a:ext cx="350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</a:t>
            </a:r>
            <a:r>
              <a:rPr lang="en-US" dirty="0" err="1" smtClean="0"/>
              <a:t>uri’s</a:t>
            </a:r>
            <a:r>
              <a:rPr lang="en-US" dirty="0" smtClean="0"/>
              <a:t> may be: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Relative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Absolute URL (own server)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external reference URL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URN’s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55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8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TODO: More about Narrative (inline images)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1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need to communicate multiple Resources, we use </a:t>
            </a:r>
            <a:r>
              <a:rPr lang="en-US" u="sng" dirty="0" smtClean="0"/>
              <a:t>Bundles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Query result</a:t>
            </a:r>
          </a:p>
          <a:p>
            <a:pPr lvl="1"/>
            <a:r>
              <a:rPr lang="en-US" dirty="0" smtClean="0"/>
              <a:t>Documents or messages</a:t>
            </a:r>
          </a:p>
          <a:p>
            <a:pPr lvl="1"/>
            <a:r>
              <a:rPr lang="en-US" dirty="0" smtClean="0"/>
              <a:t>Multiple-resource inserts (“batches”)</a:t>
            </a:r>
          </a:p>
          <a:p>
            <a:r>
              <a:rPr lang="en-US" dirty="0" smtClean="0"/>
              <a:t>To Bundle resources, we use the Atom syndication 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85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Bundle (Atom)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82763"/>
            <a:ext cx="7620000" cy="4676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43525" y="1814989"/>
            <a:ext cx="260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Here’s the resource’s id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 bwMode="auto">
          <a:xfrm flipH="1">
            <a:off x="4724400" y="1999655"/>
            <a:ext cx="619125" cy="65567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67400" y="2468523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 more meta-data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1"/>
          </p:cNvCxnSpPr>
          <p:nvPr/>
        </p:nvCxnSpPr>
        <p:spPr bwMode="auto">
          <a:xfrm flipH="1">
            <a:off x="5105400" y="2653189"/>
            <a:ext cx="762000" cy="47101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72200" y="3886200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resource itself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 flipV="1">
            <a:off x="3581400" y="3886200"/>
            <a:ext cx="2590800" cy="18466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38800" y="511706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Human-readable form,</a:t>
            </a:r>
          </a:p>
          <a:p>
            <a:r>
              <a:rPr lang="en-US" dirty="0" smtClean="0"/>
              <a:t>just like </a:t>
            </a:r>
            <a:r>
              <a:rPr lang="en-US" dirty="0" err="1" smtClean="0"/>
              <a:t>Resource.text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 bwMode="auto">
          <a:xfrm flipH="1" flipV="1">
            <a:off x="3810000" y="4953000"/>
            <a:ext cx="1828800" cy="3487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 bwMode="auto">
          <a:xfrm>
            <a:off x="800100" y="2704028"/>
            <a:ext cx="381000" cy="3693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457200" y="5715000"/>
            <a:ext cx="381000" cy="3693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39596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 bwMode="auto">
          <a:xfrm>
            <a:off x="381000" y="1885950"/>
            <a:ext cx="3505200" cy="20002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Bundles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FHIR modeling concepts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5638800"/>
            <a:ext cx="21336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Primitives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076450" y="4500562"/>
            <a:ext cx="21336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Derived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Primitives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124450" y="3829050"/>
            <a:ext cx="3352800" cy="14287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Composite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Datatypes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629400" y="4029075"/>
            <a:ext cx="1600200" cy="1066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Constrained Types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lang="en-US" sz="1100" dirty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sz="1100" dirty="0" smtClean="0">
                <a:solidFill>
                  <a:schemeClr val="tx1"/>
                </a:solidFill>
                <a:latin typeface="Arial" charset="0"/>
              </a:rPr>
              <a:t>Quantity: Distance</a:t>
            </a:r>
            <a:r>
              <a:rPr lang="en-US" sz="1100" dirty="0">
                <a:solidFill>
                  <a:schemeClr val="tx1"/>
                </a:solidFill>
                <a:latin typeface="Arial" charset="0"/>
              </a:rPr>
              <a:t>, Count, Duration, Money)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33400" y="2295525"/>
            <a:ext cx="3086100" cy="14382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Resources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486400" y="2200275"/>
            <a:ext cx="1676400" cy="1066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Infrastructural Types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Arial" charset="0"/>
              </a:rPr>
              <a:t>(Extension, Narrative, Reference)</a:t>
            </a:r>
            <a:endParaRPr lang="en-US" sz="11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9" name="Straight Arrow Connector 18"/>
          <p:cNvCxnSpPr>
            <a:stCxn id="13" idx="3"/>
            <a:endCxn id="17" idx="1"/>
          </p:cNvCxnSpPr>
          <p:nvPr/>
        </p:nvCxnSpPr>
        <p:spPr bwMode="auto">
          <a:xfrm flipV="1">
            <a:off x="3619500" y="2733675"/>
            <a:ext cx="1866900" cy="2809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10" idx="0"/>
            <a:endCxn id="17" idx="2"/>
          </p:cNvCxnSpPr>
          <p:nvPr/>
        </p:nvCxnSpPr>
        <p:spPr bwMode="auto">
          <a:xfrm flipH="1" flipV="1">
            <a:off x="6324600" y="3267075"/>
            <a:ext cx="476250" cy="5619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3" idx="2"/>
          </p:cNvCxnSpPr>
          <p:nvPr/>
        </p:nvCxnSpPr>
        <p:spPr bwMode="auto">
          <a:xfrm flipH="1">
            <a:off x="1219200" y="3733800"/>
            <a:ext cx="857250" cy="18859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3" idx="2"/>
            <a:endCxn id="9" idx="0"/>
          </p:cNvCxnSpPr>
          <p:nvPr/>
        </p:nvCxnSpPr>
        <p:spPr bwMode="auto">
          <a:xfrm>
            <a:off x="2076450" y="3733800"/>
            <a:ext cx="1066800" cy="7667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10" idx="2"/>
            <a:endCxn id="6" idx="3"/>
          </p:cNvCxnSpPr>
          <p:nvPr/>
        </p:nvCxnSpPr>
        <p:spPr bwMode="auto">
          <a:xfrm flipH="1">
            <a:off x="3124200" y="5257800"/>
            <a:ext cx="3676650" cy="723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10" idx="1"/>
            <a:endCxn id="9" idx="3"/>
          </p:cNvCxnSpPr>
          <p:nvPr/>
        </p:nvCxnSpPr>
        <p:spPr bwMode="auto">
          <a:xfrm flipH="1">
            <a:off x="4210050" y="4543425"/>
            <a:ext cx="914400" cy="300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>
            <a:stCxn id="9" idx="2"/>
            <a:endCxn id="6" idx="0"/>
          </p:cNvCxnSpPr>
          <p:nvPr/>
        </p:nvCxnSpPr>
        <p:spPr bwMode="auto">
          <a:xfrm flipH="1">
            <a:off x="2057400" y="5186362"/>
            <a:ext cx="1085850" cy="4524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>
            <a:stCxn id="13" idx="2"/>
          </p:cNvCxnSpPr>
          <p:nvPr/>
        </p:nvCxnSpPr>
        <p:spPr bwMode="auto">
          <a:xfrm>
            <a:off x="2076450" y="3733800"/>
            <a:ext cx="3048000" cy="4476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flipH="1" flipV="1">
            <a:off x="3619500" y="3200401"/>
            <a:ext cx="1866900" cy="6286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1933575" y="2533650"/>
            <a:ext cx="1571625" cy="7191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Resource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Components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59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/>
          <a:lstStyle/>
          <a:p>
            <a:r>
              <a:rPr lang="en-US" dirty="0" smtClean="0"/>
              <a:t>REST service interface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FHIR uses </a:t>
            </a:r>
            <a:r>
              <a:rPr lang="en-US" dirty="0" err="1" smtClean="0"/>
              <a:t>RESTful</a:t>
            </a:r>
            <a:r>
              <a:rPr lang="en-US" dirty="0" smtClean="0"/>
              <a:t> principles to communicate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7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REpresentational</a:t>
            </a:r>
            <a:r>
              <a:rPr lang="en-US" dirty="0" smtClean="0"/>
              <a:t> State Transfer”</a:t>
            </a:r>
          </a:p>
          <a:p>
            <a:r>
              <a:rPr lang="en-US" dirty="0" smtClean="0"/>
              <a:t>Represent your data as “resources”</a:t>
            </a:r>
          </a:p>
          <a:p>
            <a:r>
              <a:rPr lang="en-US" dirty="0" smtClean="0"/>
              <a:t>Make “Resources” URI addressable</a:t>
            </a:r>
          </a:p>
          <a:p>
            <a:r>
              <a:rPr lang="en-US" dirty="0" smtClean="0"/>
              <a:t>Use HTTP to do CRUD operations</a:t>
            </a:r>
          </a:p>
          <a:p>
            <a:r>
              <a:rPr lang="en-US" dirty="0" smtClean="0"/>
              <a:t>Resources may be exchanged using different representations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92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Glory of REST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2290" name="Picture 2" descr="http://martinfowler.com/articles/images/richardsonMaturityModel/over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7019925" cy="415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28800" y="6158056"/>
            <a:ext cx="4890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Source: http://martinfowler.com/articles/richardsonMaturityModel.html</a:t>
            </a:r>
          </a:p>
        </p:txBody>
      </p:sp>
    </p:spTree>
    <p:extLst>
      <p:ext uri="{BB962C8B-B14F-4D97-AF65-F5344CB8AC3E}">
        <p14:creationId xmlns:p14="http://schemas.microsoft.com/office/powerpoint/2010/main" val="99562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a quick 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8077200" cy="26670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GET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/person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/@1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HTTP/1.1</a:t>
            </a:r>
          </a:p>
          <a:p>
            <a:pPr marL="0" indent="0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HTTP/1.1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200 OK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Content-Type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text/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xml+fhir;charset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=utf-8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Content-Length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 787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Content-Location: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http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://fhir.furore.com/fhir/person/@1/history/@1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Last-Modified: Tue, 29 May 2012 23:45:32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GMT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4953000"/>
            <a:ext cx="79248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nl-NL" dirty="0" err="1">
                <a:latin typeface="Courier New" pitchFamily="49" charset="0"/>
                <a:cs typeface="Courier New" pitchFamily="49" charset="0"/>
              </a:rPr>
              <a:t>xml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dirty="0" err="1">
                <a:latin typeface="Courier New" pitchFamily="49" charset="0"/>
                <a:cs typeface="Courier New" pitchFamily="49" charset="0"/>
              </a:rPr>
              <a:t>version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="1.0" </a:t>
            </a:r>
            <a:r>
              <a:rPr lang="nl-NL" dirty="0" err="1">
                <a:latin typeface="Courier New" pitchFamily="49" charset="0"/>
                <a:cs typeface="Courier New" pitchFamily="49" charset="0"/>
              </a:rPr>
              <a:t>encoding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="UTF-8"?&gt;</a:t>
            </a:r>
          </a:p>
          <a:p>
            <a:r>
              <a:rPr lang="nb-NO" sz="9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nb-NO" sz="900" dirty="0" smtClean="0">
                <a:latin typeface="Courier New" pitchFamily="49" charset="0"/>
                <a:cs typeface="Courier New" pitchFamily="49" charset="0"/>
              </a:rPr>
              <a:t>Person xmlns</a:t>
            </a:r>
            <a:r>
              <a:rPr lang="nb-NO" sz="900" dirty="0">
                <a:latin typeface="Courier New" pitchFamily="49" charset="0"/>
                <a:cs typeface="Courier New" pitchFamily="49" charset="0"/>
              </a:rPr>
              <a:t>="http://hl7.org/fhir"&gt;&lt;identifier&gt;&lt;label&gt;SSN&lt;/label</a:t>
            </a:r>
            <a:r>
              <a:rPr lang="nb-NO" sz="9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identifier&gt;&lt;system&gt;http://hl7.org/fhir/sid/us-ssn&lt;/system&gt;&lt;id&gt;444222222&lt;/id&gt;&lt;/identifier&gt;&lt;/identifier&gt;&lt;name&gt;&lt;use&gt;official&lt;/use&gt;&lt;family&gt;Everywoman&lt;/family&gt;&lt;given&gt;Eve&lt;/given&gt;&lt;/name&gt;&lt;telecom&gt;&lt;system&gt;phone&lt;/system&gt;&lt;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value&gt;555-555 2003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&lt;/value&gt;&lt;use&gt;work&lt;/use&gt;&lt;/telecom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gender&gt;&lt;system&gt;http://hl7.org/fhir/sid/v2-0001&lt;/system&gt;&lt;code&gt;F&lt;/code&gt;&lt;/gender&gt;&lt;birthDate&gt;1973-05-31&lt;/birthDate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address&gt;&lt;use&gt;home&lt;/use&gt;&lt;line&gt;2222 Home Street&lt;/line&gt;&lt;/address&gt;&lt;text&gt;&lt;status&gt;generated&lt;/status&gt;&lt;div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="http://www.w3.org/1999/xhtml"&gt;Everywoman, Eve. 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SSN:</a:t>
            </a:r>
            <a:r>
              <a:rPr lang="nl-NL" sz="900" dirty="0" smtClean="0">
                <a:latin typeface="Courier New" pitchFamily="49" charset="0"/>
                <a:cs typeface="Courier New" pitchFamily="49" charset="0"/>
              </a:rPr>
              <a:t>444222222</a:t>
            </a:r>
            <a:r>
              <a:rPr lang="nl-NL" sz="900" dirty="0">
                <a:latin typeface="Courier New" pitchFamily="49" charset="0"/>
                <a:cs typeface="Courier New" pitchFamily="49" charset="0"/>
              </a:rPr>
              <a:t>&lt;/div&gt;&lt;/</a:t>
            </a:r>
            <a:r>
              <a:rPr lang="nl-NL" sz="900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nl-NL" sz="900" dirty="0">
                <a:latin typeface="Courier New" pitchFamily="49" charset="0"/>
                <a:cs typeface="Courier New" pitchFamily="49" charset="0"/>
              </a:rPr>
              <a:t>&gt;&lt;/Person&gt;</a:t>
            </a:r>
          </a:p>
          <a:p>
            <a:endParaRPr lang="nl-NL" sz="9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6934200" y="4724400"/>
            <a:ext cx="685800" cy="5334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loud 9"/>
          <p:cNvSpPr/>
          <p:nvPr/>
        </p:nvSpPr>
        <p:spPr bwMode="auto">
          <a:xfrm>
            <a:off x="7077075" y="4105275"/>
            <a:ext cx="1676400" cy="9144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UTF-8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encoded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 flipV="1">
            <a:off x="762000" y="5257800"/>
            <a:ext cx="1762126" cy="98374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loud 11"/>
          <p:cNvSpPr/>
          <p:nvPr/>
        </p:nvSpPr>
        <p:spPr bwMode="auto">
          <a:xfrm>
            <a:off x="1295400" y="5867400"/>
            <a:ext cx="2743200" cy="66941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See the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BOM?</a:t>
            </a:r>
          </a:p>
        </p:txBody>
      </p:sp>
    </p:spTree>
    <p:extLst>
      <p:ext uri="{BB962C8B-B14F-4D97-AF65-F5344CB8AC3E}">
        <p14:creationId xmlns:p14="http://schemas.microsoft.com/office/powerpoint/2010/main" val="80517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Resource’s REST 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fact: an URL</a:t>
            </a:r>
          </a:p>
          <a:p>
            <a:pPr marL="457200" lvl="1" indent="0">
              <a:buNone/>
            </a:pPr>
            <a:endParaRPr lang="en-US" sz="2700" b="1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700" b="1" dirty="0" smtClean="0">
                <a:latin typeface="Courier New" pitchFamily="49" charset="0"/>
                <a:cs typeface="Courier New" pitchFamily="49" charset="0"/>
              </a:rPr>
              <a:t>http://server.org/fhir/person</a:t>
            </a:r>
            <a:r>
              <a:rPr lang="en-US" sz="2700" b="1" dirty="0">
                <a:latin typeface="Courier New" pitchFamily="49" charset="0"/>
                <a:cs typeface="Courier New" pitchFamily="49" charset="0"/>
              </a:rPr>
              <a:t>/@1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Left Brace 5"/>
          <p:cNvSpPr/>
          <p:nvPr/>
        </p:nvSpPr>
        <p:spPr bwMode="auto">
          <a:xfrm rot="16200000">
            <a:off x="3695701" y="1943099"/>
            <a:ext cx="381000" cy="3200401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87319" y="374546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path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 bwMode="auto">
          <a:xfrm rot="5400000">
            <a:off x="6134101" y="2181226"/>
            <a:ext cx="380999" cy="12192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Left Brace 8"/>
          <p:cNvSpPr/>
          <p:nvPr/>
        </p:nvSpPr>
        <p:spPr bwMode="auto">
          <a:xfrm rot="16200000">
            <a:off x="7162804" y="3234806"/>
            <a:ext cx="380999" cy="6096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2600" y="2230995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type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0" y="374546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identifier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5029200"/>
            <a:ext cx="631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This </a:t>
            </a:r>
            <a:r>
              <a:rPr lang="en-US" smtClean="0"/>
              <a:t>URL resolves </a:t>
            </a:r>
            <a:r>
              <a:rPr lang="en-US" dirty="0" smtClean="0"/>
              <a:t>to the current version of a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7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a specific version…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have the </a:t>
            </a:r>
            <a:r>
              <a:rPr lang="en-US" i="1" dirty="0" smtClean="0"/>
              <a:t>version-specific</a:t>
            </a:r>
            <a:r>
              <a:rPr lang="en-US" dirty="0" smtClean="0"/>
              <a:t> URL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sz="2700" b="1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700" b="1" dirty="0" smtClean="0">
                <a:latin typeface="Courier New" pitchFamily="49" charset="0"/>
                <a:cs typeface="Courier New" pitchFamily="49" charset="0"/>
              </a:rPr>
              <a:t>http://server.org/fhir/ </a:t>
            </a:r>
            <a:r>
              <a:rPr lang="en-US" sz="1600" i="1" dirty="0" smtClean="0">
                <a:cs typeface="Courier New" pitchFamily="49" charset="0"/>
              </a:rPr>
              <a:t>(continued)</a:t>
            </a:r>
          </a:p>
          <a:p>
            <a:pPr marL="457200" lvl="1" indent="0">
              <a:buNone/>
            </a:pPr>
            <a:endParaRPr lang="en-US" sz="2700" b="1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700" b="1" dirty="0" smtClean="0">
                <a:latin typeface="Courier New" pitchFamily="49" charset="0"/>
                <a:cs typeface="Courier New" pitchFamily="49" charset="0"/>
              </a:rPr>
              <a:t>		person</a:t>
            </a:r>
            <a:r>
              <a:rPr lang="en-US" sz="2700" b="1" dirty="0">
                <a:latin typeface="Courier New" pitchFamily="49" charset="0"/>
                <a:cs typeface="Courier New" pitchFamily="49" charset="0"/>
              </a:rPr>
              <a:t>/@</a:t>
            </a:r>
            <a:r>
              <a:rPr lang="en-US" sz="2700" b="1" dirty="0" smtClean="0">
                <a:latin typeface="Courier New" pitchFamily="49" charset="0"/>
                <a:cs typeface="Courier New" pitchFamily="49" charset="0"/>
              </a:rPr>
              <a:t>1/history/@4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Left Brace 5"/>
          <p:cNvSpPr/>
          <p:nvPr/>
        </p:nvSpPr>
        <p:spPr bwMode="auto">
          <a:xfrm rot="5400000">
            <a:off x="3848099" y="1790699"/>
            <a:ext cx="381000" cy="3200401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39717" y="289559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path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 bwMode="auto">
          <a:xfrm rot="5400000">
            <a:off x="2705102" y="3848099"/>
            <a:ext cx="380999" cy="12192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Left Brace 8"/>
          <p:cNvSpPr/>
          <p:nvPr/>
        </p:nvSpPr>
        <p:spPr bwMode="auto">
          <a:xfrm rot="16200000">
            <a:off x="3743904" y="4682606"/>
            <a:ext cx="380999" cy="6096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9800" y="397406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type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39100" y="51054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identifier</a:t>
            </a:r>
            <a:endParaRPr lang="en-US" dirty="0"/>
          </a:p>
        </p:txBody>
      </p:sp>
      <p:sp>
        <p:nvSpPr>
          <p:cNvPr id="13" name="Left Brace 12"/>
          <p:cNvSpPr/>
          <p:nvPr/>
        </p:nvSpPr>
        <p:spPr bwMode="auto">
          <a:xfrm rot="16200000">
            <a:off x="6057902" y="4610099"/>
            <a:ext cx="380999" cy="6096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25100" y="503289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version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39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ourselves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About your organization…</a:t>
            </a:r>
          </a:p>
          <a:p>
            <a:r>
              <a:rPr lang="en-US" dirty="0" smtClean="0"/>
              <a:t>HL7 (v2/v3) background?</a:t>
            </a:r>
          </a:p>
          <a:p>
            <a:r>
              <a:rPr lang="en-US" dirty="0" smtClean="0"/>
              <a:t>Experience with FHIR?</a:t>
            </a:r>
          </a:p>
          <a:p>
            <a:r>
              <a:rPr lang="en-US" dirty="0" smtClean="0"/>
              <a:t>Platform of choice (.NET, Java, Ruby, …)?</a:t>
            </a:r>
          </a:p>
          <a:p>
            <a:r>
              <a:rPr lang="en-US" dirty="0" smtClean="0"/>
              <a:t>Familiar with HTTP, Xml, JSON, REST?</a:t>
            </a:r>
          </a:p>
          <a:p>
            <a:r>
              <a:rPr lang="en-US" dirty="0" smtClean="0"/>
              <a:t>Persistence technologies used?</a:t>
            </a:r>
          </a:p>
          <a:p>
            <a:r>
              <a:rPr lang="en-US" dirty="0" smtClean="0"/>
              <a:t>Expectations for today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13DE-39FF-4199-8686-1B682DE047CF}" type="datetime1">
              <a:rPr lang="en-US"/>
              <a:pPr/>
              <a:t>12/13/2012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C44300-96F5-4E68-AEBC-759F83B9379E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history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692160" y="1888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v12 </a:t>
            </a:r>
            <a:r>
              <a:rPr lang="en-US" sz="1100" dirty="0" smtClean="0"/>
              <a:t>– 2012-12-04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54090" y="2269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v13 </a:t>
            </a:r>
            <a:r>
              <a:rPr lang="en-US" sz="1100" dirty="0" smtClean="0"/>
              <a:t>– 2012-12-05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222380" y="2650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v14 </a:t>
            </a:r>
            <a:r>
              <a:rPr lang="en-US" sz="1100" dirty="0" smtClean="0"/>
              <a:t>– 2012-12-08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527180" y="3031123"/>
            <a:ext cx="3200400" cy="1752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v15 </a:t>
            </a:r>
            <a:r>
              <a:rPr lang="en-US" sz="1100" b="1" dirty="0" smtClean="0">
                <a:solidFill>
                  <a:schemeClr val="bg1"/>
                </a:solidFill>
              </a:rPr>
              <a:t>– 2012-12-09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50507" y="1765012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@12</a:t>
            </a:r>
            <a:endParaRPr lang="en-US" sz="1600" b="1" dirty="0"/>
          </a:p>
        </p:txBody>
      </p:sp>
      <p:sp>
        <p:nvSpPr>
          <p:cNvPr id="15" name="Rectangle 14"/>
          <p:cNvSpPr/>
          <p:nvPr/>
        </p:nvSpPr>
        <p:spPr>
          <a:xfrm>
            <a:off x="3644788" y="2540169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@14</a:t>
            </a:r>
            <a:endParaRPr lang="en-US" sz="1600" b="1" dirty="0"/>
          </a:p>
        </p:txBody>
      </p:sp>
      <p:sp>
        <p:nvSpPr>
          <p:cNvPr id="17" name="Rectangle 16"/>
          <p:cNvSpPr/>
          <p:nvPr/>
        </p:nvSpPr>
        <p:spPr>
          <a:xfrm>
            <a:off x="3352800" y="21336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@13</a:t>
            </a:r>
            <a:endParaRPr lang="en-US" sz="1600" b="1" dirty="0"/>
          </a:p>
        </p:txBody>
      </p:sp>
      <p:sp>
        <p:nvSpPr>
          <p:cNvPr id="18" name="Rectangle 17"/>
          <p:cNvSpPr/>
          <p:nvPr/>
        </p:nvSpPr>
        <p:spPr>
          <a:xfrm>
            <a:off x="4863988" y="2938046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@15</a:t>
            </a:r>
            <a:endParaRPr lang="en-US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1098494" y="5077361"/>
            <a:ext cx="6292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@33</a:t>
            </a:r>
            <a:endParaRPr lang="en-US" sz="2800" b="1" dirty="0"/>
          </a:p>
        </p:txBody>
      </p:sp>
      <p:cxnSp>
        <p:nvCxnSpPr>
          <p:cNvPr id="21" name="Elbow Connector 20"/>
          <p:cNvCxnSpPr>
            <a:endCxn id="13" idx="3"/>
          </p:cNvCxnSpPr>
          <p:nvPr/>
        </p:nvCxnSpPr>
        <p:spPr bwMode="auto">
          <a:xfrm rot="10800000">
            <a:off x="4727580" y="3907423"/>
            <a:ext cx="1216020" cy="1169938"/>
          </a:xfrm>
          <a:prstGeom prst="bentConnector3">
            <a:avLst>
              <a:gd name="adj1" fmla="val 764"/>
            </a:avLst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40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 by identity (“read”)</a:t>
            </a:r>
          </a:p>
          <a:p>
            <a:r>
              <a:rPr lang="en-US" dirty="0" smtClean="0"/>
              <a:t>Resource by version-specific id (“</a:t>
            </a:r>
            <a:r>
              <a:rPr lang="en-US" dirty="0" err="1" smtClean="0"/>
              <a:t>vread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Conformance resource (“conformance”)</a:t>
            </a:r>
          </a:p>
          <a:p>
            <a:endParaRPr lang="en-US" dirty="0" smtClean="0"/>
          </a:p>
          <a:p>
            <a:r>
              <a:rPr lang="en-US" dirty="0" smtClean="0"/>
              <a:t>Optionally provide preferred response format (</a:t>
            </a:r>
            <a:r>
              <a:rPr lang="en-US" dirty="0" err="1" smtClean="0"/>
              <a:t>json</a:t>
            </a:r>
            <a:r>
              <a:rPr lang="en-US" dirty="0" smtClean="0"/>
              <a:t> or xml) using an HTTP Accept header, or $format parameter. XML is default.</a:t>
            </a:r>
          </a:p>
          <a:p>
            <a:r>
              <a:rPr lang="en-US" dirty="0" smtClean="0"/>
              <a:t>Use "text/</a:t>
            </a:r>
            <a:r>
              <a:rPr lang="en-US" dirty="0" err="1" smtClean="0"/>
              <a:t>xml+fhir</a:t>
            </a:r>
            <a:r>
              <a:rPr lang="en-US" dirty="0" smtClean="0"/>
              <a:t>“ and  "application/</a:t>
            </a:r>
            <a:r>
              <a:rPr lang="en-US" dirty="0" err="1" smtClean="0"/>
              <a:t>json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6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read operations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648622"/>
              </p:ext>
            </p:extLst>
          </p:nvPr>
        </p:nvGraphicFramePr>
        <p:xfrm>
          <a:off x="2114550" y="1905000"/>
          <a:ext cx="5124450" cy="426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6070"/>
                <a:gridCol w="1269359"/>
                <a:gridCol w="1096977"/>
                <a:gridCol w="1332044"/>
              </a:tblGrid>
              <a:tr h="248235"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smtClean="0">
                          <a:effectLst/>
                        </a:rPr>
                        <a:t>Read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err="1">
                          <a:effectLst/>
                        </a:rPr>
                        <a:t>vread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err="1">
                          <a:effectLst/>
                        </a:rPr>
                        <a:t>conformance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496469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Path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resource </a:t>
                      </a:r>
                      <a:r>
                        <a:rPr lang="nl-NL" sz="1400" u="none" strike="noStrike" dirty="0" err="1">
                          <a:effectLst/>
                        </a:rPr>
                        <a:t>url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version-specific</a:t>
                      </a:r>
                      <a:r>
                        <a:rPr lang="nl-NL" sz="1400" u="none" strike="noStrike" dirty="0">
                          <a:effectLst/>
                        </a:rPr>
                        <a:t> </a:t>
                      </a:r>
                      <a:r>
                        <a:rPr lang="nl-NL" sz="1400" u="none" strike="noStrike" dirty="0" err="1" smtClean="0">
                          <a:effectLst/>
                        </a:rPr>
                        <a:t>url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/ </a:t>
                      </a:r>
                      <a:r>
                        <a:rPr lang="nl-NL" sz="1400" u="none" strike="noStrike" dirty="0" smtClean="0">
                          <a:effectLst/>
                        </a:rPr>
                        <a:t>or</a:t>
                      </a:r>
                      <a:r>
                        <a:rPr lang="nl-NL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nl-NL" sz="1400" u="none" strike="noStrike" dirty="0" smtClean="0">
                          <a:effectLst/>
                        </a:rPr>
                        <a:t>/</a:t>
                      </a:r>
                      <a:r>
                        <a:rPr lang="nl-NL" sz="1400" u="none" strike="noStrike" dirty="0" err="1" smtClean="0">
                          <a:effectLst/>
                        </a:rPr>
                        <a:t>metadata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 err="1">
                          <a:effectLst/>
                        </a:rPr>
                        <a:t>Request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Verb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GET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GET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smtClean="0">
                          <a:effectLst/>
                        </a:rPr>
                        <a:t>OPTIONS / GET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Accept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O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Content-</a:t>
                      </a:r>
                      <a:r>
                        <a:rPr lang="nl-N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Content-Type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496469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Resource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Resource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Conformance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Content-Location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O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Location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Last-Modified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95442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Status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404, 410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404, 410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404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</a:tbl>
          </a:graphicData>
        </a:graphic>
      </p:graphicFrame>
      <p:sp>
        <p:nvSpPr>
          <p:cNvPr id="8" name="Cloud 7"/>
          <p:cNvSpPr/>
          <p:nvPr/>
        </p:nvSpPr>
        <p:spPr bwMode="auto">
          <a:xfrm>
            <a:off x="304800" y="3124200"/>
            <a:ext cx="1828800" cy="11430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Version specific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url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1447800" y="4191000"/>
            <a:ext cx="1066800" cy="990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Cloud 13"/>
          <p:cNvSpPr/>
          <p:nvPr/>
        </p:nvSpPr>
        <p:spPr bwMode="auto">
          <a:xfrm>
            <a:off x="6988629" y="3140529"/>
            <a:ext cx="1828800" cy="11430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Useful for caching, sync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>
            <a:off x="5486401" y="4191000"/>
            <a:ext cx="2057399" cy="1524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84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update a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“PUT” on the resources ID URL, with the new contents in the body</a:t>
            </a:r>
          </a:p>
          <a:p>
            <a:r>
              <a:rPr lang="en-US" dirty="0" smtClean="0"/>
              <a:t>Tell server the body’s format (xml/</a:t>
            </a:r>
            <a:r>
              <a:rPr lang="en-US" dirty="0" err="1" smtClean="0"/>
              <a:t>json</a:t>
            </a:r>
            <a:r>
              <a:rPr lang="en-US" dirty="0" smtClean="0"/>
              <a:t>) in the Content-Type header  </a:t>
            </a:r>
          </a:p>
          <a:p>
            <a:r>
              <a:rPr lang="en-US" dirty="0" smtClean="0"/>
              <a:t>Server returns body as stored (possibly altered!)</a:t>
            </a:r>
          </a:p>
          <a:p>
            <a:r>
              <a:rPr lang="en-US" dirty="0" smtClean="0"/>
              <a:t>Server returns URL to new version in the Content-Location header. 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873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PUT to 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might/might not allow you to PUT to a location that does not yet exist. </a:t>
            </a:r>
          </a:p>
          <a:p>
            <a:r>
              <a:rPr lang="en-US" dirty="0" smtClean="0"/>
              <a:t>If it does: Resource gets </a:t>
            </a:r>
            <a:r>
              <a:rPr lang="en-US" i="1" dirty="0" smtClean="0"/>
              <a:t>created</a:t>
            </a:r>
            <a:r>
              <a:rPr lang="en-US" dirty="0" smtClean="0"/>
              <a:t> at that location =&gt; client determines resource’s id!</a:t>
            </a:r>
          </a:p>
          <a:p>
            <a:r>
              <a:rPr lang="en-US" dirty="0" smtClean="0"/>
              <a:t>If it does not: server returns 405 (Method not allowed)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718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requires client to send Content-Location header with a version-specific URL</a:t>
            </a:r>
          </a:p>
          <a:p>
            <a:r>
              <a:rPr lang="en-US" dirty="0" smtClean="0"/>
              <a:t>Server uses this to check whether you are updating the latest version.</a:t>
            </a:r>
          </a:p>
          <a:p>
            <a:r>
              <a:rPr lang="en-US" dirty="0" smtClean="0"/>
              <a:t>Server will then return 409 (Conflict) if you don’t.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4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create a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POST the contents to an </a:t>
            </a:r>
            <a:r>
              <a:rPr lang="en-US" dirty="0" err="1" smtClean="0"/>
              <a:t>url</a:t>
            </a:r>
            <a:r>
              <a:rPr lang="en-US" dirty="0" smtClean="0"/>
              <a:t> which indicates the resource type: </a:t>
            </a:r>
          </a:p>
          <a:p>
            <a:pPr lvl="1"/>
            <a:r>
              <a:rPr lang="en-US" dirty="0" smtClean="0"/>
              <a:t>E.g.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http://server.org/fhir/person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Supply body’s </a:t>
            </a:r>
            <a:r>
              <a:rPr lang="en-US" dirty="0"/>
              <a:t>format </a:t>
            </a:r>
            <a:r>
              <a:rPr lang="en-US" dirty="0" smtClean="0"/>
              <a:t>in Content-Type </a:t>
            </a:r>
            <a:r>
              <a:rPr lang="en-US" dirty="0"/>
              <a:t>header  </a:t>
            </a:r>
          </a:p>
          <a:p>
            <a:r>
              <a:rPr lang="en-US" dirty="0"/>
              <a:t>Server returns body as stored (possibly altered!)</a:t>
            </a:r>
          </a:p>
          <a:p>
            <a:r>
              <a:rPr lang="en-US" dirty="0"/>
              <a:t>Server returns </a:t>
            </a:r>
            <a:r>
              <a:rPr lang="en-US" dirty="0" smtClean="0"/>
              <a:t>newly assigned resource id URL in </a:t>
            </a:r>
            <a:r>
              <a:rPr lang="en-US" dirty="0"/>
              <a:t>the </a:t>
            </a:r>
            <a:r>
              <a:rPr lang="en-US" i="1" dirty="0" smtClean="0"/>
              <a:t>Location</a:t>
            </a:r>
            <a:r>
              <a:rPr lang="en-US" dirty="0" smtClean="0"/>
              <a:t> </a:t>
            </a:r>
            <a:r>
              <a:rPr lang="en-US" dirty="0"/>
              <a:t>header.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1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PUT/POST ops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319322"/>
              </p:ext>
            </p:extLst>
          </p:nvPr>
        </p:nvGraphicFramePr>
        <p:xfrm>
          <a:off x="1143000" y="1752600"/>
          <a:ext cx="5867401" cy="43687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0395"/>
                <a:gridCol w="1431074"/>
                <a:gridCol w="1287966"/>
                <a:gridCol w="1287966"/>
              </a:tblGrid>
              <a:tr h="258233"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>
                          <a:effectLst/>
                        </a:rPr>
                        <a:t>update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err="1">
                          <a:effectLst/>
                        </a:rPr>
                        <a:t>create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batch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Path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resource url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/[resource]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/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endParaRPr lang="nl-NL" sz="1400" i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Verb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PUT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POST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POST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Resource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Resource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Bundle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Accept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Content-</a:t>
                      </a:r>
                      <a:r>
                        <a:rPr lang="nl-N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O/R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Response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</a:t>
                      </a:r>
                    </a:p>
                  </a:txBody>
                  <a:tcPr marL="7620" marR="7620" marT="7620" marB="0" anchor="b"/>
                </a:tc>
              </a:tr>
              <a:tr h="516467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Resource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Resource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Bundle</a:t>
                      </a:r>
                    </a:p>
                  </a:txBody>
                  <a:tcPr marL="7620" marR="7620" marT="7620" marB="0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</a:t>
                      </a:r>
                      <a:r>
                        <a:rPr lang="nl-NL" sz="1400" u="none" strike="noStrike" dirty="0" err="1">
                          <a:effectLst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smtClean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Last-</a:t>
                      </a:r>
                      <a:r>
                        <a:rPr lang="nl-NL" sz="1400" u="none" strike="noStrike" dirty="0" err="1">
                          <a:effectLst/>
                        </a:rPr>
                        <a:t>Modified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</a:tr>
              <a:tr h="495299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Status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400, 404, 405,</a:t>
                      </a:r>
                      <a:br>
                        <a:rPr lang="nl-NL" sz="1400" u="none" strike="noStrike" dirty="0">
                          <a:effectLst/>
                        </a:rPr>
                      </a:br>
                      <a:r>
                        <a:rPr lang="nl-NL" sz="1400" u="none" strike="noStrike" dirty="0">
                          <a:effectLst/>
                        </a:rPr>
                        <a:t>409, 412, 490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201,400, 404</a:t>
                      </a:r>
                      <a:br>
                        <a:rPr lang="nl-NL" sz="1400" u="none" strike="noStrike" dirty="0">
                          <a:effectLst/>
                        </a:rPr>
                      </a:br>
                      <a:r>
                        <a:rPr lang="nl-NL" sz="1400" u="none" strike="noStrike" dirty="0" smtClean="0">
                          <a:effectLst/>
                        </a:rPr>
                        <a:t>490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400, 404, 405,</a:t>
                      </a:r>
                      <a:b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409, 412, 490</a:t>
                      </a:r>
                    </a:p>
                  </a:txBody>
                  <a:tcPr marL="7620" marR="7620" marT="7620" marB="0"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 bwMode="auto">
          <a:xfrm flipH="1">
            <a:off x="4114800" y="5143500"/>
            <a:ext cx="2590800" cy="8001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upload.wikimedia.org/wikipedia/commons/thumb/2/2b/TalktoTheHand.jpg/220px-TalktoTheHan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279" y="3238500"/>
            <a:ext cx="20955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loud 7"/>
          <p:cNvSpPr/>
          <p:nvPr/>
        </p:nvSpPr>
        <p:spPr bwMode="auto">
          <a:xfrm>
            <a:off x="6607629" y="4572000"/>
            <a:ext cx="1828800" cy="11430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Talk to the Hand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64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a resource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266083"/>
              </p:ext>
            </p:extLst>
          </p:nvPr>
        </p:nvGraphicFramePr>
        <p:xfrm>
          <a:off x="2590800" y="1905000"/>
          <a:ext cx="3657600" cy="419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93063"/>
                <a:gridCol w="1664537"/>
              </a:tblGrid>
              <a:tr h="254000"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>
                          <a:effectLst/>
                        </a:rPr>
                        <a:t>delete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Path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resource url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 err="1">
                          <a:effectLst/>
                        </a:rPr>
                        <a:t>Request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 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Verb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DELETE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Accept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</a:t>
                      </a:r>
                      <a:r>
                        <a:rPr lang="nl-NL" sz="1400" u="none" strike="noStrike" dirty="0" err="1">
                          <a:effectLst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Response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508000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</a:t>
                      </a:r>
                      <a:r>
                        <a:rPr lang="nl-NL" sz="1400" u="none" strike="noStrike" dirty="0" err="1">
                          <a:effectLst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Last-</a:t>
                      </a:r>
                      <a:r>
                        <a:rPr lang="nl-NL" sz="1400" u="none" strike="noStrike" dirty="0" err="1">
                          <a:effectLst/>
                        </a:rPr>
                        <a:t>Modified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Status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204, 405, 404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0426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‘deleted’ Resource?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Trying read operations will return in a 410 (Gone) result in stead of 404 (Not Found)</a:t>
            </a:r>
          </a:p>
          <a:p>
            <a:r>
              <a:rPr lang="en-US" dirty="0" smtClean="0"/>
              <a:t>The resource will not be returned by the search operation.</a:t>
            </a:r>
          </a:p>
          <a:p>
            <a:r>
              <a:rPr lang="en-US" dirty="0" smtClean="0"/>
              <a:t>It is still there in /updates and /history</a:t>
            </a:r>
          </a:p>
          <a:p>
            <a:r>
              <a:rPr lang="en-US" dirty="0" smtClean="0"/>
              <a:t>You can “undelete” by doing an update with fresh content</a:t>
            </a:r>
          </a:p>
          <a:p>
            <a:r>
              <a:rPr lang="en-US" dirty="0" smtClean="0"/>
              <a:t>Just a “marker” in a resource’s history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7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/>
          <a:lstStyle/>
          <a:p>
            <a:r>
              <a:rPr lang="en-US" dirty="0" smtClean="0"/>
              <a:t>Deconstructing FHIR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Looking at FHIR data from a software engineering perspective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07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history - deletions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692160" y="1888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v12 </a:t>
            </a:r>
            <a:r>
              <a:rPr lang="en-US" sz="1100" dirty="0" smtClean="0"/>
              <a:t>– 2012-12-04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54090" y="2269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v13 </a:t>
            </a:r>
            <a:r>
              <a:rPr lang="en-US" sz="1100" dirty="0" smtClean="0"/>
              <a:t>– 2012-12-05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222380" y="2650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v14 </a:t>
            </a:r>
            <a:r>
              <a:rPr lang="en-US" sz="1100" dirty="0" smtClean="0"/>
              <a:t>– 2012-12-08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50507" y="1765012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@12</a:t>
            </a:r>
            <a:endParaRPr lang="en-US" sz="1600" b="1" dirty="0"/>
          </a:p>
        </p:txBody>
      </p:sp>
      <p:sp>
        <p:nvSpPr>
          <p:cNvPr id="15" name="Rectangle 14"/>
          <p:cNvSpPr/>
          <p:nvPr/>
        </p:nvSpPr>
        <p:spPr>
          <a:xfrm>
            <a:off x="3644788" y="2540169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@14</a:t>
            </a:r>
            <a:endParaRPr lang="en-US" sz="1600" b="1" dirty="0"/>
          </a:p>
        </p:txBody>
      </p:sp>
      <p:sp>
        <p:nvSpPr>
          <p:cNvPr id="17" name="Rectangle 16"/>
          <p:cNvSpPr/>
          <p:nvPr/>
        </p:nvSpPr>
        <p:spPr>
          <a:xfrm>
            <a:off x="3352800" y="21336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@13</a:t>
            </a:r>
            <a:endParaRPr lang="en-US" sz="1600" b="1" dirty="0"/>
          </a:p>
        </p:txBody>
      </p:sp>
      <p:sp>
        <p:nvSpPr>
          <p:cNvPr id="18" name="Rectangle 17"/>
          <p:cNvSpPr/>
          <p:nvPr/>
        </p:nvSpPr>
        <p:spPr>
          <a:xfrm>
            <a:off x="3873388" y="29718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@15</a:t>
            </a:r>
            <a:endParaRPr lang="en-US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1098494" y="5420380"/>
            <a:ext cx="6292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@33</a:t>
            </a:r>
            <a:endParaRPr lang="en-US" sz="2800" b="1" dirty="0"/>
          </a:p>
        </p:txBody>
      </p:sp>
      <p:cxnSp>
        <p:nvCxnSpPr>
          <p:cNvPr id="21" name="Elbow Connector 20"/>
          <p:cNvCxnSpPr>
            <a:endCxn id="22" idx="3"/>
          </p:cNvCxnSpPr>
          <p:nvPr/>
        </p:nvCxnSpPr>
        <p:spPr bwMode="auto">
          <a:xfrm rot="16200000" flipV="1">
            <a:off x="4871710" y="4462790"/>
            <a:ext cx="1115080" cy="800099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 bwMode="auto">
          <a:xfrm>
            <a:off x="1484310" y="3048000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v15 </a:t>
            </a:r>
            <a:r>
              <a:rPr lang="en-US" sz="1100" dirty="0" smtClean="0"/>
              <a:t>– 2012-12-09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828800" y="3429000"/>
            <a:ext cx="3200400" cy="17526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v16 </a:t>
            </a:r>
            <a:r>
              <a:rPr lang="en-US" sz="1100" b="1" dirty="0" smtClean="0">
                <a:solidFill>
                  <a:schemeClr val="bg1"/>
                </a:solidFill>
              </a:rPr>
              <a:t>– 2012-12-10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dirty="0" smtClean="0">
              <a:solidFill>
                <a:schemeClr val="bg1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                 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DELETION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29200" y="33528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@16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7390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history - revival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457200" y="1888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v13 </a:t>
            </a:r>
            <a:r>
              <a:rPr lang="en-US" sz="1100" dirty="0" smtClean="0"/>
              <a:t>– 2012-12-05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25490" y="2269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v14 </a:t>
            </a:r>
            <a:r>
              <a:rPr lang="en-US" sz="1100" dirty="0" smtClean="0"/>
              <a:t>– 2012-12-08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24200" y="2159169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@14</a:t>
            </a:r>
            <a:endParaRPr lang="en-US" sz="1600" b="1" dirty="0"/>
          </a:p>
        </p:txBody>
      </p:sp>
      <p:sp>
        <p:nvSpPr>
          <p:cNvPr id="17" name="Rectangle 16"/>
          <p:cNvSpPr/>
          <p:nvPr/>
        </p:nvSpPr>
        <p:spPr>
          <a:xfrm>
            <a:off x="2819400" y="17526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@13</a:t>
            </a:r>
            <a:endParaRPr lang="en-US" sz="1600" b="1" dirty="0"/>
          </a:p>
        </p:txBody>
      </p:sp>
      <p:sp>
        <p:nvSpPr>
          <p:cNvPr id="18" name="Rectangle 17"/>
          <p:cNvSpPr/>
          <p:nvPr/>
        </p:nvSpPr>
        <p:spPr>
          <a:xfrm>
            <a:off x="3352800" y="25908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@15</a:t>
            </a:r>
            <a:endParaRPr lang="en-US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601604" y="5420380"/>
            <a:ext cx="6292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@33</a:t>
            </a:r>
            <a:endParaRPr lang="en-US" sz="2800" b="1" dirty="0"/>
          </a:p>
        </p:txBody>
      </p:sp>
      <p:cxnSp>
        <p:nvCxnSpPr>
          <p:cNvPr id="21" name="Elbow Connector 20"/>
          <p:cNvCxnSpPr>
            <a:endCxn id="24" idx="3"/>
          </p:cNvCxnSpPr>
          <p:nvPr/>
        </p:nvCxnSpPr>
        <p:spPr bwMode="auto">
          <a:xfrm rot="16200000" flipV="1">
            <a:off x="4748227" y="4565637"/>
            <a:ext cx="1104901" cy="736626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 bwMode="auto">
          <a:xfrm>
            <a:off x="987420" y="2667000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v15 </a:t>
            </a:r>
            <a:r>
              <a:rPr lang="en-US" sz="1100" dirty="0" smtClean="0"/>
              <a:t>– 2012-12-09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331911" y="3048001"/>
            <a:ext cx="2416146" cy="1295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v16 </a:t>
            </a:r>
            <a:r>
              <a:rPr lang="en-US" sz="1100" b="1" dirty="0" smtClean="0">
                <a:solidFill>
                  <a:schemeClr val="bg1"/>
                </a:solidFill>
              </a:rPr>
              <a:t>– 2012-12-10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dirty="0" smtClean="0">
              <a:solidFill>
                <a:schemeClr val="bg1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                  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70310" y="29718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@16</a:t>
            </a:r>
            <a:endParaRPr lang="en-US" sz="1600" b="1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1731964" y="3505199"/>
            <a:ext cx="3200400" cy="1752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v17 </a:t>
            </a:r>
            <a:r>
              <a:rPr lang="en-US" sz="1100" b="1" dirty="0" smtClean="0">
                <a:solidFill>
                  <a:schemeClr val="bg1"/>
                </a:solidFill>
              </a:rPr>
              <a:t>– 2012-12-11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16388" y="34290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@17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5711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667000"/>
            <a:ext cx="6324600" cy="1371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DO I HAVE REALLY HAVE TO IMPLEMENT VERSIONS?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9800" y="4876800"/>
            <a:ext cx="51816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NO,</a:t>
            </a:r>
            <a:r>
              <a:rPr lang="en-US" dirty="0" smtClean="0"/>
              <a:t> You </a:t>
            </a:r>
            <a:r>
              <a:rPr lang="en-US" dirty="0"/>
              <a:t>are not required to keep history, and may return 404 on a </a:t>
            </a:r>
            <a:r>
              <a:rPr lang="en-US" dirty="0" smtClean="0"/>
              <a:t>“</a:t>
            </a:r>
            <a:r>
              <a:rPr lang="en-US" dirty="0" err="1" smtClean="0"/>
              <a:t>vread</a:t>
            </a:r>
            <a:r>
              <a:rPr lang="en-US" dirty="0" smtClean="0"/>
              <a:t>” </a:t>
            </a:r>
            <a:r>
              <a:rPr lang="en-US" i="1" dirty="0"/>
              <a:t>for </a:t>
            </a:r>
            <a:r>
              <a:rPr lang="en-US" i="1" dirty="0" smtClean="0"/>
              <a:t>any request for an older version than the current one!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264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a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http://server.org/person/search.xml?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name=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kramer&amp;gender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=M</a:t>
            </a:r>
          </a:p>
          <a:p>
            <a:r>
              <a:rPr lang="en-US" dirty="0" smtClean="0"/>
              <a:t>Returns result in a bundle (Atom feed)</a:t>
            </a:r>
          </a:p>
          <a:p>
            <a:r>
              <a:rPr lang="en-US" dirty="0" smtClean="0"/>
              <a:t>You can request (in Accept header):</a:t>
            </a:r>
          </a:p>
          <a:p>
            <a:pPr lvl="1"/>
            <a:r>
              <a:rPr lang="en-US" dirty="0" smtClean="0"/>
              <a:t>‘true’ Atom (Xml): </a:t>
            </a:r>
            <a:r>
              <a:rPr lang="nl-NL" dirty="0" err="1">
                <a:latin typeface="Courier New" pitchFamily="49" charset="0"/>
                <a:cs typeface="Courier New" pitchFamily="49" charset="0"/>
              </a:rPr>
              <a:t>application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nl-NL" dirty="0" err="1">
                <a:latin typeface="Courier New" pitchFamily="49" charset="0"/>
                <a:cs typeface="Courier New" pitchFamily="49" charset="0"/>
              </a:rPr>
              <a:t>atom+xml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proprietary </a:t>
            </a:r>
            <a:r>
              <a:rPr lang="en-US" dirty="0" err="1" smtClean="0"/>
              <a:t>Json</a:t>
            </a:r>
            <a:r>
              <a:rPr lang="en-US" dirty="0" smtClean="0"/>
              <a:t>-Atom: 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application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json</a:t>
            </a:r>
            <a:endParaRPr lang="nl-NL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NL" dirty="0" err="1"/>
              <a:t>Results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paged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$page </a:t>
            </a:r>
            <a:r>
              <a:rPr lang="nl-NL" dirty="0" err="1"/>
              <a:t>and</a:t>
            </a:r>
            <a:r>
              <a:rPr lang="nl-NL" dirty="0"/>
              <a:t> $</a:t>
            </a:r>
            <a:r>
              <a:rPr lang="nl-NL" dirty="0" err="1"/>
              <a:t>count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4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…what the result looks like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82763"/>
            <a:ext cx="7620000" cy="4676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43525" y="1814989"/>
            <a:ext cx="260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Here’s the resource’s id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 bwMode="auto">
          <a:xfrm flipH="1">
            <a:off x="4724400" y="1999655"/>
            <a:ext cx="619125" cy="65567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67400" y="2468523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 more meta-data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1"/>
          </p:cNvCxnSpPr>
          <p:nvPr/>
        </p:nvCxnSpPr>
        <p:spPr bwMode="auto">
          <a:xfrm flipH="1">
            <a:off x="5105400" y="2653189"/>
            <a:ext cx="762000" cy="47101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72200" y="3886200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resource itself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 flipV="1">
            <a:off x="3581400" y="3886200"/>
            <a:ext cx="2590800" cy="18466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38800" y="511706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Human-readable form,</a:t>
            </a:r>
          </a:p>
          <a:p>
            <a:r>
              <a:rPr lang="en-US" dirty="0" smtClean="0"/>
              <a:t>just like </a:t>
            </a:r>
            <a:r>
              <a:rPr lang="en-US" dirty="0" err="1" smtClean="0"/>
              <a:t>Resource.text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 bwMode="auto">
          <a:xfrm flipH="1" flipV="1">
            <a:off x="3810000" y="4953000"/>
            <a:ext cx="1828800" cy="3487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 bwMode="auto">
          <a:xfrm>
            <a:off x="800100" y="2704028"/>
            <a:ext cx="381000" cy="3693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457200" y="5715000"/>
            <a:ext cx="381000" cy="3693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5904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in 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subscribe to a feed of all a changes to certain type of resource (“updates”):</a:t>
            </a:r>
          </a:p>
          <a:p>
            <a:pPr marL="742950" lvl="2" indent="-342900">
              <a:buSzPct val="75000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http://server.org/fhir/person?[$last=xx]</a:t>
            </a:r>
          </a:p>
          <a:p>
            <a:r>
              <a:rPr lang="en-US" dirty="0" smtClean="0"/>
              <a:t>By specifying the $last parameter, you limit the result to records updated </a:t>
            </a:r>
            <a:r>
              <a:rPr lang="en-US" i="1" dirty="0" smtClean="0"/>
              <a:t>after</a:t>
            </a:r>
            <a:r>
              <a:rPr lang="en-US" dirty="0" smtClean="0"/>
              <a:t> a certain moment.</a:t>
            </a:r>
          </a:p>
          <a:p>
            <a:r>
              <a:rPr lang="en-US" dirty="0" smtClean="0"/>
              <a:t>All other search parameters for that resources are allowed too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7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all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obtain a history of all changes to a resource using</a:t>
            </a:r>
          </a:p>
          <a:p>
            <a:pPr lvl="1"/>
            <a:r>
              <a:rPr lang="en-US" dirty="0" smtClean="0"/>
              <a:t>E.g.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http://server.org/person/@1/history</a:t>
            </a:r>
          </a:p>
          <a:p>
            <a:r>
              <a:rPr lang="en-US" dirty="0" smtClean="0"/>
              <a:t>Changes are updates, but also deletions</a:t>
            </a:r>
          </a:p>
          <a:p>
            <a:r>
              <a:rPr lang="en-US" dirty="0" smtClean="0"/>
              <a:t>Notice that a version-specific URL is this URL, with a version id added to it.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1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returning bundles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008546"/>
              </p:ext>
            </p:extLst>
          </p:nvPr>
        </p:nvGraphicFramePr>
        <p:xfrm>
          <a:off x="1295400" y="1828800"/>
          <a:ext cx="6781800" cy="44195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6595"/>
                <a:gridCol w="1937657"/>
                <a:gridCol w="1453243"/>
                <a:gridCol w="1474305"/>
              </a:tblGrid>
              <a:tr h="270086"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err="1">
                          <a:effectLst/>
                        </a:rPr>
                        <a:t>history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>
                          <a:effectLst/>
                        </a:rPr>
                        <a:t>search</a:t>
                      </a:r>
                      <a:endParaRPr lang="nl-NL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>
                          <a:effectLst/>
                        </a:rPr>
                        <a:t>updates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Path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smtClean="0">
                          <a:effectLst/>
                        </a:rPr>
                        <a:t>[resource </a:t>
                      </a:r>
                      <a:r>
                        <a:rPr lang="nl-NL" sz="1400" u="none" strike="noStrike" dirty="0" err="1" smtClean="0">
                          <a:effectLst/>
                        </a:rPr>
                        <a:t>url</a:t>
                      </a:r>
                      <a:r>
                        <a:rPr lang="nl-NL" sz="1400" u="none" strike="noStrike" dirty="0" smtClean="0">
                          <a:effectLst/>
                        </a:rPr>
                        <a:t>]/</a:t>
                      </a:r>
                      <a:r>
                        <a:rPr lang="nl-NL" sz="1400" u="none" strike="noStrike" dirty="0" err="1">
                          <a:effectLst/>
                        </a:rPr>
                        <a:t>history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/[type]/search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/[type]/updates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 err="1">
                          <a:effectLst/>
                        </a:rPr>
                        <a:t>Request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>
                          <a:effectLst/>
                        </a:rPr>
                        <a:t> </a:t>
                      </a:r>
                      <a:endParaRPr lang="nl-NL" sz="14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>
                          <a:effectLst/>
                        </a:rPr>
                        <a:t> </a:t>
                      </a:r>
                      <a:endParaRPr lang="nl-NL" sz="14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Verb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GET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GET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GET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Accept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O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Content-Location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>
                          <a:effectLst/>
                        </a:rPr>
                        <a:t>Response</a:t>
                      </a:r>
                      <a:endParaRPr lang="nl-NL" sz="14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>
                          <a:effectLst/>
                        </a:rPr>
                        <a:t> </a:t>
                      </a:r>
                      <a:endParaRPr lang="nl-NL" sz="14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Content-Type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540174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Body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Bundle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Bundle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Bundle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Content-Location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Location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Last-Modified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368305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Status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354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Binary endpoint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494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/>
          <a:lstStyle/>
          <a:p>
            <a:r>
              <a:rPr lang="en-US" dirty="0" smtClean="0"/>
              <a:t>Beyond REST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FHIR supports messages and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82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a Resource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13DE-39FF-4199-8686-1B682DE047CF}" type="datetime1">
              <a:rPr lang="en-US"/>
              <a:pPr/>
              <a:t>12/13/2012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C44300-96F5-4E68-AEBC-759F83B9379E}" type="slidenum">
              <a:rPr lang="en-US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2057400"/>
            <a:ext cx="776525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105400"/>
            <a:ext cx="5029200" cy="352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076700"/>
            <a:ext cx="4290299" cy="68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689" y="2695576"/>
            <a:ext cx="4853311" cy="418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833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– are bundles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3" name="AutoShape 7"/>
          <p:cNvSpPr>
            <a:spLocks/>
          </p:cNvSpPr>
          <p:nvPr/>
        </p:nvSpPr>
        <p:spPr bwMode="auto">
          <a:xfrm>
            <a:off x="1420473" y="3192463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Observation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" y="1828800"/>
            <a:ext cx="2819400" cy="1176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>
                <a:effectLst/>
              </a:rPr>
              <a:t>Document Resource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90600" y="2227912"/>
            <a:ext cx="9144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Section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394857" y="2534722"/>
            <a:ext cx="9906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Section</a:t>
            </a:r>
            <a:endParaRPr lang="en-US" dirty="0"/>
          </a:p>
        </p:txBody>
      </p:sp>
      <p:sp>
        <p:nvSpPr>
          <p:cNvPr id="25" name="AutoShape 15"/>
          <p:cNvSpPr>
            <a:spLocks/>
          </p:cNvSpPr>
          <p:nvPr/>
        </p:nvSpPr>
        <p:spPr bwMode="auto">
          <a:xfrm rot="16200000" flipH="1">
            <a:off x="1967155" y="2315499"/>
            <a:ext cx="136947" cy="718456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26" name="AutoShape 7"/>
          <p:cNvSpPr>
            <a:spLocks/>
          </p:cNvSpPr>
          <p:nvPr/>
        </p:nvSpPr>
        <p:spPr bwMode="auto">
          <a:xfrm>
            <a:off x="1422061" y="3947319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Device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7" name="AutoShape 7"/>
          <p:cNvSpPr>
            <a:spLocks/>
          </p:cNvSpPr>
          <p:nvPr/>
        </p:nvSpPr>
        <p:spPr bwMode="auto">
          <a:xfrm>
            <a:off x="1446212" y="5522912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Person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8" name="AutoShape 7"/>
          <p:cNvSpPr>
            <a:spLocks/>
          </p:cNvSpPr>
          <p:nvPr/>
        </p:nvSpPr>
        <p:spPr bwMode="auto">
          <a:xfrm>
            <a:off x="1446212" y="4724400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Prescription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9" name="AutoShape 16"/>
          <p:cNvSpPr>
            <a:spLocks/>
          </p:cNvSpPr>
          <p:nvPr/>
        </p:nvSpPr>
        <p:spPr bwMode="auto">
          <a:xfrm rot="16200000" flipH="1">
            <a:off x="212555" y="3859610"/>
            <a:ext cx="2098447" cy="38996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0" name="AutoShape 16"/>
          <p:cNvSpPr>
            <a:spLocks/>
          </p:cNvSpPr>
          <p:nvPr/>
        </p:nvSpPr>
        <p:spPr bwMode="auto">
          <a:xfrm rot="16200000" flipH="1">
            <a:off x="212725" y="4623027"/>
            <a:ext cx="2098447" cy="390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105400" y="1691255"/>
            <a:ext cx="246734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&lt;feed&gt;</a:t>
            </a:r>
          </a:p>
          <a:p>
            <a:r>
              <a:rPr lang="en-US" dirty="0"/>
              <a:t> </a:t>
            </a:r>
            <a:r>
              <a:rPr lang="en-US" dirty="0" smtClean="0"/>
              <a:t>   &lt;entry&gt;</a:t>
            </a:r>
          </a:p>
          <a:p>
            <a:r>
              <a:rPr lang="en-US" dirty="0"/>
              <a:t> </a:t>
            </a:r>
            <a:r>
              <a:rPr lang="en-US" dirty="0" smtClean="0"/>
              <a:t>         &lt;Document /&gt;</a:t>
            </a:r>
          </a:p>
          <a:p>
            <a:r>
              <a:rPr lang="en-US" dirty="0"/>
              <a:t> </a:t>
            </a:r>
            <a:r>
              <a:rPr lang="en-US" dirty="0" smtClean="0"/>
              <a:t>  &lt;/entry&gt;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&lt;Prescription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&lt;Person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entry&gt;</a:t>
            </a:r>
          </a:p>
          <a:p>
            <a:r>
              <a:rPr lang="en-US" dirty="0"/>
              <a:t>          &lt;Observation 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&lt;Device 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&lt;/feed&gt;</a:t>
            </a:r>
          </a:p>
        </p:txBody>
      </p:sp>
      <p:sp>
        <p:nvSpPr>
          <p:cNvPr id="39" name="Freeform 38"/>
          <p:cNvSpPr/>
          <p:nvPr/>
        </p:nvSpPr>
        <p:spPr bwMode="auto">
          <a:xfrm>
            <a:off x="7351572" y="2427514"/>
            <a:ext cx="192228" cy="79465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Freeform 39"/>
          <p:cNvSpPr/>
          <p:nvPr/>
        </p:nvSpPr>
        <p:spPr bwMode="auto">
          <a:xfrm rot="765826">
            <a:off x="7145134" y="2479436"/>
            <a:ext cx="923936" cy="1674831"/>
          </a:xfrm>
          <a:custGeom>
            <a:avLst/>
            <a:gdLst>
              <a:gd name="connsiteX0" fmla="*/ 0 w 827994"/>
              <a:gd name="connsiteY0" fmla="*/ 0 h 1741714"/>
              <a:gd name="connsiteX1" fmla="*/ 827314 w 827994"/>
              <a:gd name="connsiteY1" fmla="*/ 1240971 h 1741714"/>
              <a:gd name="connsiteX2" fmla="*/ 141514 w 827994"/>
              <a:gd name="connsiteY2" fmla="*/ 1741714 h 174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7994" h="1741714">
                <a:moveTo>
                  <a:pt x="0" y="0"/>
                </a:moveTo>
                <a:cubicBezTo>
                  <a:pt x="401864" y="475342"/>
                  <a:pt x="803728" y="950685"/>
                  <a:pt x="827314" y="1240971"/>
                </a:cubicBezTo>
                <a:cubicBezTo>
                  <a:pt x="850900" y="1531257"/>
                  <a:pt x="254000" y="1656443"/>
                  <a:pt x="141514" y="1741714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eform 40"/>
          <p:cNvSpPr/>
          <p:nvPr/>
        </p:nvSpPr>
        <p:spPr bwMode="auto">
          <a:xfrm rot="21075423">
            <a:off x="7260288" y="2364489"/>
            <a:ext cx="1214526" cy="2378174"/>
          </a:xfrm>
          <a:custGeom>
            <a:avLst/>
            <a:gdLst>
              <a:gd name="connsiteX0" fmla="*/ 391886 w 1691641"/>
              <a:gd name="connsiteY0" fmla="*/ 0 h 2449286"/>
              <a:gd name="connsiteX1" fmla="*/ 1687286 w 1691641"/>
              <a:gd name="connsiteY1" fmla="*/ 1153886 h 2449286"/>
              <a:gd name="connsiteX2" fmla="*/ 0 w 1691641"/>
              <a:gd name="connsiteY2" fmla="*/ 2449286 h 244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1641" h="2449286">
                <a:moveTo>
                  <a:pt x="391886" y="0"/>
                </a:moveTo>
                <a:cubicBezTo>
                  <a:pt x="1072243" y="372836"/>
                  <a:pt x="1752600" y="745672"/>
                  <a:pt x="1687286" y="1153886"/>
                </a:cubicBezTo>
                <a:cubicBezTo>
                  <a:pt x="1621972" y="1562100"/>
                  <a:pt x="266700" y="2237015"/>
                  <a:pt x="0" y="2449286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>
            <a:off x="3048000" y="2913063"/>
            <a:ext cx="0" cy="331105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1828800" y="3733800"/>
            <a:ext cx="0" cy="331105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45" name="Freeform 44"/>
          <p:cNvSpPr/>
          <p:nvPr/>
        </p:nvSpPr>
        <p:spPr bwMode="auto">
          <a:xfrm>
            <a:off x="6934200" y="5029201"/>
            <a:ext cx="478971" cy="685800"/>
          </a:xfrm>
          <a:custGeom>
            <a:avLst/>
            <a:gdLst>
              <a:gd name="connsiteX0" fmla="*/ 446314 w 515556"/>
              <a:gd name="connsiteY0" fmla="*/ 0 h 816429"/>
              <a:gd name="connsiteX1" fmla="*/ 478971 w 515556"/>
              <a:gd name="connsiteY1" fmla="*/ 598715 h 816429"/>
              <a:gd name="connsiteX2" fmla="*/ 0 w 515556"/>
              <a:gd name="connsiteY2" fmla="*/ 816429 h 81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556" h="816429">
                <a:moveTo>
                  <a:pt x="446314" y="0"/>
                </a:moveTo>
                <a:cubicBezTo>
                  <a:pt x="499835" y="231321"/>
                  <a:pt x="553357" y="462643"/>
                  <a:pt x="478971" y="598715"/>
                </a:cubicBezTo>
                <a:cubicBezTo>
                  <a:pt x="404585" y="734787"/>
                  <a:pt x="52614" y="792843"/>
                  <a:pt x="0" y="816429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224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REST involved: transport as a SOAP or MLLP payload, e-mail, …</a:t>
            </a:r>
          </a:p>
          <a:p>
            <a:r>
              <a:rPr lang="en-US" dirty="0" smtClean="0"/>
              <a:t>You can still store &amp; retrieve your document using a FHIR REST server (like any artifact):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http://server.org/fhir/binary</a:t>
            </a:r>
          </a:p>
          <a:p>
            <a:r>
              <a:rPr lang="en-US" dirty="0" smtClean="0"/>
              <a:t>Here, your document is treated as a “blob”, so</a:t>
            </a:r>
            <a:r>
              <a:rPr lang="en-US" dirty="0"/>
              <a:t> </a:t>
            </a:r>
            <a:r>
              <a:rPr lang="en-US" dirty="0" smtClean="0"/>
              <a:t>the document remains a unit, posting a document does not suggest disassembly!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872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also “drop” your document using FHIR 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http://server.org/fhir/mailbox</a:t>
            </a:r>
          </a:p>
          <a:p>
            <a:r>
              <a:rPr lang="en-US" dirty="0" smtClean="0"/>
              <a:t>No storage or disassembly is implied, your just posting a document in its entirety.</a:t>
            </a:r>
          </a:p>
          <a:p>
            <a:r>
              <a:rPr lang="en-US" dirty="0" smtClean="0"/>
              <a:t>Servers can implement specific functionality as required between trading partners when receiving such a document.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501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 – are bundles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13" name="AutoShape 7"/>
          <p:cNvSpPr>
            <a:spLocks/>
          </p:cNvSpPr>
          <p:nvPr/>
        </p:nvSpPr>
        <p:spPr bwMode="auto">
          <a:xfrm>
            <a:off x="1420473" y="3192463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Observation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" y="1828800"/>
            <a:ext cx="2819400" cy="1176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>
                <a:effectLst/>
              </a:rPr>
              <a:t>Message </a:t>
            </a:r>
            <a:r>
              <a:rPr lang="en-US" dirty="0">
                <a:effectLst/>
              </a:rPr>
              <a:t>Resource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66800" y="2133600"/>
            <a:ext cx="9144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09800" y="2133600"/>
            <a:ext cx="1110343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destination</a:t>
            </a:r>
            <a:endParaRPr lang="en-US" dirty="0"/>
          </a:p>
        </p:txBody>
      </p:sp>
      <p:sp>
        <p:nvSpPr>
          <p:cNvPr id="26" name="AutoShape 7"/>
          <p:cNvSpPr>
            <a:spLocks/>
          </p:cNvSpPr>
          <p:nvPr/>
        </p:nvSpPr>
        <p:spPr bwMode="auto">
          <a:xfrm>
            <a:off x="1979612" y="4075112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Device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7" name="AutoShape 7"/>
          <p:cNvSpPr>
            <a:spLocks/>
          </p:cNvSpPr>
          <p:nvPr/>
        </p:nvSpPr>
        <p:spPr bwMode="auto">
          <a:xfrm>
            <a:off x="1446212" y="5522912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Person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30" name="AutoShape 16"/>
          <p:cNvSpPr>
            <a:spLocks/>
          </p:cNvSpPr>
          <p:nvPr/>
        </p:nvSpPr>
        <p:spPr bwMode="auto">
          <a:xfrm rot="16200000" flipH="1">
            <a:off x="-196738" y="4213565"/>
            <a:ext cx="2917373" cy="390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105400" y="1691255"/>
            <a:ext cx="246734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&lt;feed&gt;</a:t>
            </a:r>
          </a:p>
          <a:p>
            <a:r>
              <a:rPr lang="en-US" dirty="0"/>
              <a:t> </a:t>
            </a:r>
            <a:r>
              <a:rPr lang="en-US" dirty="0" smtClean="0"/>
              <a:t>   &lt;entry&gt;</a:t>
            </a:r>
          </a:p>
          <a:p>
            <a:r>
              <a:rPr lang="en-US" dirty="0"/>
              <a:t> </a:t>
            </a:r>
            <a:r>
              <a:rPr lang="en-US" dirty="0" smtClean="0"/>
              <a:t>         &lt;Document /&gt;</a:t>
            </a:r>
          </a:p>
          <a:p>
            <a:r>
              <a:rPr lang="en-US" dirty="0"/>
              <a:t> </a:t>
            </a:r>
            <a:r>
              <a:rPr lang="en-US" dirty="0" smtClean="0"/>
              <a:t>  &lt;/entry&gt;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&lt;Person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entry&gt;</a:t>
            </a:r>
          </a:p>
          <a:p>
            <a:r>
              <a:rPr lang="en-US" dirty="0"/>
              <a:t>          &lt;Observation 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&lt;Device 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&lt;/feed&gt;</a:t>
            </a:r>
          </a:p>
        </p:txBody>
      </p:sp>
      <p:sp>
        <p:nvSpPr>
          <p:cNvPr id="39" name="Freeform 38"/>
          <p:cNvSpPr/>
          <p:nvPr/>
        </p:nvSpPr>
        <p:spPr bwMode="auto">
          <a:xfrm rot="1614527">
            <a:off x="7160131" y="2498839"/>
            <a:ext cx="457200" cy="79465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Freeform 39"/>
          <p:cNvSpPr/>
          <p:nvPr/>
        </p:nvSpPr>
        <p:spPr bwMode="auto">
          <a:xfrm>
            <a:off x="7315200" y="2397440"/>
            <a:ext cx="923936" cy="1674831"/>
          </a:xfrm>
          <a:custGeom>
            <a:avLst/>
            <a:gdLst>
              <a:gd name="connsiteX0" fmla="*/ 0 w 827994"/>
              <a:gd name="connsiteY0" fmla="*/ 0 h 1741714"/>
              <a:gd name="connsiteX1" fmla="*/ 827314 w 827994"/>
              <a:gd name="connsiteY1" fmla="*/ 1240971 h 1741714"/>
              <a:gd name="connsiteX2" fmla="*/ 141514 w 827994"/>
              <a:gd name="connsiteY2" fmla="*/ 1741714 h 174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7994" h="1741714">
                <a:moveTo>
                  <a:pt x="0" y="0"/>
                </a:moveTo>
                <a:cubicBezTo>
                  <a:pt x="401864" y="475342"/>
                  <a:pt x="803728" y="950685"/>
                  <a:pt x="827314" y="1240971"/>
                </a:cubicBezTo>
                <a:cubicBezTo>
                  <a:pt x="850900" y="1531257"/>
                  <a:pt x="254000" y="1656443"/>
                  <a:pt x="141514" y="1741714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Freeform 44"/>
          <p:cNvSpPr/>
          <p:nvPr/>
        </p:nvSpPr>
        <p:spPr bwMode="auto">
          <a:xfrm>
            <a:off x="6920645" y="4191000"/>
            <a:ext cx="478971" cy="685800"/>
          </a:xfrm>
          <a:custGeom>
            <a:avLst/>
            <a:gdLst>
              <a:gd name="connsiteX0" fmla="*/ 446314 w 515556"/>
              <a:gd name="connsiteY0" fmla="*/ 0 h 816429"/>
              <a:gd name="connsiteX1" fmla="*/ 478971 w 515556"/>
              <a:gd name="connsiteY1" fmla="*/ 598715 h 816429"/>
              <a:gd name="connsiteX2" fmla="*/ 0 w 515556"/>
              <a:gd name="connsiteY2" fmla="*/ 816429 h 81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556" h="816429">
                <a:moveTo>
                  <a:pt x="446314" y="0"/>
                </a:moveTo>
                <a:cubicBezTo>
                  <a:pt x="499835" y="231321"/>
                  <a:pt x="553357" y="462643"/>
                  <a:pt x="478971" y="598715"/>
                </a:cubicBezTo>
                <a:cubicBezTo>
                  <a:pt x="404585" y="734787"/>
                  <a:pt x="52614" y="792843"/>
                  <a:pt x="0" y="816429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752600" y="2571687"/>
            <a:ext cx="9144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event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3048000" y="2824842"/>
            <a:ext cx="0" cy="492009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3200400" y="3698991"/>
            <a:ext cx="0" cy="492009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897315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Again, REST not necessary, but…</a:t>
            </a:r>
          </a:p>
          <a:p>
            <a:r>
              <a:rPr lang="en-US" dirty="0" smtClean="0"/>
              <a:t>There is an explicit REST endpoint: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http://server.org/fhir/mailbox</a:t>
            </a:r>
          </a:p>
          <a:p>
            <a:r>
              <a:rPr lang="en-US" dirty="0"/>
              <a:t>N</a:t>
            </a:r>
            <a:r>
              <a:rPr lang="en-US" dirty="0" smtClean="0"/>
              <a:t>o storage implied. Might be a router, converted to v2, etc. etc.</a:t>
            </a:r>
          </a:p>
          <a:p>
            <a:r>
              <a:rPr lang="en-US" dirty="0" smtClean="0"/>
              <a:t>The server can process them based on the event code and return the response as another message (again a bundle).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009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TODO: Bundle vs. batch vs. message vs. document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5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Composition</a:t>
            </a:r>
            <a:r>
              <a:rPr lang="nl-NL" dirty="0" smtClean="0"/>
              <a:t> versus </a:t>
            </a:r>
            <a:r>
              <a:rPr lang="nl-NL" dirty="0" err="1" smtClean="0"/>
              <a:t>reference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makes composition and references explicit:</a:t>
            </a:r>
          </a:p>
          <a:p>
            <a:pPr lvl="1"/>
            <a:r>
              <a:rPr lang="en-US" dirty="0" smtClean="0"/>
              <a:t>No context across references – safe retrieval as individual resources</a:t>
            </a:r>
          </a:p>
          <a:p>
            <a:pPr lvl="1"/>
            <a:r>
              <a:rPr lang="en-US" dirty="0" smtClean="0"/>
              <a:t>Components have no meaning outside resource, no identity, no separate access path except through resource</a:t>
            </a:r>
          </a:p>
          <a:p>
            <a:pPr lvl="1"/>
            <a:r>
              <a:rPr lang="en-US" dirty="0" smtClean="0"/>
              <a:t>Resources are the unit of storage, validation, versioning</a:t>
            </a:r>
          </a:p>
          <a:p>
            <a:pPr lvl="1"/>
            <a:r>
              <a:rPr lang="en-US" dirty="0" smtClean="0"/>
              <a:t>References are “weak”, no ref. integrity.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www.informit.com/ShowCover.aspx?isbn=0321125215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lum bright="-14000" contrast="-26000"/>
          </a:blip>
          <a:srcRect/>
          <a:stretch>
            <a:fillRect/>
          </a:stretch>
        </p:blipFill>
        <p:spPr bwMode="auto">
          <a:xfrm>
            <a:off x="381000" y="1420256"/>
            <a:ext cx="3690205" cy="487689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Resource </a:t>
            </a:r>
            <a:r>
              <a:rPr lang="nl-NL" dirty="0" err="1" smtClean="0"/>
              <a:t>Aggregate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33599" y="1904999"/>
            <a:ext cx="6371783" cy="13849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“How do we know where an object </a:t>
            </a:r>
          </a:p>
          <a:p>
            <a:r>
              <a:rPr lang="en-US" sz="2800" b="1" dirty="0" smtClean="0"/>
              <a:t>made up of other objects begins </a:t>
            </a:r>
          </a:p>
          <a:p>
            <a:r>
              <a:rPr lang="en-US" sz="2800" b="1" dirty="0" smtClean="0"/>
              <a:t>and ends?”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76251" y="4433639"/>
            <a:ext cx="7667183" cy="181588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“In any system with persistent storage</a:t>
            </a:r>
          </a:p>
          <a:p>
            <a:r>
              <a:rPr lang="en-US" sz="2800" b="1" dirty="0" smtClean="0"/>
              <a:t>of data, there must be a scope for a </a:t>
            </a:r>
          </a:p>
          <a:p>
            <a:r>
              <a:rPr lang="en-US" sz="2800" b="1" dirty="0" smtClean="0"/>
              <a:t>transaction that changes data and a way of maintaining the consistency of the data”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5199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at the bottom: Primitives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21641-DE6C-4460-BF47-734601E4A699}" type="datetime1">
              <a:rPr lang="en-US" smtClean="0"/>
              <a:pPr/>
              <a:t>12/13/2012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29D7E7-1099-47AD-B3F2-624E90DDB7C5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499219"/>
              </p:ext>
            </p:extLst>
          </p:nvPr>
        </p:nvGraphicFramePr>
        <p:xfrm>
          <a:off x="914400" y="2057400"/>
          <a:ext cx="7086600" cy="4061622"/>
        </p:xfrm>
        <a:graphic>
          <a:graphicData uri="http://schemas.openxmlformats.org/drawingml/2006/table">
            <a:tbl>
              <a:tblPr/>
              <a:tblGrid>
                <a:gridCol w="1371600"/>
                <a:gridCol w="1752600"/>
                <a:gridCol w="3962400"/>
              </a:tblGrid>
              <a:tr h="357329">
                <a:tc>
                  <a:txBody>
                    <a:bodyPr/>
                    <a:lstStyle/>
                    <a:p>
                      <a:pPr fontAlgn="t"/>
                      <a:r>
                        <a:rPr lang="nl-NL" sz="1200" b="0" dirty="0" err="1">
                          <a:effectLst/>
                          <a:latin typeface="verdana"/>
                        </a:rPr>
                        <a:t>boolean</a:t>
                      </a:r>
                      <a:endParaRPr lang="nl-NL" sz="1200" b="0" dirty="0">
                        <a:effectLst/>
                        <a:latin typeface="verdana"/>
                      </a:endParaRP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xs:boolean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  <a:latin typeface="verdana"/>
                        </a:rPr>
                        <a:t>Values can be either true or false (</a:t>
                      </a:r>
                      <a:r>
                        <a:rPr lang="en-US" sz="1200" b="1">
                          <a:effectLst/>
                          <a:latin typeface="verdana"/>
                        </a:rPr>
                        <a:t>0 and 1 are not valid values</a:t>
                      </a:r>
                      <a:r>
                        <a:rPr lang="en-US" sz="1200" b="0">
                          <a:effectLst/>
                          <a:latin typeface="verdana"/>
                        </a:rPr>
                        <a:t>)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329"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integer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xs:int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  <a:latin typeface="verdana"/>
                        </a:rPr>
                        <a:t>A signed 32-bit integer (for larger values, use decimal)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7268"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decimal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xs:decimal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dirty="0">
                          <a:effectLst/>
                          <a:latin typeface="verdana"/>
                        </a:rPr>
                        <a:t>A rational number. Note: for implementations, do not use a IEEE type floating point type, instead </a:t>
                      </a:r>
                      <a:r>
                        <a:rPr lang="en-US" sz="1200" b="1" dirty="0">
                          <a:effectLst/>
                          <a:latin typeface="verdana"/>
                        </a:rPr>
                        <a:t>use something that works like a true decimal</a:t>
                      </a:r>
                      <a:r>
                        <a:rPr lang="en-US" sz="1200" b="0" dirty="0">
                          <a:effectLst/>
                          <a:latin typeface="verdana"/>
                        </a:rPr>
                        <a:t>, with inbuilt precision (e.g. Java </a:t>
                      </a:r>
                      <a:r>
                        <a:rPr lang="en-US" sz="1200" b="0" dirty="0" err="1">
                          <a:effectLst/>
                          <a:latin typeface="verdana"/>
                        </a:rPr>
                        <a:t>BigDecimal</a:t>
                      </a:r>
                      <a:r>
                        <a:rPr lang="en-US" sz="1200" b="0" dirty="0">
                          <a:effectLst/>
                          <a:latin typeface="verdana"/>
                        </a:rPr>
                        <a:t>)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329"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base64Binary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xs:base64Binary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dirty="0">
                          <a:effectLst/>
                          <a:latin typeface="verdana"/>
                        </a:rPr>
                        <a:t>A stream of bytes, base64 encoded (</a:t>
                      </a:r>
                      <a:r>
                        <a:rPr lang="en-US" sz="1200" b="0" dirty="0">
                          <a:effectLst/>
                          <a:latin typeface="verdana"/>
                          <a:hlinkClick r:id="rId3"/>
                        </a:rPr>
                        <a:t>RFC 4648</a:t>
                      </a:r>
                      <a:r>
                        <a:rPr lang="en-US" sz="1200" b="0" dirty="0">
                          <a:effectLst/>
                          <a:latin typeface="verdana"/>
                        </a:rPr>
                        <a:t>)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1871"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instant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xs:dateTime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  <a:latin typeface="verdana"/>
                        </a:rPr>
                        <a:t>An instant in time - </a:t>
                      </a:r>
                      <a:r>
                        <a:rPr lang="en-US" sz="1200" b="1">
                          <a:effectLst/>
                          <a:latin typeface="verdana"/>
                        </a:rPr>
                        <a:t>known at least to the second and always includes a timezone</a:t>
                      </a:r>
                      <a:r>
                        <a:rPr lang="en-US" sz="1200" b="0">
                          <a:effectLst/>
                          <a:latin typeface="verdana"/>
                        </a:rPr>
                        <a:t>. Note: This type is for system times, not human times (see date and dateTime below).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0170">
                <a:tc>
                  <a:txBody>
                    <a:bodyPr/>
                    <a:lstStyle/>
                    <a:p>
                      <a:pPr fontAlgn="t"/>
                      <a:r>
                        <a:rPr lang="nl-NL" sz="1200" b="0" dirty="0">
                          <a:effectLst/>
                          <a:latin typeface="verdana"/>
                        </a:rPr>
                        <a:t>string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xs:string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  <a:latin typeface="verdana"/>
                        </a:rPr>
                        <a:t>A sequence of Unicode characters. </a:t>
                      </a:r>
                      <a:r>
                        <a:rPr lang="en-US" sz="1200" b="1">
                          <a:effectLst/>
                          <a:latin typeface="verdana"/>
                        </a:rPr>
                        <a:t>Note that FHIR strings may not exceed 1MB in size</a:t>
                      </a:r>
                      <a:endParaRPr lang="en-US" sz="1200" b="0">
                        <a:effectLst/>
                        <a:latin typeface="verdana"/>
                      </a:endParaRP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5852"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uri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xs:anyURI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dirty="0">
                          <a:effectLst/>
                          <a:latin typeface="verdana"/>
                        </a:rPr>
                        <a:t>A Uniform Resource Identifier Reference. It can be absolute or relative, and may have an optional fragment identifier (</a:t>
                      </a:r>
                      <a:r>
                        <a:rPr lang="en-US" sz="1200" b="0" dirty="0">
                          <a:effectLst/>
                          <a:latin typeface="verdana"/>
                          <a:hlinkClick r:id="rId4"/>
                        </a:rPr>
                        <a:t>RFC 3986</a:t>
                      </a:r>
                      <a:r>
                        <a:rPr lang="en-US" sz="1200" b="0" dirty="0">
                          <a:effectLst/>
                          <a:latin typeface="verdana"/>
                        </a:rPr>
                        <a:t>)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42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Notable derived primitives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382000" cy="4419600"/>
          </a:xfrm>
        </p:spPr>
        <p:txBody>
          <a:bodyPr/>
          <a:lstStyle/>
          <a:p>
            <a:r>
              <a:rPr lang="en-US" dirty="0" smtClean="0"/>
              <a:t>Restricted </a:t>
            </a:r>
            <a:r>
              <a:rPr lang="en-US" dirty="0" err="1" smtClean="0"/>
              <a:t>uri’s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oid</a:t>
            </a:r>
            <a:r>
              <a:rPr lang="en-US" dirty="0" smtClean="0"/>
              <a:t> (“1.3.4.5.6”)</a:t>
            </a:r>
          </a:p>
          <a:p>
            <a:pPr lvl="1"/>
            <a:r>
              <a:rPr lang="en-US" dirty="0" err="1" smtClean="0"/>
              <a:t>uuid</a:t>
            </a:r>
            <a:r>
              <a:rPr lang="en-US" dirty="0" smtClean="0"/>
              <a:t> (“72ac8493-52ac-41bd-8d5d-7258c289b5ea”)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id</a:t>
            </a:r>
            <a:r>
              <a:rPr lang="en-US" dirty="0" smtClean="0"/>
              <a:t> (“</a:t>
            </a:r>
            <a:r>
              <a:rPr lang="nl-NL" dirty="0" smtClean="0"/>
              <a:t>http</a:t>
            </a:r>
            <a:r>
              <a:rPr lang="nl-NL" dirty="0"/>
              <a:t>://</a:t>
            </a:r>
            <a:r>
              <a:rPr lang="nl-NL" dirty="0" smtClean="0"/>
              <a:t>loinc.org”)</a:t>
            </a:r>
          </a:p>
          <a:p>
            <a:r>
              <a:rPr lang="nl-NL" dirty="0" err="1" smtClean="0"/>
              <a:t>Restricting</a:t>
            </a:r>
            <a:r>
              <a:rPr lang="nl-NL" dirty="0" smtClean="0"/>
              <a:t> time: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ate – a (partial date), no indication of time</a:t>
            </a:r>
          </a:p>
          <a:p>
            <a:pPr lvl="1"/>
            <a:r>
              <a:rPr lang="en-US" dirty="0" err="1" smtClean="0"/>
              <a:t>dateTime</a:t>
            </a:r>
            <a:r>
              <a:rPr lang="en-US" dirty="0" smtClean="0"/>
              <a:t> – a (partial date) or a date + time. If time is present a </a:t>
            </a:r>
            <a:r>
              <a:rPr lang="en-US" dirty="0" err="1" smtClean="0"/>
              <a:t>timezone</a:t>
            </a:r>
            <a:r>
              <a:rPr lang="en-US" dirty="0" smtClean="0"/>
              <a:t> MUST be included!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nstant – for timestamps, generated by systems =&gt; MUST include seconds + </a:t>
            </a:r>
            <a:r>
              <a:rPr lang="en-US" dirty="0" err="1" smtClean="0"/>
              <a:t>timezone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6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2696</TotalTime>
  <Words>3770</Words>
  <Application>Microsoft Office PowerPoint</Application>
  <PresentationFormat>On-screen Show (4:3)</PresentationFormat>
  <Paragraphs>762</Paragraphs>
  <Slides>55</Slides>
  <Notes>43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Refined</vt:lpstr>
      <vt:lpstr>FHIR for Developers</vt:lpstr>
      <vt:lpstr>Introduction</vt:lpstr>
      <vt:lpstr>Introduce ourselves</vt:lpstr>
      <vt:lpstr>Deconstructing FHIR</vt:lpstr>
      <vt:lpstr>Overview of a Resource</vt:lpstr>
      <vt:lpstr>Composition versus reference</vt:lpstr>
      <vt:lpstr>Resource Aggregate</vt:lpstr>
      <vt:lpstr>Start at the bottom: Primitives</vt:lpstr>
      <vt:lpstr>Notable derived primitives</vt:lpstr>
      <vt:lpstr>Primitives in use</vt:lpstr>
      <vt:lpstr>Not that simple in practice</vt:lpstr>
      <vt:lpstr>Datatypes</vt:lpstr>
      <vt:lpstr>CodeableConcept uses id!</vt:lpstr>
      <vt:lpstr>Datatypes</vt:lpstr>
      <vt:lpstr>Datatypes in use</vt:lpstr>
      <vt:lpstr>“Choice” properties</vt:lpstr>
      <vt:lpstr>Resource components</vt:lpstr>
      <vt:lpstr>References in use</vt:lpstr>
      <vt:lpstr>A closer look at references</vt:lpstr>
      <vt:lpstr>PowerPoint Presentation</vt:lpstr>
      <vt:lpstr>Bundles</vt:lpstr>
      <vt:lpstr>An example Bundle (Atom)</vt:lpstr>
      <vt:lpstr>The FHIR modeling concepts</vt:lpstr>
      <vt:lpstr>REST service interface</vt:lpstr>
      <vt:lpstr>REST?</vt:lpstr>
      <vt:lpstr>The Glory of REST</vt:lpstr>
      <vt:lpstr>Just a quick GET</vt:lpstr>
      <vt:lpstr>A Resource’s REST identity</vt:lpstr>
      <vt:lpstr>For a specific version…</vt:lpstr>
      <vt:lpstr>Version history</vt:lpstr>
      <vt:lpstr>Reading operations</vt:lpstr>
      <vt:lpstr>Overview of read operations</vt:lpstr>
      <vt:lpstr>To update a resource</vt:lpstr>
      <vt:lpstr>Using PUT to create</vt:lpstr>
      <vt:lpstr>Conflict resolution</vt:lpstr>
      <vt:lpstr>To create a resource</vt:lpstr>
      <vt:lpstr>Overview of PUT/POST ops</vt:lpstr>
      <vt:lpstr>Delete a resource</vt:lpstr>
      <vt:lpstr>What’s a ‘deleted’ Resource?</vt:lpstr>
      <vt:lpstr>Version history - deletions</vt:lpstr>
      <vt:lpstr>Version history - revival</vt:lpstr>
      <vt:lpstr>Question</vt:lpstr>
      <vt:lpstr>Do a Search</vt:lpstr>
      <vt:lpstr>…what the result looks like</vt:lpstr>
      <vt:lpstr>Keeping in sync</vt:lpstr>
      <vt:lpstr>Getting all changes</vt:lpstr>
      <vt:lpstr>Operations returning bundles</vt:lpstr>
      <vt:lpstr>The Binary endpoint</vt:lpstr>
      <vt:lpstr>Beyond REST</vt:lpstr>
      <vt:lpstr>Documents – are bundles</vt:lpstr>
      <vt:lpstr>Communicating documents</vt:lpstr>
      <vt:lpstr>Communicating documents</vt:lpstr>
      <vt:lpstr>Messages – are bundles</vt:lpstr>
      <vt:lpstr>Sending messages</vt:lpstr>
      <vt:lpstr>PowerPoint Presentation</vt:lpstr>
    </vt:vector>
  </TitlesOfParts>
  <Company>Stewardshop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Shelly Ross</dc:creator>
  <cp:lastModifiedBy>Ewout Kramer</cp:lastModifiedBy>
  <cp:revision>167</cp:revision>
  <dcterms:created xsi:type="dcterms:W3CDTF">2008-01-21T06:12:12Z</dcterms:created>
  <dcterms:modified xsi:type="dcterms:W3CDTF">2012-12-13T18:07:44Z</dcterms:modified>
</cp:coreProperties>
</file>