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97"/>
  </p:notesMasterIdLst>
  <p:sldIdLst>
    <p:sldId id="256" r:id="rId2"/>
    <p:sldId id="258" r:id="rId3"/>
    <p:sldId id="259" r:id="rId4"/>
    <p:sldId id="356" r:id="rId5"/>
    <p:sldId id="260" r:id="rId6"/>
    <p:sldId id="335" r:id="rId7"/>
    <p:sldId id="261" r:id="rId8"/>
    <p:sldId id="262" r:id="rId9"/>
    <p:sldId id="263" r:id="rId10"/>
    <p:sldId id="264" r:id="rId11"/>
    <p:sldId id="266" r:id="rId12"/>
    <p:sldId id="271" r:id="rId13"/>
    <p:sldId id="265" r:id="rId14"/>
    <p:sldId id="268" r:id="rId15"/>
    <p:sldId id="270" r:id="rId16"/>
    <p:sldId id="272" r:id="rId17"/>
    <p:sldId id="279" r:id="rId18"/>
    <p:sldId id="273" r:id="rId19"/>
    <p:sldId id="275" r:id="rId20"/>
    <p:sldId id="277" r:id="rId21"/>
    <p:sldId id="276" r:id="rId22"/>
    <p:sldId id="278" r:id="rId23"/>
    <p:sldId id="280" r:id="rId24"/>
    <p:sldId id="314" r:id="rId25"/>
    <p:sldId id="269" r:id="rId26"/>
    <p:sldId id="267" r:id="rId27"/>
    <p:sldId id="346" r:id="rId28"/>
    <p:sldId id="349" r:id="rId29"/>
    <p:sldId id="348" r:id="rId30"/>
    <p:sldId id="347" r:id="rId31"/>
    <p:sldId id="350" r:id="rId32"/>
    <p:sldId id="353" r:id="rId33"/>
    <p:sldId id="281" r:id="rId34"/>
    <p:sldId id="282" r:id="rId35"/>
    <p:sldId id="283" r:id="rId36"/>
    <p:sldId id="284" r:id="rId37"/>
    <p:sldId id="285" r:id="rId38"/>
    <p:sldId id="286" r:id="rId39"/>
    <p:sldId id="309" r:id="rId40"/>
    <p:sldId id="289" r:id="rId41"/>
    <p:sldId id="288" r:id="rId42"/>
    <p:sldId id="292" r:id="rId43"/>
    <p:sldId id="293" r:id="rId44"/>
    <p:sldId id="294" r:id="rId45"/>
    <p:sldId id="295" r:id="rId46"/>
    <p:sldId id="291" r:id="rId47"/>
    <p:sldId id="296" r:id="rId48"/>
    <p:sldId id="290" r:id="rId49"/>
    <p:sldId id="310" r:id="rId50"/>
    <p:sldId id="311" r:id="rId51"/>
    <p:sldId id="312" r:id="rId52"/>
    <p:sldId id="298" r:id="rId53"/>
    <p:sldId id="299" r:id="rId54"/>
    <p:sldId id="297" r:id="rId55"/>
    <p:sldId id="300" r:id="rId56"/>
    <p:sldId id="301" r:id="rId57"/>
    <p:sldId id="304" r:id="rId58"/>
    <p:sldId id="319" r:id="rId59"/>
    <p:sldId id="302" r:id="rId60"/>
    <p:sldId id="303" r:id="rId61"/>
    <p:sldId id="305" r:id="rId62"/>
    <p:sldId id="308" r:id="rId63"/>
    <p:sldId id="306" r:id="rId64"/>
    <p:sldId id="307" r:id="rId65"/>
    <p:sldId id="313" r:id="rId66"/>
    <p:sldId id="315" r:id="rId67"/>
    <p:sldId id="320" r:id="rId68"/>
    <p:sldId id="317" r:id="rId69"/>
    <p:sldId id="318" r:id="rId70"/>
    <p:sldId id="321" r:id="rId71"/>
    <p:sldId id="322" r:id="rId72"/>
    <p:sldId id="323" r:id="rId73"/>
    <p:sldId id="324" r:id="rId74"/>
    <p:sldId id="332" r:id="rId75"/>
    <p:sldId id="336" r:id="rId76"/>
    <p:sldId id="337" r:id="rId77"/>
    <p:sldId id="338" r:id="rId78"/>
    <p:sldId id="341" r:id="rId79"/>
    <p:sldId id="367" r:id="rId80"/>
    <p:sldId id="344" r:id="rId81"/>
    <p:sldId id="342" r:id="rId82"/>
    <p:sldId id="351" r:id="rId83"/>
    <p:sldId id="345" r:id="rId84"/>
    <p:sldId id="352" r:id="rId85"/>
    <p:sldId id="354" r:id="rId86"/>
    <p:sldId id="355" r:id="rId87"/>
    <p:sldId id="357" r:id="rId88"/>
    <p:sldId id="366" r:id="rId89"/>
    <p:sldId id="365" r:id="rId90"/>
    <p:sldId id="327" r:id="rId91"/>
    <p:sldId id="358" r:id="rId92"/>
    <p:sldId id="359" r:id="rId93"/>
    <p:sldId id="360" r:id="rId94"/>
    <p:sldId id="361" r:id="rId95"/>
    <p:sldId id="363" r:id="rId9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6646" autoAdjust="0"/>
  </p:normalViewPr>
  <p:slideViewPr>
    <p:cSldViewPr>
      <p:cViewPr varScale="1">
        <p:scale>
          <a:sx n="74" d="100"/>
          <a:sy n="74" d="100"/>
        </p:scale>
        <p:origin x="-1205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Note: I’m using Xml in the examples, will show JSON format later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FHIR does not use attributes, except for “id”.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One of (</a:t>
            </a:r>
            <a:r>
              <a:rPr lang="en-US" baseline="0" dirty="0" err="1" smtClean="0"/>
              <a:t>id,version</a:t>
            </a:r>
            <a:r>
              <a:rPr lang="en-US" baseline="0" dirty="0" smtClean="0"/>
              <a:t>) MUST be present.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You cannot simply “join” on id or version. These can be “ids” (strings, </a:t>
            </a:r>
            <a:r>
              <a:rPr lang="en-US" baseline="0" dirty="0" err="1" smtClean="0"/>
              <a:t>numerics</a:t>
            </a:r>
            <a:r>
              <a:rPr lang="en-US" baseline="0" dirty="0" smtClean="0"/>
              <a:t>, urn’s), but also (resolvable)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Agent|Patient|Device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5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Much more on this later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 have an equivalent form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9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Classes are not using C# native primitives directly, but need a “container” type, which carries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Internal id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Actual Contents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Validation methods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generated primitives define cast-operators to easily work with them.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0:35:00-1:00:00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Yes, the same URL we used to POST new resources, we can use to GET changes.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basically the search operation,</a:t>
            </a:r>
            <a:r>
              <a:rPr lang="en-US" baseline="0" dirty="0" smtClean="0"/>
              <a:t> but it returns the latest </a:t>
            </a:r>
            <a:r>
              <a:rPr lang="en-US" i="1" baseline="0" dirty="0" smtClean="0"/>
              <a:t>change</a:t>
            </a:r>
            <a:r>
              <a:rPr lang="en-US" i="0" baseline="0" dirty="0" smtClean="0"/>
              <a:t> made to each resource that matches the filter criteria (“feed me all new and updated </a:t>
            </a:r>
            <a:r>
              <a:rPr lang="en-US" i="0" baseline="0" dirty="0" err="1" smtClean="0"/>
              <a:t>labreports</a:t>
            </a:r>
            <a:r>
              <a:rPr lang="en-US" i="0" baseline="0" dirty="0" smtClean="0"/>
              <a:t>, filtered by lab X”).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Question: would this return deleted versions too? What happens if a change makes a record not match the filter anymore, will you see that change in the feed?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34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1:00:00-1:05:00 (5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1:05:00-1:15:00 (10 minutes).</a:t>
            </a:r>
            <a:r>
              <a:rPr lang="en-US" baseline="0" dirty="0" smtClean="0"/>
              <a:t> End of Quarter.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So, no other JSON types are used</a:t>
            </a:r>
            <a:r>
              <a:rPr lang="en-US" baseline="0" dirty="0" smtClean="0"/>
              <a:t> than string.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FHIR uses exactly 1 attribute: the ‘id’ attribute used for internal references, this becomes a ‘normal’ “_id” member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0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7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(OO,</a:t>
            </a:r>
            <a:r>
              <a:rPr lang="en-US" baseline="0" dirty="0" smtClean="0"/>
              <a:t> xml, database)</a:t>
            </a:r>
            <a:r>
              <a:rPr lang="en-US" dirty="0" smtClean="0"/>
              <a:t> you 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“collections”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Polymorphic 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You might wonder: </a:t>
            </a:r>
            <a:r>
              <a:rPr lang="en-US" dirty="0" smtClean="0"/>
              <a:t>Since bundles are Atom, why not use standard Atom parsers?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07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87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89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avoids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at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either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xml</a:t>
            </a:r>
            <a:r>
              <a:rPr lang="nl-NL" baseline="0" dirty="0" smtClean="0"/>
              <a:t> or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natively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storage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Fourth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90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State: current, </a:t>
            </a:r>
            <a:r>
              <a:rPr lang="en-US" dirty="0" err="1" smtClean="0"/>
              <a:t>superceded</a:t>
            </a:r>
            <a:r>
              <a:rPr lang="en-US" dirty="0" smtClean="0"/>
              <a:t>, deleted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Version</a:t>
            </a:r>
            <a:r>
              <a:rPr lang="en-US" baseline="0" dirty="0" smtClean="0"/>
              <a:t> + resource id can just be integers or string, need not be URL’s (you know your base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) and just keep the URL here.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Since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stores a binary form of JSON, some conversion is done by Mongo. Watch out for not losing precision, </a:t>
            </a:r>
            <a:r>
              <a:rPr lang="en-US" baseline="0" dirty="0" err="1" smtClean="0"/>
              <a:t>timezones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!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Different resource types are stored in different collections, along with indices on the searchable properties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although logically for example Observation refers to Patient,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databases like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have </a:t>
            </a:r>
            <a:r>
              <a:rPr lang="en-US" i="1" baseline="0" dirty="0" smtClean="0"/>
              <a:t>no</a:t>
            </a:r>
            <a:r>
              <a:rPr lang="en-US" i="0" baseline="0" dirty="0" smtClean="0"/>
              <a:t> concept of joins or foreign keys.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So, to fetch all Observations of a Patient, you query all documents in the Observation collection for which the 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property matches the Patient’s id.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Because references can point to multiple types of Resources (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can be Animals and Devices too), and a reference can contain version-specific id’s, “joining” is not a trivial operation!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4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tools.ietf.org/html/rfc398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FHIR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January 14, 2013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at the bottom: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9219"/>
              </p:ext>
            </p:extLst>
          </p:nvPr>
        </p:nvGraphicFramePr>
        <p:xfrm>
          <a:off x="914400" y="2057400"/>
          <a:ext cx="7086600" cy="4061622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3962400"/>
              </a:tblGrid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 err="1">
                          <a:effectLst/>
                          <a:latin typeface="verdana"/>
                        </a:rPr>
                        <a:t>boolean</a:t>
                      </a:r>
                      <a:endParaRPr lang="nl-NL" sz="1200" b="0" dirty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xs:boolean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Values can be either true or false (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0 and 1 are not valid values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xs:int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signed 32-bit integer (for larger values, use decimal)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68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rational number. Note: for implementations, do not use a IEEE type floating point type, instead </a:t>
                      </a:r>
                      <a:r>
                        <a:rPr lang="en-US" sz="1200" b="1" dirty="0">
                          <a:effectLst/>
                          <a:latin typeface="verdana"/>
                        </a:rPr>
                        <a:t>use something that works like a true 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, with inbuilt precision (e.g. Java </a:t>
                      </a:r>
                      <a:r>
                        <a:rPr lang="en-US" sz="1200" b="0" dirty="0" err="1">
                          <a:effectLst/>
                          <a:latin typeface="verdana"/>
                        </a:rPr>
                        <a:t>BigDecimal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stream of bytes, base64 encoded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3"/>
                        </a:rPr>
                        <a:t>RFC 4648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871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instant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xs:dateTime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An instant in time -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known at least to the second and always includes a timezone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. Note: This type is for system times, not human times (see date and dateTime below).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70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>
                          <a:effectLst/>
                          <a:latin typeface="verdana"/>
                        </a:rPr>
                        <a:t>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sequence of Unicode characters.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Note that FHIR strings may not exceed 1MB in size</a:t>
                      </a:r>
                      <a:endParaRPr lang="en-US" sz="1200" b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52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xs:anyURI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Uniform Resource Identifier Reference. It can be absolute or relative, and may have an optional fragment identifier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4"/>
                        </a:rPr>
                        <a:t>RFC 3986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Notable derived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Restricted uri’s:</a:t>
            </a:r>
          </a:p>
          <a:p>
            <a:pPr lvl="1"/>
            <a:r>
              <a:rPr lang="en-US" smtClean="0"/>
              <a:t>oid (“1.3.4.5.6”)</a:t>
            </a:r>
          </a:p>
          <a:p>
            <a:pPr lvl="1"/>
            <a:r>
              <a:rPr lang="en-US" smtClean="0"/>
              <a:t>uuid (“72ac8493-52ac-41bd-8d5d-7258c289b5ea”)</a:t>
            </a:r>
          </a:p>
          <a:p>
            <a:pPr lvl="1"/>
            <a:r>
              <a:rPr lang="en-US" smtClean="0"/>
              <a:t>sid (“</a:t>
            </a:r>
            <a:r>
              <a:rPr lang="nl-NL" smtClean="0"/>
              <a:t>http://loinc.org”)</a:t>
            </a:r>
          </a:p>
          <a:p>
            <a:r>
              <a:rPr lang="nl-NL" smtClean="0"/>
              <a:t>Restricting time:</a:t>
            </a:r>
          </a:p>
          <a:p>
            <a:pPr lvl="1"/>
            <a:r>
              <a:rPr lang="en-US" smtClean="0"/>
              <a:t>date – a (partial date), no indication of time</a:t>
            </a:r>
          </a:p>
          <a:p>
            <a:pPr lvl="1"/>
            <a:r>
              <a:rPr lang="en-US" smtClean="0"/>
              <a:t>dateTime – a (partial date) or a date + time. If time is present a timezone MUST be included!</a:t>
            </a:r>
          </a:p>
          <a:p>
            <a:pPr lvl="1"/>
            <a:r>
              <a:rPr lang="en-US" smtClean="0"/>
              <a:t>instant – for timestamps, generated by systems =&gt; MUST include seconds + timezone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Primitives in use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0"/>
            <a:ext cx="748077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1" y="4884349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Resource contains human-readable text, </a:t>
            </a:r>
            <a:endParaRPr lang="en-US" dirty="0" smtClean="0"/>
          </a:p>
          <a:p>
            <a:r>
              <a:rPr lang="en-US" dirty="0" smtClean="0"/>
              <a:t>may be a &lt;div&gt; with just "No human readable text provided for this resource“ in closed environments. In that case &lt;status&gt; must be “empty”.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438400" y="4648200"/>
            <a:ext cx="1143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17526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xs:boolean allows “0”, “1”. Java’s Boolean.valueOf() does not. But valueOf() allows “True”, which xs:boolean does not.</a:t>
            </a:r>
          </a:p>
          <a:p>
            <a:r>
              <a:rPr lang="en-US" smtClean="0"/>
              <a:t>“+00004” is correct according to xs:int. .NET parses this, Java does not. Ruby’s to_i() allows “34abc” and the Integer() constructor sees “09” as an (incorrect) octal…</a:t>
            </a:r>
          </a:p>
          <a:p>
            <a:r>
              <a:rPr lang="en-US" smtClean="0"/>
              <a:t>Generally not round-trippable (problems for unit-tests, digital signatures)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8637"/>
            <a:ext cx="7315200" cy="49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7848600" y="5029200"/>
            <a:ext cx="8382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7924800" y="2133600"/>
            <a:ext cx="838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7696200" y="2133600"/>
            <a:ext cx="1066800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838200" y="5476875"/>
            <a:ext cx="1371600" cy="4667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 bwMode="auto">
          <a:xfrm>
            <a:off x="342900" y="1371600"/>
            <a:ext cx="1295400" cy="1219200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Distance, Count, Duration, Money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762000" y="2367605"/>
            <a:ext cx="76200" cy="12137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7162800" cy="483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62000" y="3200401"/>
            <a:ext cx="1066800" cy="3809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in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867400" cy="443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54" y="6858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6229"/>
            <a:ext cx="2462009" cy="204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3875679" cy="22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4" y="3124200"/>
            <a:ext cx="2207866" cy="163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“Choice”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42" name="Picture 2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888" r="3711" b="40890"/>
          <a:stretch/>
        </p:blipFill>
        <p:spPr bwMode="auto">
          <a:xfrm>
            <a:off x="452436" y="1904999"/>
            <a:ext cx="4576764" cy="26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505200" y="1828800"/>
            <a:ext cx="8382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6"/>
          <a:stretch/>
        </p:blipFill>
        <p:spPr bwMode="auto">
          <a:xfrm>
            <a:off x="533400" y="4676775"/>
            <a:ext cx="306863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3454213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1" y="2024682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value[x] means:</a:t>
            </a:r>
          </a:p>
          <a:p>
            <a:endParaRPr lang="en-US" dirty="0"/>
          </a:p>
          <a:p>
            <a:r>
              <a:rPr lang="en-US" dirty="0" smtClean="0"/>
              <a:t>An element with a name</a:t>
            </a:r>
          </a:p>
          <a:p>
            <a:r>
              <a:rPr lang="en-US" dirty="0" smtClean="0"/>
              <a:t>prefixed with “value”. The [x]</a:t>
            </a:r>
            <a:r>
              <a:rPr lang="en-US" dirty="0"/>
              <a:t> </a:t>
            </a:r>
            <a:r>
              <a:rPr lang="en-US" dirty="0" smtClean="0"/>
              <a:t>is replaced by the (capitalized) name of the actual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" y="3429000"/>
            <a:ext cx="54403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1680"/>
            <a:ext cx="4177004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9" y="1752600"/>
            <a:ext cx="3677107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1676400" y="2514600"/>
            <a:ext cx="2971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743200" y="3276600"/>
            <a:ext cx="2057400" cy="1676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505200" y="2438400"/>
            <a:ext cx="533363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 in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6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2386" r="64010" b="59258"/>
          <a:stretch/>
        </p:blipFill>
        <p:spPr bwMode="auto">
          <a:xfrm>
            <a:off x="381000" y="1981200"/>
            <a:ext cx="3081662" cy="35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closer look at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1" y="2057400"/>
            <a:ext cx="8001000" cy="175432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4800"/>
            <a:ext cx="572171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3962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 err="1" smtClean="0"/>
              <a:t>uri’s</a:t>
            </a:r>
            <a:r>
              <a:rPr lang="en-US" dirty="0" smtClean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external reference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URN’s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More about Narrative (inline images)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you need to communicate multiple Resources, we use Bundles:</a:t>
            </a:r>
          </a:p>
          <a:p>
            <a:pPr lvl="1"/>
            <a:r>
              <a:rPr lang="en-US" smtClean="0"/>
              <a:t>Query result</a:t>
            </a:r>
          </a:p>
          <a:p>
            <a:pPr lvl="1"/>
            <a:r>
              <a:rPr lang="en-US" smtClean="0"/>
              <a:t>Documents or messages</a:t>
            </a:r>
          </a:p>
          <a:p>
            <a:pPr lvl="1"/>
            <a:r>
              <a:rPr lang="en-US" smtClean="0"/>
              <a:t>Multiple-resource inserts (“batches”)</a:t>
            </a:r>
          </a:p>
          <a:p>
            <a:r>
              <a:rPr lang="en-US" smtClean="0"/>
              <a:t>To Bundle resources, we use the Atom syndication format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Bundle (Atom)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9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CodeableConcept uses id!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&lt;concept&gt;</a:t>
            </a:r>
            <a:br>
              <a:rPr lang="nl-NL" dirty="0" smtClean="0"/>
            </a:br>
            <a:r>
              <a:rPr lang="nl-NL" dirty="0" smtClean="0"/>
              <a:t>   &lt;coding&gt;</a:t>
            </a:r>
            <a:br>
              <a:rPr lang="nl-NL" dirty="0" smtClean="0"/>
            </a:br>
            <a:r>
              <a:rPr lang="nl-NL" dirty="0" smtClean="0"/>
              <a:t>       &lt;system&gt;http://hl7.org/fhir/sid/icd-10&lt;/system&gt;</a:t>
            </a:r>
          </a:p>
          <a:p>
            <a:r>
              <a:rPr lang="nl-NL" dirty="0" smtClean="0"/>
              <a:t>       &lt;code&gt;R51&lt;/code&gt;</a:t>
            </a:r>
          </a:p>
          <a:p>
            <a:r>
              <a:rPr lang="nl-NL" dirty="0" smtClean="0"/>
              <a:t>   &lt;/coding&gt; </a:t>
            </a:r>
          </a:p>
          <a:p>
            <a:r>
              <a:rPr lang="nl-NL" dirty="0" smtClean="0"/>
              <a:t>   &lt;coding id="1"&gt;</a:t>
            </a:r>
          </a:p>
          <a:p>
            <a:r>
              <a:rPr lang="nl-NL" dirty="0" smtClean="0"/>
              <a:t>       &lt;system&gt;http://snomed.info&lt;/system&gt;</a:t>
            </a:r>
          </a:p>
          <a:p>
            <a:r>
              <a:rPr lang="nl-NL" dirty="0" smtClean="0"/>
              <a:t>       &lt;code&gt;25064002&lt;/code&gt;</a:t>
            </a:r>
          </a:p>
          <a:p>
            <a:r>
              <a:rPr lang="nl-NL" dirty="0" smtClean="0"/>
              <a:t>   &lt;/coding&gt;</a:t>
            </a:r>
          </a:p>
          <a:p>
            <a:r>
              <a:rPr lang="nl-NL" dirty="0" smtClean="0"/>
              <a:t>   &lt;text&gt;general headache&lt;/text&gt; </a:t>
            </a:r>
          </a:p>
          <a:p>
            <a:r>
              <a:rPr lang="nl-NL" dirty="0" smtClean="0"/>
              <a:t>   &lt;primary&gt;1&lt;/primary&gt;</a:t>
            </a:r>
          </a:p>
          <a:p>
            <a:r>
              <a:rPr lang="nl-NL" dirty="0" smtClean="0"/>
              <a:t>&lt;/concept&gt;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2514600" y="2895600"/>
            <a:ext cx="2862295" cy="1600200"/>
          </a:xfrm>
          <a:custGeom>
            <a:avLst/>
            <a:gdLst>
              <a:gd name="connsiteX0" fmla="*/ 295275 w 2862295"/>
              <a:gd name="connsiteY0" fmla="*/ 1103323 h 1103323"/>
              <a:gd name="connsiteX1" fmla="*/ 2657475 w 2862295"/>
              <a:gd name="connsiteY1" fmla="*/ 865198 h 1103323"/>
              <a:gd name="connsiteX2" fmla="*/ 2438400 w 2862295"/>
              <a:gd name="connsiteY2" fmla="*/ 36523 h 1103323"/>
              <a:gd name="connsiteX3" fmla="*/ 0 w 2862295"/>
              <a:gd name="connsiteY3" fmla="*/ 150823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2295" h="1103323">
                <a:moveTo>
                  <a:pt x="295275" y="1103323"/>
                </a:moveTo>
                <a:cubicBezTo>
                  <a:pt x="1297781" y="1073160"/>
                  <a:pt x="2300287" y="1042998"/>
                  <a:pt x="2657475" y="865198"/>
                </a:cubicBezTo>
                <a:cubicBezTo>
                  <a:pt x="3014663" y="687398"/>
                  <a:pt x="2881313" y="155586"/>
                  <a:pt x="2438400" y="36523"/>
                </a:cubicBezTo>
                <a:cubicBezTo>
                  <a:pt x="1995487" y="-82540"/>
                  <a:pt x="400050" y="125423"/>
                  <a:pt x="0" y="15082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381000" y="1885950"/>
            <a:ext cx="3505200" cy="2000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Bundles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FHIR modeling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5638800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76450" y="4500562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24450" y="3829050"/>
            <a:ext cx="3352800" cy="142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4029075"/>
            <a:ext cx="1600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1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1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086100" cy="143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2200275"/>
            <a:ext cx="16764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Infrastructural Types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(Extension, Narrative, Reference)</a:t>
            </a:r>
            <a:endParaRPr lang="en-US" sz="11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3" idx="3"/>
            <a:endCxn id="17" idx="1"/>
          </p:cNvCxnSpPr>
          <p:nvPr/>
        </p:nvCxnSpPr>
        <p:spPr bwMode="auto">
          <a:xfrm flipV="1">
            <a:off x="3619500" y="2733675"/>
            <a:ext cx="1866900" cy="280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0" idx="0"/>
            <a:endCxn id="17" idx="2"/>
          </p:cNvCxnSpPr>
          <p:nvPr/>
        </p:nvCxnSpPr>
        <p:spPr bwMode="auto">
          <a:xfrm flipH="1" flipV="1">
            <a:off x="6324600" y="3267075"/>
            <a:ext cx="476250" cy="561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flipH="1">
            <a:off x="1219200" y="3733800"/>
            <a:ext cx="857250" cy="1885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9" idx="0"/>
          </p:cNvCxnSpPr>
          <p:nvPr/>
        </p:nvCxnSpPr>
        <p:spPr bwMode="auto">
          <a:xfrm>
            <a:off x="2076450" y="3733800"/>
            <a:ext cx="1066800" cy="766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2"/>
            <a:endCxn id="6" idx="3"/>
          </p:cNvCxnSpPr>
          <p:nvPr/>
        </p:nvCxnSpPr>
        <p:spPr bwMode="auto">
          <a:xfrm flipH="1">
            <a:off x="3124200" y="5257800"/>
            <a:ext cx="367665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1"/>
            <a:endCxn id="9" idx="3"/>
          </p:cNvCxnSpPr>
          <p:nvPr/>
        </p:nvCxnSpPr>
        <p:spPr bwMode="auto">
          <a:xfrm flipH="1">
            <a:off x="4210050" y="4543425"/>
            <a:ext cx="914400" cy="30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9" idx="2"/>
            <a:endCxn id="6" idx="0"/>
          </p:cNvCxnSpPr>
          <p:nvPr/>
        </p:nvCxnSpPr>
        <p:spPr bwMode="auto">
          <a:xfrm flipH="1">
            <a:off x="2057400" y="5186362"/>
            <a:ext cx="1085850" cy="452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3" idx="2"/>
          </p:cNvCxnSpPr>
          <p:nvPr/>
        </p:nvCxnSpPr>
        <p:spPr bwMode="auto">
          <a:xfrm>
            <a:off x="2076450" y="3733800"/>
            <a:ext cx="3048000" cy="447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 flipV="1">
            <a:off x="3619500" y="3200401"/>
            <a:ext cx="1866900" cy="628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933575" y="2533650"/>
            <a:ext cx="15716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Components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</a:t>
            </a:r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</a:t>
            </a:r>
            <a:r>
              <a:rPr lang="en-US" noProof="1">
                <a:solidFill>
                  <a:srgbClr val="008000"/>
                </a:solidFill>
                <a:latin typeface="Consolas"/>
              </a:rPr>
              <a:t>/* registered, interim, final ... */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}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LabReportResultGroupResultComponent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.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Status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Instant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Issued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ResourceReference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Patient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CodeableConcept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ReportName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List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RequestDetail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nsolas"/>
              </a:rPr>
              <a:t>}</a:t>
            </a:r>
            <a:endParaRPr lang="en-US" noProof="1" smtClean="0">
              <a:solidFill>
                <a:prstClr val="black"/>
              </a:solidFill>
            </a:endParaRPr>
          </a:p>
          <a:p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classes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5898392" cy="21718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4514760"/>
            <a:ext cx="4517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Resource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Narrative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Text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Extension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5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classes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898392" cy="240050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5163233"/>
            <a:ext cx="29706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FhirString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"Hi!"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3200400" cy="177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 flipH="1">
            <a:off x="2133600" y="6172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1981200" y="5791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2286000" y="5257800"/>
            <a:ext cx="1219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your organization…</a:t>
            </a:r>
          </a:p>
          <a:p>
            <a:r>
              <a:rPr lang="en-US" smtClean="0"/>
              <a:t>HL7 (v2/v3) background?</a:t>
            </a:r>
          </a:p>
          <a:p>
            <a:r>
              <a:rPr lang="en-US" smtClean="0"/>
              <a:t>Experience with FHIR?</a:t>
            </a:r>
          </a:p>
          <a:p>
            <a:r>
              <a:rPr lang="en-US" smtClean="0"/>
              <a:t>Platform of choice (.NET, Java, Ruby, …)?</a:t>
            </a:r>
          </a:p>
          <a:p>
            <a:r>
              <a:rPr lang="en-US" smtClean="0"/>
              <a:t>Familiar with HTTP, Xml, JSON, REST?</a:t>
            </a:r>
          </a:p>
          <a:p>
            <a:r>
              <a:rPr lang="en-US" smtClean="0"/>
              <a:t>Persistence technologies used?</a:t>
            </a:r>
          </a:p>
          <a:p>
            <a:r>
              <a:rPr lang="en-US" smtClean="0"/>
              <a:t>Expectations for today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classes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84" y="1954029"/>
            <a:ext cx="6355631" cy="42294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Xsd – LabReport.xsd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54392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Java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“REpresentational State Transfer”</a:t>
            </a:r>
          </a:p>
          <a:p>
            <a:r>
              <a:rPr lang="en-US" smtClean="0"/>
              <a:t>Represent your data as “resources”</a:t>
            </a:r>
          </a:p>
          <a:p>
            <a:r>
              <a:rPr lang="en-US" smtClean="0"/>
              <a:t>Make “Resources” URI addressable</a:t>
            </a:r>
          </a:p>
          <a:p>
            <a:r>
              <a:rPr lang="en-US" smtClean="0"/>
              <a:t>Use HTTP to do CRUD operations</a:t>
            </a:r>
          </a:p>
          <a:p>
            <a:r>
              <a:rPr lang="en-US" smtClean="0"/>
              <a:t>Resources may be exchanged using different representations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Glory of REST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995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/person/@1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text/</a:t>
            </a:r>
            <a:r>
              <a:rPr lang="en-US" sz="1800" b="1" dirty="0" err="1" smtClean="0"/>
              <a:t>xml+fhir;charset</a:t>
            </a:r>
            <a:r>
              <a:rPr lang="en-US" sz="1800" b="1" dirty="0" smtClean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http://fhir.furore.com/fhir/person/@1/history/@1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Person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&gt;&lt;/Person&gt;</a:t>
            </a: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http://server.org/fhir/person/@1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person/@1/history/@4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05102" y="3848099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</a:p>
          <a:p>
            <a:pPr lvl="1"/>
            <a:r>
              <a:rPr lang="en-US" dirty="0" smtClean="0"/>
              <a:t>FHIR </a:t>
            </a:r>
            <a:r>
              <a:rPr lang="en-US" dirty="0"/>
              <a:t>data </a:t>
            </a:r>
            <a:r>
              <a:rPr lang="en-US" dirty="0" err="1"/>
              <a:t>modelling</a:t>
            </a:r>
            <a:r>
              <a:rPr lang="en-US" dirty="0"/>
              <a:t> </a:t>
            </a:r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FHIR as C# classes</a:t>
            </a:r>
          </a:p>
          <a:p>
            <a:r>
              <a:rPr lang="en-US" dirty="0" smtClean="0"/>
              <a:t>FHIR </a:t>
            </a:r>
            <a:r>
              <a:rPr lang="en-US" dirty="0" err="1" smtClean="0"/>
              <a:t>RESTful</a:t>
            </a:r>
            <a:r>
              <a:rPr lang="en-US" dirty="0" smtClean="0"/>
              <a:t> service interface</a:t>
            </a:r>
          </a:p>
          <a:p>
            <a:r>
              <a:rPr lang="en-US" dirty="0" smtClean="0"/>
              <a:t>Beyond REST</a:t>
            </a:r>
          </a:p>
          <a:p>
            <a:r>
              <a:rPr lang="en-US" dirty="0" smtClean="0"/>
              <a:t>FHIR on the Wire</a:t>
            </a:r>
          </a:p>
          <a:p>
            <a:pPr lvl="1"/>
            <a:r>
              <a:rPr lang="en-US" dirty="0" smtClean="0"/>
              <a:t>XML, </a:t>
            </a:r>
            <a:r>
              <a:rPr lang="en-US" dirty="0" err="1" smtClean="0"/>
              <a:t>Json</a:t>
            </a:r>
            <a:r>
              <a:rPr lang="en-US" dirty="0" smtClean="0"/>
              <a:t> and Atom Formats</a:t>
            </a:r>
          </a:p>
          <a:p>
            <a:pPr lvl="1"/>
            <a:r>
              <a:rPr lang="en-US" dirty="0" smtClean="0"/>
              <a:t>Parsing &amp; serializing using Java and C#</a:t>
            </a:r>
          </a:p>
          <a:p>
            <a:r>
              <a:rPr lang="en-US" dirty="0" smtClean="0"/>
              <a:t>Building a FHIR 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Resource by identity (“read”)</a:t>
            </a:r>
          </a:p>
          <a:p>
            <a:r>
              <a:rPr lang="en-US" smtClean="0"/>
              <a:t>Resource by version-specific id (“vread”)</a:t>
            </a:r>
          </a:p>
          <a:p>
            <a:r>
              <a:rPr lang="en-US" smtClean="0"/>
              <a:t>Conformance resource (“conformance”)</a:t>
            </a:r>
          </a:p>
          <a:p>
            <a:endParaRPr lang="en-US" smtClean="0"/>
          </a:p>
          <a:p>
            <a:r>
              <a:rPr lang="en-US" smtClean="0"/>
              <a:t>Optionally provide preferred response format (json or xml) using an HTTP Accept header, or $format parameter. XML is default.</a:t>
            </a:r>
          </a:p>
          <a:p>
            <a:r>
              <a:rPr lang="en-US" smtClean="0"/>
              <a:t>Use "text/xml+fhir“ and  "application/json”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read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48622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“PUT” on the resources ID URL, with the new contents in the body</a:t>
            </a:r>
          </a:p>
          <a:p>
            <a:r>
              <a:rPr lang="en-US" smtClean="0"/>
              <a:t>Tell server the body’s format (xml/json) in the Content-Type header  </a:t>
            </a:r>
          </a:p>
          <a:p>
            <a:r>
              <a:rPr lang="en-US" smtClean="0"/>
              <a:t>Server returns body as stored (possibly altered!)</a:t>
            </a:r>
          </a:p>
          <a:p>
            <a:r>
              <a:rPr lang="en-US" smtClean="0"/>
              <a:t>Server returns URL to new version in the Content-Location header.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might/might not allow you to PUT to a location that does not yet exist. </a:t>
            </a:r>
          </a:p>
          <a:p>
            <a:r>
              <a:rPr lang="en-US" smtClean="0"/>
              <a:t>If it does: Resource gets created at that location =&gt; client determines resource’s id!</a:t>
            </a:r>
          </a:p>
          <a:p>
            <a:r>
              <a:rPr lang="en-US" smtClean="0"/>
              <a:t>If it does not: server returns 405 (Method not allowed)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requires client to send Content-Location header with a version-specific URL</a:t>
            </a:r>
          </a:p>
          <a:p>
            <a:r>
              <a:rPr lang="en-US" smtClean="0"/>
              <a:t>Server uses this to check whether you are updating the latest version.</a:t>
            </a:r>
          </a:p>
          <a:p>
            <a:r>
              <a:rPr lang="en-US" smtClean="0"/>
              <a:t>Server will then return 409 (Conflict) if you don’t.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POST the contents to an url which indicates the resource type: </a:t>
            </a:r>
          </a:p>
          <a:p>
            <a:pPr lvl="1"/>
            <a:r>
              <a:rPr lang="en-US" smtClean="0"/>
              <a:t>E.g. http://server.org/fhir/person</a:t>
            </a:r>
          </a:p>
          <a:p>
            <a:r>
              <a:rPr lang="en-US" smtClean="0"/>
              <a:t>Supply body’s format in Content-Type header  </a:t>
            </a:r>
          </a:p>
          <a:p>
            <a:r>
              <a:rPr lang="en-US" smtClean="0"/>
              <a:t>Server returns body as stored (possibly altered!)</a:t>
            </a:r>
          </a:p>
          <a:p>
            <a:r>
              <a:rPr lang="en-US" smtClean="0"/>
              <a:t>Server returns newly assigned resource id URL in the Location header.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PUT/POST 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9322"/>
              </p:ext>
            </p:extLst>
          </p:nvPr>
        </p:nvGraphicFramePr>
        <p:xfrm>
          <a:off x="1143000" y="1752600"/>
          <a:ext cx="5867401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batch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/[resource]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POST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409, 412, 490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201,400, 404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 smtClean="0">
                          <a:effectLst/>
                        </a:rPr>
                        <a:t>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400, 404, 405,</a:t>
                      </a:r>
                      <a:b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409, 412, 490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4114800" y="5143500"/>
            <a:ext cx="25908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upload.wikimedia.org/wikipedia/commons/thumb/2/2b/TalktoTheHand.jpg/220px-TalktoThe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79" y="32385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6607629" y="45720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Talk to the Hand</a:t>
            </a:r>
          </a:p>
        </p:txBody>
      </p:sp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Trying read operations will return in a 410 (Gone) result in stead of 404 (Not Found)</a:t>
            </a:r>
          </a:p>
          <a:p>
            <a:r>
              <a:rPr lang="en-US" smtClean="0"/>
              <a:t>The resource will not be returned by the search operation.</a:t>
            </a:r>
          </a:p>
          <a:p>
            <a:r>
              <a:rPr lang="en-US" smtClean="0"/>
              <a:t>It is still there in /updates and /history</a:t>
            </a:r>
          </a:p>
          <a:p>
            <a:r>
              <a:rPr lang="en-US" smtClean="0"/>
              <a:t>You can “undelete” by doing an update with fresh content</a:t>
            </a:r>
          </a:p>
          <a:p>
            <a:r>
              <a:rPr lang="en-US" smtClean="0"/>
              <a:t>Just a “marker” in a resource’s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</a:t>
            </a:r>
            <a:r>
              <a:rPr lang="en-US" dirty="0" err="1" smtClean="0"/>
              <a:t>modelling</a:t>
            </a:r>
            <a:r>
              <a:rPr lang="en-US" dirty="0" smtClean="0"/>
              <a:t>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revival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</a:t>
            </a:r>
            <a:r>
              <a:rPr lang="en-US" dirty="0" smtClean="0"/>
              <a:t>I REALLY HAVE TO IMPLEMENT VERSIONS?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</a:t>
            </a:r>
            <a:r>
              <a:rPr lang="en-US" dirty="0"/>
              <a:t>on 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http://server.org/person/search?</a:t>
            </a:r>
            <a:br>
              <a:rPr lang="en-US" smtClean="0"/>
            </a:br>
            <a:r>
              <a:rPr lang="en-US" smtClean="0"/>
              <a:t>name=kramer&amp;gender=M</a:t>
            </a:r>
          </a:p>
          <a:p>
            <a:r>
              <a:rPr lang="en-US" smtClean="0"/>
              <a:t>Returns result in a bundle (Atom feed)</a:t>
            </a:r>
          </a:p>
          <a:p>
            <a:r>
              <a:rPr lang="en-US" smtClean="0"/>
              <a:t>You can request (in Accept header):</a:t>
            </a:r>
          </a:p>
          <a:p>
            <a:pPr lvl="1"/>
            <a:r>
              <a:rPr lang="en-US" smtClean="0"/>
              <a:t>‘true’ Atom (Xml): </a:t>
            </a:r>
            <a:r>
              <a:rPr lang="nl-NL" smtClean="0"/>
              <a:t>application/atom+xml</a:t>
            </a:r>
            <a:endParaRPr lang="en-US" smtClean="0"/>
          </a:p>
          <a:p>
            <a:pPr lvl="1"/>
            <a:r>
              <a:rPr lang="en-US" smtClean="0"/>
              <a:t>proprietary Json-Atom: </a:t>
            </a:r>
            <a:r>
              <a:rPr lang="nl-NL" smtClean="0"/>
              <a:t>application/json</a:t>
            </a:r>
          </a:p>
          <a:p>
            <a:r>
              <a:rPr lang="nl-NL" smtClean="0"/>
              <a:t>Results can be paged using $page and $count</a:t>
            </a:r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…what the result looks like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Keeping in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subscribe to a feed of all a changes to certain type of resource (“updates”):</a:t>
            </a:r>
          </a:p>
          <a:p>
            <a:pPr lvl="2"/>
            <a:r>
              <a:rPr lang="en-US" smtClean="0"/>
              <a:t>http://server.org/fhir/person?[$last=xx]</a:t>
            </a:r>
          </a:p>
          <a:p>
            <a:r>
              <a:rPr lang="en-US" smtClean="0"/>
              <a:t>By specifying the $last parameter, you limit the result to records updated after a certain moment.</a:t>
            </a:r>
          </a:p>
          <a:p>
            <a:r>
              <a:rPr lang="en-US" smtClean="0"/>
              <a:t>All other search parameters for those resources are allowed too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all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obtain a history of all changes to a resource using</a:t>
            </a:r>
          </a:p>
          <a:p>
            <a:pPr lvl="1"/>
            <a:r>
              <a:rPr lang="en-US" smtClean="0"/>
              <a:t>E.g. http://server.org/person/@1/history</a:t>
            </a:r>
          </a:p>
          <a:p>
            <a:r>
              <a:rPr lang="en-US" smtClean="0"/>
              <a:t>Changes are updates, but also deletions</a:t>
            </a:r>
          </a:p>
          <a:p>
            <a:r>
              <a:rPr lang="en-US" smtClean="0"/>
              <a:t>Notice that a version-specific URL is this URL, with a version id added to it.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returning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546"/>
              </p:ext>
            </p:extLst>
          </p:nvPr>
        </p:nvGraphicFramePr>
        <p:xfrm>
          <a:off x="1295400" y="1828800"/>
          <a:ext cx="6781800" cy="4419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  <a:gridCol w="1474305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[resource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r>
                        <a:rPr lang="nl-NL" sz="1400" u="none" strike="noStrike" dirty="0" smtClean="0">
                          <a:effectLst/>
                        </a:rPr>
                        <a:t>]/</a:t>
                      </a:r>
                      <a:r>
                        <a:rPr lang="nl-NL" sz="1400" u="none" strike="noStrike" dirty="0" err="1">
                          <a:effectLst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/[type]/search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/[type]/updates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topic - batches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perspective?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695223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39473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7244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 rot="16200000" flipH="1">
            <a:off x="212555" y="3859610"/>
            <a:ext cx="2098447" cy="3899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212725" y="4623027"/>
            <a:ext cx="2098447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rot="765826">
            <a:off x="7145134" y="2479436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7338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2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REST involved: transport as a SOAP or MLLP payload, e-mail, …</a:t>
            </a:r>
          </a:p>
          <a:p>
            <a:r>
              <a:rPr lang="en-US" smtClean="0"/>
              <a:t>You can still store &amp; retrieve your document using a FHIR REST server (like any artifact):</a:t>
            </a:r>
          </a:p>
          <a:p>
            <a:pPr lvl="1"/>
            <a:r>
              <a:rPr lang="en-US" smtClean="0"/>
              <a:t>http://server.org/fhir/binary</a:t>
            </a:r>
          </a:p>
          <a:p>
            <a:r>
              <a:rPr lang="en-US" smtClean="0"/>
              <a:t>Here, your document is treated as a “blob”, so the document remains a unit, posting a document does not suggest disassembly!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also “drop” your document using FHIR on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or disassembly is implied, your just posting a document in its entirety.</a:t>
            </a:r>
          </a:p>
          <a:p>
            <a:r>
              <a:rPr lang="en-US" smtClean="0"/>
              <a:t>Servers can implement specific functionality as required between trading partners when receiving such a document.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196738" y="4213565"/>
            <a:ext cx="2917373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7315200" y="2397440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6920645" y="4191000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Again, REST not necessary, but…</a:t>
            </a:r>
          </a:p>
          <a:p>
            <a:r>
              <a:rPr lang="en-US" smtClean="0"/>
              <a:t>There is an explicit REST endpoint: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implied. Might be a router, converted to v2, etc. etc.</a:t>
            </a:r>
          </a:p>
          <a:p>
            <a:r>
              <a:rPr lang="en-US" smtClean="0"/>
              <a:t>The server can process them based on the event code and return the response as another message (again a bundle).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Atom RFC 4287 + Tombstones RFC 6721</a:t>
            </a:r>
          </a:p>
          <a:p>
            <a:pPr lvl="1"/>
            <a:r>
              <a:rPr lang="en-US" smtClean="0"/>
              <a:t>List of resources</a:t>
            </a:r>
          </a:p>
          <a:p>
            <a:pPr lvl="1"/>
            <a:r>
              <a:rPr lang="en-US" smtClean="0"/>
              <a:t>List of updates on resources (history)</a:t>
            </a:r>
          </a:p>
          <a:p>
            <a:pPr lvl="1"/>
            <a:r>
              <a:rPr lang="en-US" smtClean="0"/>
              <a:t>Deleted resources (for history)</a:t>
            </a:r>
          </a:p>
          <a:p>
            <a:pPr lvl="1"/>
            <a:r>
              <a:rPr lang="en-US" smtClean="0"/>
              <a:t>Resource metadata</a:t>
            </a:r>
          </a:p>
          <a:p>
            <a:pPr lvl="2"/>
            <a:r>
              <a:rPr lang="en-US" smtClean="0"/>
              <a:t>Id</a:t>
            </a:r>
          </a:p>
          <a:p>
            <a:pPr lvl="2"/>
            <a:r>
              <a:rPr lang="en-US" smtClean="0"/>
              <a:t>Version-specific id</a:t>
            </a:r>
          </a:p>
          <a:p>
            <a:pPr lvl="2"/>
            <a:r>
              <a:rPr lang="en-US" smtClean="0"/>
              <a:t>Resource type</a:t>
            </a:r>
          </a:p>
          <a:p>
            <a:pPr lvl="2"/>
            <a:r>
              <a:rPr lang="en-US" smtClean="0"/>
              <a:t>Last-updated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44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Syndication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Poll-based protocol for keeping up-to-date with news-feeds</a:t>
            </a:r>
          </a:p>
          <a:p>
            <a:r>
              <a:rPr lang="en-US" smtClean="0"/>
              <a:t>Xml-based format: feed (root) + ‘n’ entries</a:t>
            </a:r>
          </a:p>
          <a:p>
            <a:r>
              <a:rPr lang="en-US" smtClean="0"/>
              <a:t>Links: “self”, “edit”, “alternate”</a:t>
            </a:r>
          </a:p>
          <a:p>
            <a:r>
              <a:rPr lang="en-US" smtClean="0"/>
              <a:t>Summary</a:t>
            </a:r>
          </a:p>
          <a:p>
            <a:r>
              <a:rPr lang="en-US" smtClean="0"/>
              <a:t>Updated</a:t>
            </a:r>
          </a:p>
          <a:p>
            <a:r>
              <a:rPr lang="en-US" smtClean="0"/>
              <a:t>Author</a:t>
            </a:r>
          </a:p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4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feed header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11017"/>
            <a:ext cx="748914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 bwMode="auto">
          <a:xfrm>
            <a:off x="6096000" y="838200"/>
            <a:ext cx="25146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Warning: cutting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edge!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[0..1]: a “self” reference to the query URL, if this was a query result. Or anywhere else to get to this feed again</a:t>
            </a:r>
            <a:r>
              <a:rPr lang="en-US" dirty="0"/>
              <a:t> </a:t>
            </a:r>
            <a:r>
              <a:rPr lang="en-US" dirty="0" smtClean="0"/>
              <a:t>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81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entry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9976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5410200" y="1981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5105401" y="2623066"/>
            <a:ext cx="89807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2438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 bwMode="auto">
          <a:xfrm flipH="1" flipV="1">
            <a:off x="5410200" y="2895600"/>
            <a:ext cx="1828800" cy="2608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 bwMode="auto">
          <a:xfrm flipH="1" flipV="1">
            <a:off x="7679782" y="3886200"/>
            <a:ext cx="57709" cy="316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42026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3124205" y="4495800"/>
            <a:ext cx="2520422" cy="392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4975"/>
            <a:ext cx="70199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 of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200400" y="2743200"/>
            <a:ext cx="990600" cy="544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2438400" y="1828800"/>
            <a:ext cx="2362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>
            <a:off x="2667000" y="5715000"/>
            <a:ext cx="1066800" cy="163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6934200" y="3287486"/>
            <a:ext cx="457200" cy="10559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 of entries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84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Tombstones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LabReport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"status" : "final",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"issued" : {  "value" : "2011-03-04T11:45:33+11:00:00" }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Very easy parsing for JavaScript 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“B”: { “@a”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“#text”:“Not”, “b”:“so”,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“#text”:“easy” }	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in FHIR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Primitives are rendered as a string into an member “value”, using XML serialization.</a:t>
            </a:r>
          </a:p>
          <a:p>
            <a:r>
              <a:rPr lang="en-US" dirty="0" smtClean="0"/>
              <a:t>Attributes with cardinality &gt; 1 use JSON arrays</a:t>
            </a:r>
          </a:p>
          <a:p>
            <a:r>
              <a:rPr lang="en-US" dirty="0" smtClean="0"/>
              <a:t>Resources and </a:t>
            </a:r>
            <a:r>
              <a:rPr lang="en-US" dirty="0" err="1" smtClean="0"/>
              <a:t>datatypes</a:t>
            </a:r>
            <a:r>
              <a:rPr lang="en-US" dirty="0" smtClean="0"/>
              <a:t> are JSON objects</a:t>
            </a:r>
          </a:p>
          <a:p>
            <a:r>
              <a:rPr lang="en-US" dirty="0" smtClean="0"/>
              <a:t>&lt;div&gt; in Narrative are represented as a single (escaped) string of XHTML</a:t>
            </a:r>
          </a:p>
          <a:p>
            <a:r>
              <a:rPr lang="en-US" dirty="0" smtClean="0"/>
              <a:t>The “id” attribute is rendered as an “_id” member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E51A7F-C561-42D3-BDE2-6604AC35B10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serialization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191000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&lt;Problem&gt;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&lt;system&gt;http://hl7.org/fhir/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&lt;code&gt;R51&lt;/code&gt;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 id=“__112231"&gt;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&lt;system&gt;http://snomed.info&lt;/system&gt;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&lt;code&gt;25064002&lt;/code&gt;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&lt;text&gt;general headache&lt;/text&gt;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&lt;primary&gt;__112231&lt;/primary&gt;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&lt;/Problem&gt;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87324" y="1772072"/>
            <a:ext cx="4404276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"Problem":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"code":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"coding":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 {"value":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"http://hl7.org/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{ "value" : "R51"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"_id": "__112231",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 {"value":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"http://snomed.info"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{ "value": "25064002"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"text": { "value" : “general headache“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"primary“ : { “value” : “__112231”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71725" y="186719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752600" y="2051863"/>
            <a:ext cx="619125" cy="386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3175" y="3124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reference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281238" y="3308866"/>
            <a:ext cx="3095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4441522" y="3308866"/>
            <a:ext cx="892478" cy="729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441523" y="2077669"/>
            <a:ext cx="1425877" cy="4369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4137" y="39740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2209800" y="4038600"/>
            <a:ext cx="4619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</p:cNvCxnSpPr>
          <p:nvPr/>
        </p:nvCxnSpPr>
        <p:spPr bwMode="auto">
          <a:xfrm>
            <a:off x="3783429" y="4158734"/>
            <a:ext cx="2160171" cy="4894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not yet a way to render Atom in JSON, though there are initiatives, all ugly.</a:t>
            </a:r>
          </a:p>
          <a:p>
            <a:r>
              <a:rPr lang="en-US" smtClean="0"/>
              <a:t>So, we had to (sorry) roll our own….</a:t>
            </a:r>
          </a:p>
          <a:p>
            <a:r>
              <a:rPr lang="en-US" smtClean="0"/>
              <a:t>…very straightforward, single-purpose</a:t>
            </a:r>
          </a:p>
          <a:p>
            <a:r>
              <a:rPr lang="en-US" smtClean="0"/>
              <a:t>Atom JSON solution</a:t>
            </a:r>
          </a:p>
          <a:p>
            <a:r>
              <a:rPr lang="en-US" smtClean="0"/>
              <a:t>(Note: MIME type is still application/json!)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result"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"2012-09-20T12:04:45Z"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"http://server.org/fhir/person?format=json"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endParaRPr lang="nl-NL" sz="1400" dirty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"entry"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              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Person, with id = 1 and version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"http://fhir.furore.com/fhir/person/@1/history/@1"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"2012-05-29T23:45:32Z"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"published"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"2012-09-20T12:04:47Z"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"author"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publishing committee"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"category"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"Person"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"scheme"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"http://hl7.org/fhir/resource-types"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	</a:t>
            </a:r>
            <a:r>
              <a:rPr lang="nl-NL" sz="1400" b="1" dirty="0">
                <a:solidFill>
                  <a:srgbClr val="CC0000"/>
                </a:solidFill>
              </a:rPr>
              <a:t>"content"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	"Person"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	}</a:t>
            </a:r>
            <a:endParaRPr lang="nl-NL" sz="14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&amp; Serializing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 the FHIR C# and Java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distribution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TODO::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Dotnet</a:t>
            </a:r>
            <a:endParaRPr lang="en-US" dirty="0" smtClean="0"/>
          </a:p>
          <a:p>
            <a:r>
              <a:rPr lang="en-US" dirty="0" smtClean="0"/>
              <a:t>Schema’s</a:t>
            </a:r>
          </a:p>
          <a:p>
            <a:r>
              <a:rPr lang="en-US" dirty="0" err="1" smtClean="0"/>
              <a:t>eCore</a:t>
            </a:r>
            <a:endParaRPr lang="en-US" dirty="0" smtClean="0"/>
          </a:p>
          <a:p>
            <a:r>
              <a:rPr lang="en-US" dirty="0" smtClean="0"/>
              <a:t>Publication process =&gt; extending?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FHIR makes composition and references explicit:</a:t>
            </a:r>
          </a:p>
          <a:p>
            <a:pPr lvl="1"/>
            <a:r>
              <a:rPr lang="en-US" smtClean="0"/>
              <a:t>No context across references – safe retrieval as individual resources</a:t>
            </a:r>
          </a:p>
          <a:p>
            <a:pPr lvl="1"/>
            <a:r>
              <a:rPr lang="en-US" smtClean="0"/>
              <a:t>Components have no meaning outside resource, no identity, no separate access path except through resource</a:t>
            </a:r>
          </a:p>
          <a:p>
            <a:pPr lvl="1"/>
            <a:r>
              <a:rPr lang="en-US" smtClean="0"/>
              <a:t>Resources are the unit of storage, validation, versioning</a:t>
            </a:r>
          </a:p>
          <a:p>
            <a:pPr lvl="1"/>
            <a:r>
              <a:rPr lang="en-US" smtClean="0"/>
              <a:t>References are “weak”, no ref. integrity.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Csharp.zip from the Implementation page (source code distribution):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21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@"publish\labreport-example.xml"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@"publish\labreport-example.js"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latin typeface="Consolas"/>
              </a:rPr>
              <a:t>//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JsonFhirReader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ResourceParser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.ParseResource(r, errors);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.IsTrue(errors.Count() == 0, errors.ToString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());</a:t>
            </a:r>
            <a:endParaRPr lang="nl-NL" sz="1600" noProof="1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));</a:t>
            </a:r>
            <a:endParaRPr lang="en-US" sz="1600" noProof="1"/>
          </a:p>
          <a:p>
            <a:pPr marL="0" indent="0">
              <a:buNone/>
            </a:pPr>
            <a:endParaRPr lang="en-US" sz="1600" b="1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000000"/>
                </a:solidFill>
                <a:latin typeface="Consolas"/>
              </a:rPr>
              <a:t>TODO: Grahame, how to Parse JSON?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………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;</a:t>
            </a: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sw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StringWriter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JsonWriter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(sw);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(w);</a:t>
            </a:r>
          </a:p>
          <a:p>
            <a:pPr marL="0" indent="0">
              <a:buNone/>
            </a:pP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prstClr val="black"/>
                </a:solidFill>
                <a:latin typeface="Consolas"/>
              </a:rPr>
              <a:t>rep.Save(writer);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result = sw.ToString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i="1" noProof="1" smtClean="0"/>
              <a:t>We use a </a:t>
            </a:r>
            <a:r>
              <a:rPr lang="en-US" i="1" noProof="1"/>
              <a:t>(free) JSON library from Newtonsoft</a:t>
            </a:r>
            <a:endParaRPr lang="en-US" i="1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83</a:t>
            </a:fld>
            <a:endParaRPr lang="en-US"/>
          </a:p>
        </p:txBody>
      </p:sp>
      <p:cxnSp>
        <p:nvCxnSpPr>
          <p:cNvPr id="9" name="Curved Connector 8"/>
          <p:cNvCxnSpPr/>
          <p:nvPr/>
        </p:nvCxnSpPr>
        <p:spPr bwMode="auto">
          <a:xfrm rot="10800000">
            <a:off x="4800600" y="2895600"/>
            <a:ext cx="3276600" cy="2590800"/>
          </a:xfrm>
          <a:prstGeom prst="curved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/>
              <a:t> </a:t>
            </a:r>
            <a:r>
              <a:rPr lang="en-US" sz="1600" noProof="1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Java</a:t>
            </a:r>
            <a:r>
              <a:rPr lang="en-US" dirty="0"/>
              <a:t> </a:t>
            </a:r>
            <a:r>
              <a:rPr lang="en-US" dirty="0" smtClean="0"/>
              <a:t>and C#, reference has custom-built Atom parser</a:t>
            </a:r>
          </a:p>
          <a:p>
            <a:r>
              <a:rPr lang="en-US" dirty="0" smtClean="0"/>
              <a:t>For .NET, you </a:t>
            </a:r>
            <a:r>
              <a:rPr lang="en-US" i="1" dirty="0" smtClean="0"/>
              <a:t>could</a:t>
            </a:r>
            <a:r>
              <a:rPr lang="en-US" dirty="0" smtClean="0"/>
              <a:t> use the framework’s </a:t>
            </a:r>
            <a:r>
              <a:rPr lang="en-US" dirty="0" err="1" smtClean="0"/>
              <a:t>SyndicationFeed</a:t>
            </a:r>
            <a:endParaRPr lang="en-US" dirty="0" smtClean="0"/>
          </a:p>
          <a:p>
            <a:pPr lvl="1"/>
            <a:r>
              <a:rPr lang="en-US" dirty="0" smtClean="0"/>
              <a:t>A bit more low-level</a:t>
            </a:r>
          </a:p>
          <a:p>
            <a:pPr lvl="1"/>
            <a:r>
              <a:rPr lang="en-US" dirty="0" smtClean="0"/>
              <a:t>No support for deleted-entries (even parse problems)</a:t>
            </a:r>
          </a:p>
          <a:p>
            <a:pPr lvl="1"/>
            <a:r>
              <a:rPr lang="en-US" dirty="0" smtClean="0"/>
              <a:t>Incompatible with </a:t>
            </a:r>
            <a:r>
              <a:rPr lang="en-US" dirty="0" err="1" smtClean="0"/>
              <a:t>WinRT</a:t>
            </a:r>
            <a:r>
              <a:rPr lang="en-US" dirty="0" smtClean="0"/>
              <a:t> (Win8 mobile apps)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6753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on top of Atom parser</a:t>
            </a:r>
          </a:p>
          <a:p>
            <a:r>
              <a:rPr lang="en-US" dirty="0" smtClean="0"/>
              <a:t>Bundle = feed, </a:t>
            </a:r>
            <a:r>
              <a:rPr lang="en-US" dirty="0" err="1" smtClean="0"/>
              <a:t>BundleEntry</a:t>
            </a:r>
            <a:r>
              <a:rPr lang="en-US" dirty="0" smtClean="0"/>
              <a:t> = entry.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HL7.Fhir.Instance.Serializers;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 =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.Load(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(...));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ResourceEntry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 {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LastUpdated=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.Now, Content = newLabReport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DeletedEntry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Id = </a:t>
            </a:r>
            <a:r>
              <a:rPr lang="en-US" sz="1800" noProof="1" smtClean="0">
                <a:solidFill>
                  <a:srgbClr val="A31515"/>
                </a:solidFill>
                <a:latin typeface="Consolas"/>
              </a:rPr>
              <a:t>"http://..."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, When = then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result.Save(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.Create(</a:t>
            </a:r>
            <a:r>
              <a:rPr lang="en-US" sz="1800" noProof="1">
                <a:solidFill>
                  <a:prstClr val="black"/>
                </a:solidFill>
                <a:latin typeface="Consolas"/>
              </a:rPr>
              <a:t>...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));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0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69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fhir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7162800" y="1828800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30548" y="1825043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 </a:t>
            </a:r>
            <a:r>
              <a:rPr lang="nl-NL" dirty="0" err="1" smtClean="0"/>
              <a:t>Architectures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dk1"/>
                </a:solidFill>
              </a:rPr>
              <a:t>Processing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762472" cy="487893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REST service</a:t>
            </a:r>
            <a:endParaRPr lang="nl-NL" b="1" dirty="0"/>
          </a:p>
        </p:txBody>
      </p:sp>
      <p:sp>
        <p:nvSpPr>
          <p:cNvPr id="10" name="Down Arrow 9"/>
          <p:cNvSpPr/>
          <p:nvPr/>
        </p:nvSpPr>
        <p:spPr>
          <a:xfrm>
            <a:off x="354766" y="2438400"/>
            <a:ext cx="1689484" cy="1295400"/>
          </a:xfrm>
          <a:prstGeom prst="downArrow">
            <a:avLst>
              <a:gd name="adj1" fmla="val 531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FHIR REST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38200" y="4953000"/>
            <a:ext cx="792088" cy="69252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3" name="Group 32"/>
          <p:cNvGrpSpPr/>
          <p:nvPr/>
        </p:nvGrpSpPr>
        <p:grpSpPr>
          <a:xfrm>
            <a:off x="2133600" y="1828800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3810000" y="1828800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20474" y="1839074"/>
            <a:ext cx="1676400" cy="4624156"/>
            <a:chOff x="4526622" y="1828800"/>
            <a:chExt cx="1676400" cy="4624156"/>
          </a:xfrm>
        </p:grpSpPr>
        <p:grpSp>
          <p:nvGrpSpPr>
            <p:cNvPr id="83" name="Group 82"/>
            <p:cNvGrpSpPr/>
            <p:nvPr/>
          </p:nvGrpSpPr>
          <p:grpSpPr>
            <a:xfrm>
              <a:off x="4526622" y="1828800"/>
              <a:ext cx="1676400" cy="3922385"/>
              <a:chOff x="2926422" y="1828800"/>
              <a:chExt cx="1676400" cy="392238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726288" y="4712144"/>
                <a:ext cx="7512" cy="10390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38100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4864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70866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Group 106"/>
          <p:cNvGrpSpPr/>
          <p:nvPr/>
        </p:nvGrpSpPr>
        <p:grpSpPr>
          <a:xfrm>
            <a:off x="71628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MongoDb</a:t>
            </a:r>
            <a:r>
              <a:rPr lang="en-US" dirty="0" smtClean="0"/>
              <a:t> stores documents in JSON: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 err="1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err="1" smtClean="0"/>
              <a:t>db.posts.save</a:t>
            </a:r>
            <a:r>
              <a:rPr lang="en-US" dirty="0" smtClean="0"/>
              <a:t>( post );</a:t>
            </a:r>
          </a:p>
          <a:p>
            <a:endParaRPr lang="en-US" dirty="0"/>
          </a:p>
          <a:p>
            <a:r>
              <a:rPr lang="en-US" dirty="0" err="1" smtClean="0"/>
              <a:t>db.posts.find</a:t>
            </a:r>
            <a:r>
              <a:rPr lang="en-US" dirty="0" smtClean="0"/>
              <a:t>( { author: “mike” } );</a:t>
            </a:r>
          </a:p>
          <a:p>
            <a:r>
              <a:rPr lang="en-US" dirty="0" err="1" smtClean="0"/>
              <a:t>db.posts.find</a:t>
            </a:r>
            <a:r>
              <a:rPr lang="en-US" dirty="0" smtClean="0"/>
              <a:t>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as a document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1219200" y="1905000"/>
            <a:ext cx="6629400" cy="3505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Document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930" y="2458608"/>
            <a:ext cx="17107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d (storage)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Version-id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Resource-id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Last-updated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Resource-type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Author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MediaType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Binary-location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2438400"/>
            <a:ext cx="1828800" cy="2514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Content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(stored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json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438400"/>
            <a:ext cx="1828800" cy="2514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Original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Arial" charset="0"/>
              </a:rPr>
              <a:t>json</a:t>
            </a:r>
            <a:r>
              <a:rPr lang="en-US" i="1" dirty="0" smtClean="0">
                <a:solidFill>
                  <a:schemeClr val="tx1"/>
                </a:solidFill>
                <a:latin typeface="Arial" charset="0"/>
              </a:rPr>
              <a:t> or xml)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4114800" y="3048000"/>
            <a:ext cx="762000" cy="70326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2133600" y="4038600"/>
            <a:ext cx="1036055" cy="21113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3169655" y="4953000"/>
            <a:ext cx="945146" cy="38100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793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“Joining” 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556260" y="1830512"/>
            <a:ext cx="3733800" cy="25460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Collection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2362200"/>
            <a:ext cx="2514600" cy="1066800"/>
            <a:chOff x="1219200" y="1905000"/>
            <a:chExt cx="4191000" cy="1905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2667000"/>
            <a:ext cx="2514600" cy="1066800"/>
            <a:chOff x="1219200" y="1905000"/>
            <a:chExt cx="4191000" cy="1905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7800" y="3048000"/>
            <a:ext cx="2514600" cy="1066800"/>
            <a:chOff x="1346200" y="1905000"/>
            <a:chExt cx="4191000" cy="1905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346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@2,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732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44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5626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Indices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876800" y="1814904"/>
            <a:ext cx="3733800" cy="25284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Collection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58740" y="2346592"/>
            <a:ext cx="2514600" cy="1066800"/>
            <a:chOff x="1219200" y="1905000"/>
            <a:chExt cx="4191000" cy="19050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2651392"/>
            <a:ext cx="2514600" cy="1066800"/>
            <a:chOff x="1219200" y="1905000"/>
            <a:chExt cx="4191000" cy="1905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@6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0" y="3048000"/>
            <a:ext cx="2514600" cy="1066800"/>
            <a:chOff x="1219200" y="1905000"/>
            <a:chExt cx="4191000" cy="1905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@9,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487680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Agent Indices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3934403" y="3759709"/>
            <a:ext cx="1475797" cy="616886"/>
          </a:xfrm>
          <a:custGeom>
            <a:avLst/>
            <a:gdLst>
              <a:gd name="connsiteX0" fmla="*/ 1376737 w 1376737"/>
              <a:gd name="connsiteY0" fmla="*/ 0 h 554805"/>
              <a:gd name="connsiteX1" fmla="*/ 719191 w 1376737"/>
              <a:gd name="connsiteY1" fmla="*/ 554805 h 554805"/>
              <a:gd name="connsiteX2" fmla="*/ 0 w 1376737"/>
              <a:gd name="connsiteY2" fmla="*/ 0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737" h="554805">
                <a:moveTo>
                  <a:pt x="1376737" y="0"/>
                </a:moveTo>
                <a:cubicBezTo>
                  <a:pt x="1162692" y="277402"/>
                  <a:pt x="948647" y="554805"/>
                  <a:pt x="719191" y="554805"/>
                </a:cubicBezTo>
                <a:cubicBezTo>
                  <a:pt x="489735" y="554805"/>
                  <a:pt x="123290" y="95892"/>
                  <a:pt x="0" y="0"/>
                </a:cubicBezTo>
              </a:path>
            </a:pathLst>
          </a:custGeom>
          <a:ln>
            <a:headEnd type="stealth" w="med" len="med"/>
            <a:tailEnd type="stealth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>
            <a:off x="4419600" y="4099191"/>
            <a:ext cx="381000" cy="5490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4495800" y="3962400"/>
            <a:ext cx="30480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8200" y="4953000"/>
            <a:ext cx="7040880" cy="1384995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sz="14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1261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</a:t>
            </a:r>
            <a:r>
              <a:rPr lang="en-US" dirty="0" err="1" smtClean="0"/>
              <a:t>sql</a:t>
            </a:r>
            <a:r>
              <a:rPr lang="en-US" dirty="0" smtClean="0"/>
              <a:t>)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24073"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408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76711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66813"/>
              </p:ext>
            </p:extLst>
          </p:nvPr>
        </p:nvGraphicFramePr>
        <p:xfrm>
          <a:off x="762000" y="3352800"/>
          <a:ext cx="5715000" cy="85725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263373"/>
                <a:gridCol w="14478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String1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String2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Date1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“Ewout”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NULL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dirty="0" smtClean="0"/>
                        <a:t>1972-11-30</a:t>
                      </a:r>
                      <a:endParaRPr lang="nl-NL" dirty="0"/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Observation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dirty="0" smtClean="0"/>
                        <a:t>“55284-4”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dirty="0" smtClean="0"/>
                        <a:t>“8580-6”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dirty="0" smtClean="0"/>
                        <a:t>2012-09-17</a:t>
                      </a:r>
                      <a:endParaRPr lang="nl-NL" dirty="0"/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62099"/>
              </p:ext>
            </p:extLst>
          </p:nvPr>
        </p:nvGraphicFramePr>
        <p:xfrm>
          <a:off x="762000" y="4552950"/>
          <a:ext cx="1835424" cy="857250"/>
        </p:xfrm>
        <a:graphic>
          <a:graphicData uri="http://schemas.openxmlformats.org/drawingml/2006/table">
            <a:tbl>
              <a:tblPr/>
              <a:tblGrid>
                <a:gridCol w="419651"/>
                <a:gridCol w="1415773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dirty="0" smtClean="0"/>
                        <a:t>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V="1">
            <a:off x="4800600" y="4038600"/>
            <a:ext cx="152400" cy="7620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971800" y="4648200"/>
            <a:ext cx="2590800" cy="10668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Index only latest version?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2055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5981700" y="4353675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5059</TotalTime>
  <Words>6234</Words>
  <Application>Microsoft Office PowerPoint</Application>
  <PresentationFormat>On-screen Show (4:3)</PresentationFormat>
  <Paragraphs>1224</Paragraphs>
  <Slides>95</Slides>
  <Notes>66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1_Refined</vt:lpstr>
      <vt:lpstr>FHIR for Developers</vt:lpstr>
      <vt:lpstr>Introduction</vt:lpstr>
      <vt:lpstr>Introduce ourselves</vt:lpstr>
      <vt:lpstr>Contents of this tutorial</vt:lpstr>
      <vt:lpstr>Deconstructing FHIR</vt:lpstr>
      <vt:lpstr>What perspective?</vt:lpstr>
      <vt:lpstr>Composition of a Resource</vt:lpstr>
      <vt:lpstr>Composition versus reference</vt:lpstr>
      <vt:lpstr>Resource Aggregate</vt:lpstr>
      <vt:lpstr>Start at the bottom: Primitives</vt:lpstr>
      <vt:lpstr>Notable derived primitives</vt:lpstr>
      <vt:lpstr>Primitives in use</vt:lpstr>
      <vt:lpstr>Not that simple in practice</vt:lpstr>
      <vt:lpstr>Datatypes</vt:lpstr>
      <vt:lpstr>Datatypes</vt:lpstr>
      <vt:lpstr>Datatypes in use</vt:lpstr>
      <vt:lpstr>“Choice” properties</vt:lpstr>
      <vt:lpstr>Resource components</vt:lpstr>
      <vt:lpstr>References in use</vt:lpstr>
      <vt:lpstr>A closer look at references</vt:lpstr>
      <vt:lpstr>PowerPoint Presentation</vt:lpstr>
      <vt:lpstr>Bundles</vt:lpstr>
      <vt:lpstr>An example Bundle (Atom)</vt:lpstr>
      <vt:lpstr>Extensions</vt:lpstr>
      <vt:lpstr>CodeableConcept uses id!</vt:lpstr>
      <vt:lpstr>The FHIR modeling concepts</vt:lpstr>
      <vt:lpstr>A FHIR Resource in C#</vt:lpstr>
      <vt:lpstr>Resources classes</vt:lpstr>
      <vt:lpstr>Primitive classes</vt:lpstr>
      <vt:lpstr>Datatypes classes</vt:lpstr>
      <vt:lpstr>Xsd – LabReport.xsd</vt:lpstr>
      <vt:lpstr>Creating Java Resources</vt:lpstr>
      <vt:lpstr>REST service interface</vt:lpstr>
      <vt:lpstr>REST?</vt:lpstr>
      <vt:lpstr>The Glory of REST</vt:lpstr>
      <vt:lpstr>Just a quick GET</vt:lpstr>
      <vt:lpstr>A Resource’s REST identity</vt:lpstr>
      <vt:lpstr>For a specific version…</vt:lpstr>
      <vt:lpstr>Version history</vt:lpstr>
      <vt:lpstr>Reading operations</vt:lpstr>
      <vt:lpstr>Overview of read operations</vt:lpstr>
      <vt:lpstr>To update a resource</vt:lpstr>
      <vt:lpstr>Using PUT to create</vt:lpstr>
      <vt:lpstr>Conflict resolution</vt:lpstr>
      <vt:lpstr>To create a resource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Do a Search</vt:lpstr>
      <vt:lpstr>…what the result looks like</vt:lpstr>
      <vt:lpstr>Keeping in sync</vt:lpstr>
      <vt:lpstr>Getting all changes</vt:lpstr>
      <vt:lpstr>Operations returning bundles</vt:lpstr>
      <vt:lpstr>The Binary endpoint</vt:lpstr>
      <vt:lpstr>Advanced topic - batches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Bundles</vt:lpstr>
      <vt:lpstr>Atom Syndication</vt:lpstr>
      <vt:lpstr>The feed header</vt:lpstr>
      <vt:lpstr>Resource entry</vt:lpstr>
      <vt:lpstr>Multiple versions of entries</vt:lpstr>
      <vt:lpstr>Atom Tombstones - Deletions</vt:lpstr>
      <vt:lpstr>Briefest intro to JSON</vt:lpstr>
      <vt:lpstr>Xml and JSON are different</vt:lpstr>
      <vt:lpstr>JSON in FHIR</vt:lpstr>
      <vt:lpstr>JSON serialization example</vt:lpstr>
      <vt:lpstr>Atom in JSON</vt:lpstr>
      <vt:lpstr>Json Atom - Example</vt:lpstr>
      <vt:lpstr>Parsing &amp; Serializing</vt:lpstr>
      <vt:lpstr>The FHIR distribution</vt:lpstr>
      <vt:lpstr>C# reference implementation</vt:lpstr>
      <vt:lpstr>Parsing using C#</vt:lpstr>
      <vt:lpstr>Parsing using Java</vt:lpstr>
      <vt:lpstr>Serializing using C#</vt:lpstr>
      <vt:lpstr>Serializing using Java</vt:lpstr>
      <vt:lpstr>Bundles</vt:lpstr>
      <vt:lpstr>Bundles in C#</vt:lpstr>
      <vt:lpstr>SEARCH FUNCTIONALITY</vt:lpstr>
      <vt:lpstr>PowerPoint Presentation</vt:lpstr>
      <vt:lpstr>Building a fhir server</vt:lpstr>
      <vt:lpstr>Solution Architectures</vt:lpstr>
      <vt:lpstr>Document-oriented store</vt:lpstr>
      <vt:lpstr>Storing as a document</vt:lpstr>
      <vt:lpstr>“Joining” documents</vt:lpstr>
      <vt:lpstr>No (sql) transactions</vt:lpstr>
      <vt:lpstr>RDBMS: BLOB + Index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304</cp:revision>
  <dcterms:created xsi:type="dcterms:W3CDTF">2008-01-21T06:12:12Z</dcterms:created>
  <dcterms:modified xsi:type="dcterms:W3CDTF">2012-12-19T17:22:53Z</dcterms:modified>
</cp:coreProperties>
</file>