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87"/>
  </p:notesMasterIdLst>
  <p:handoutMasterIdLst>
    <p:handoutMasterId r:id="rId88"/>
  </p:handoutMasterIdLst>
  <p:sldIdLst>
    <p:sldId id="270" r:id="rId3"/>
    <p:sldId id="365" r:id="rId4"/>
    <p:sldId id="271" r:id="rId5"/>
    <p:sldId id="272" r:id="rId6"/>
    <p:sldId id="274" r:id="rId7"/>
    <p:sldId id="286" r:id="rId8"/>
    <p:sldId id="275" r:id="rId9"/>
    <p:sldId id="278" r:id="rId10"/>
    <p:sldId id="279" r:id="rId11"/>
    <p:sldId id="281" r:id="rId12"/>
    <p:sldId id="366" r:id="rId13"/>
    <p:sldId id="280" r:id="rId14"/>
    <p:sldId id="282" r:id="rId15"/>
    <p:sldId id="283" r:id="rId16"/>
    <p:sldId id="284" r:id="rId17"/>
    <p:sldId id="285" r:id="rId18"/>
    <p:sldId id="287" r:id="rId19"/>
    <p:sldId id="288" r:id="rId20"/>
    <p:sldId id="290" r:id="rId21"/>
    <p:sldId id="292" r:id="rId22"/>
    <p:sldId id="293" r:id="rId23"/>
    <p:sldId id="349" r:id="rId24"/>
    <p:sldId id="324" r:id="rId25"/>
    <p:sldId id="294" r:id="rId26"/>
    <p:sldId id="276" r:id="rId27"/>
    <p:sldId id="295" r:id="rId28"/>
    <p:sldId id="321" r:id="rId29"/>
    <p:sldId id="297" r:id="rId30"/>
    <p:sldId id="320" r:id="rId31"/>
    <p:sldId id="299" r:id="rId32"/>
    <p:sldId id="325" r:id="rId33"/>
    <p:sldId id="300" r:id="rId34"/>
    <p:sldId id="301" r:id="rId35"/>
    <p:sldId id="302" r:id="rId36"/>
    <p:sldId id="303" r:id="rId37"/>
    <p:sldId id="304" r:id="rId38"/>
    <p:sldId id="305" r:id="rId39"/>
    <p:sldId id="327" r:id="rId40"/>
    <p:sldId id="328" r:id="rId41"/>
    <p:sldId id="329" r:id="rId42"/>
    <p:sldId id="330" r:id="rId43"/>
    <p:sldId id="331" r:id="rId44"/>
    <p:sldId id="306" r:id="rId45"/>
    <p:sldId id="307" r:id="rId46"/>
    <p:sldId id="333" r:id="rId47"/>
    <p:sldId id="332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08" r:id="rId57"/>
    <p:sldId id="309" r:id="rId58"/>
    <p:sldId id="310" r:id="rId59"/>
    <p:sldId id="311" r:id="rId60"/>
    <p:sldId id="312" r:id="rId61"/>
    <p:sldId id="343" r:id="rId62"/>
    <p:sldId id="344" r:id="rId63"/>
    <p:sldId id="345" r:id="rId64"/>
    <p:sldId id="346" r:id="rId65"/>
    <p:sldId id="342" r:id="rId66"/>
    <p:sldId id="313" r:id="rId67"/>
    <p:sldId id="314" r:id="rId68"/>
    <p:sldId id="315" r:id="rId69"/>
    <p:sldId id="347" r:id="rId70"/>
    <p:sldId id="348" r:id="rId71"/>
    <p:sldId id="350" r:id="rId72"/>
    <p:sldId id="351" r:id="rId73"/>
    <p:sldId id="352" r:id="rId74"/>
    <p:sldId id="354" r:id="rId75"/>
    <p:sldId id="353" r:id="rId76"/>
    <p:sldId id="357" r:id="rId77"/>
    <p:sldId id="359" r:id="rId78"/>
    <p:sldId id="355" r:id="rId79"/>
    <p:sldId id="356" r:id="rId80"/>
    <p:sldId id="360" r:id="rId81"/>
    <p:sldId id="361" r:id="rId82"/>
    <p:sldId id="362" r:id="rId83"/>
    <p:sldId id="363" r:id="rId84"/>
    <p:sldId id="364" r:id="rId85"/>
    <p:sldId id="367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193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notesViewPr>
    <p:cSldViewPr>
      <p:cViewPr varScale="1">
        <p:scale>
          <a:sx n="92" d="100"/>
          <a:sy n="92" d="100"/>
        </p:scale>
        <p:origin x="-376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2012-05-22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5/22/2012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368756"/>
            <a:ext cx="1117460" cy="393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372948"/>
            <a:ext cx="1117460" cy="393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381327"/>
            <a:ext cx="1117460" cy="393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398393"/>
            <a:ext cx="1117460" cy="393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5/22/2012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332070"/>
            <a:ext cx="1117460" cy="3936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gf/project/fhir/docman/?subdir=40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May, 2012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F9D-C241-454F-8739-117ED62883F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</a:t>
            </a:r>
            <a:r>
              <a:rPr lang="en-US" b="1" dirty="0" smtClean="0"/>
              <a:t>zero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47-1647-4FC5-AC50-9CE94743DCC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– I should throw away v3?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No!</a:t>
            </a:r>
          </a:p>
          <a:p>
            <a:pPr lvl="1"/>
            <a:r>
              <a:rPr lang="en-US" dirty="0" smtClean="0"/>
              <a:t>V3 is still useful</a:t>
            </a:r>
          </a:p>
          <a:p>
            <a:pPr lvl="1"/>
            <a:r>
              <a:rPr lang="en-US" dirty="0" smtClean="0"/>
              <a:t>Foundation for FHIR under the covers</a:t>
            </a:r>
          </a:p>
          <a:p>
            <a:pPr lvl="2"/>
            <a:r>
              <a:rPr lang="en-US" dirty="0" smtClean="0"/>
              <a:t>Couldn’t do FHIR if we hadn’t done v3 first</a:t>
            </a:r>
          </a:p>
          <a:p>
            <a:pPr lvl="1"/>
            <a:r>
              <a:rPr lang="en-US" dirty="0" smtClean="0"/>
              <a:t>V3 has been used successfully in environments where needed implementer support resources can be provided</a:t>
            </a:r>
          </a:p>
          <a:p>
            <a:pPr lvl="1"/>
            <a:r>
              <a:rPr lang="en-US" dirty="0" smtClean="0"/>
              <a:t>V3 and CDA will continue to be supported for as long as the implementation community wishes, just like v2</a:t>
            </a:r>
          </a:p>
          <a:p>
            <a:pPr lvl="1"/>
            <a:r>
              <a:rPr lang="en-US" dirty="0" smtClean="0"/>
              <a:t>FHIR is “bleeding edge”, so many projects may wish to stick with current directions for at least the next few years.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F505-B396-493A-9F2C-D130B0B372F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E06E-BFF6-4236-9141-353A0E97D38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3D7B-0109-48CC-853C-B679FEABE48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2F88-FD54-451F-B2EA-6C065A8160B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354-2DB9-4793-AEB6-4BC2B3F8C0D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C286-F8BA-4A21-84FC-114197C8D5C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988-EB47-499D-BA23-938C9297912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D19E-933A-4EAA-AC36-80E174A6C19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  <a:p>
            <a:pPr lvl="1"/>
            <a:r>
              <a:rPr lang="en-US" dirty="0" smtClean="0"/>
              <a:t>(and note the caveats about not abandoning v3)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A3E1-A882-48B3-97B7-9686A4B4E78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version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will be updated as FHIR evolves</a:t>
            </a:r>
          </a:p>
          <a:p>
            <a:r>
              <a:rPr lang="en-US" dirty="0" smtClean="0"/>
              <a:t>The current version of the presentation can be found here:</a:t>
            </a:r>
          </a:p>
          <a:p>
            <a:pPr lvl="1"/>
            <a:r>
              <a:rPr lang="en-CA" dirty="0">
                <a:hlinkClick r:id="rId2"/>
              </a:rPr>
              <a:t>http://gforge.hl7.org/gf/project/fhir/docman/?subdir=404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729-9C8D-45A6-89B4-85822647E13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519B-DEDB-48B4-BD2B-30D63376BD9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B0F6-1469-4290-976F-664B995B17CA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29A0-FEA7-42FB-BEA1-1F1B1640793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1EF0-E6BB-489B-9F4E-76B86922B987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2277-E805-4602-BFEB-A226AE909D6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 in progress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4A9-1A68-4A55-99C0-D9DB73DC129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0FC4-1DE1-4737-8D8A-65683480242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 smtClean="0"/>
              <a:t>As significant as change from v2 to v3</a:t>
            </a:r>
          </a:p>
          <a:p>
            <a:pPr lvl="1"/>
            <a:r>
              <a:rPr lang="en-US" dirty="0" smtClean="0"/>
              <a:t>Won’t be marketed as “v4” though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309-1C2A-46F6-97C2-D1209EBC91B3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521A-5C8A-4933-9234-1A0DD0C7D7A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68F-69E7-4819-B02B-6E24EF62759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1013-9EE4-447C-972A-5552B6A6AB0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16E-21ED-4230-B786-4526169535C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4023-73DC-4D34-9FD4-C83AD58E151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D27C-F221-4C63-9288-694B435E504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5F92-3AA2-4801-B798-FB311C149E5A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(in code of 80% of implementation solutions)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2"/>
            <a:r>
              <a:rPr lang="en-US" dirty="0" smtClean="0"/>
              <a:t>Extension is </a:t>
            </a:r>
            <a:r>
              <a:rPr lang="en-US" b="1" dirty="0" smtClean="0"/>
              <a:t>not</a:t>
            </a:r>
            <a:r>
              <a:rPr lang="en-US" dirty="0" smtClean="0"/>
              <a:t> a “dirty word” in FHIR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4638-5A67-4263-BA93-3B972EE7FBC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D42B-5CDC-4A04-BF03-5B6E1E9780C8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3B6-AC53-4747-A4DC-F5C53C1DBC4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03E-A391-4D9C-965F-D80F8EEC957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A5EC-4FA8-4F15-B059-6B2A45B909F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2444-7864-4482-BA34-6C69EFC80C78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Grahame Grieve</a:t>
            </a:r>
          </a:p>
          <a:p>
            <a:pPr lvl="1"/>
            <a:r>
              <a:rPr lang="en-US" sz="2000" b="0" dirty="0" smtClean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 smtClean="0"/>
              <a:t>Ewout Kramer</a:t>
            </a:r>
          </a:p>
          <a:p>
            <a:pPr lvl="1"/>
            <a:r>
              <a:rPr lang="en-CA" sz="2000" dirty="0" smtClean="0"/>
              <a:t>Chief architect &amp; Manager R&amp;D Furore</a:t>
            </a:r>
            <a:endParaRPr lang="en-CA" sz="2000" dirty="0"/>
          </a:p>
          <a:p>
            <a:pPr lvl="1"/>
            <a:r>
              <a:rPr lang="en-CA" sz="2000" dirty="0" smtClean="0"/>
              <a:t>Dutch</a:t>
            </a:r>
            <a:r>
              <a:rPr lang="en-CA" sz="2000" dirty="0"/>
              <a:t>, architect </a:t>
            </a:r>
            <a:r>
              <a:rPr lang="en-CA" sz="2000" dirty="0" smtClean="0"/>
              <a:t>in healthcare, messaging, data modeling, software development</a:t>
            </a:r>
            <a:r>
              <a:rPr lang="en-CA" sz="2000" dirty="0"/>
              <a:t> </a:t>
            </a:r>
            <a:r>
              <a:rPr lang="en-CA" sz="2000" dirty="0" smtClean="0"/>
              <a:t>  http</a:t>
            </a:r>
            <a:r>
              <a:rPr lang="en-CA" sz="2000" dirty="0"/>
              <a:t>://www.furore.com</a:t>
            </a:r>
            <a:endParaRPr lang="en-US" sz="2000" dirty="0" smtClean="0"/>
          </a:p>
          <a:p>
            <a:pPr lvl="0"/>
            <a:r>
              <a:rPr lang="en-US" sz="2400" dirty="0" smtClean="0"/>
              <a:t>Lloyd McKenzie</a:t>
            </a:r>
          </a:p>
          <a:p>
            <a:pPr lvl="1"/>
            <a:r>
              <a:rPr lang="en-US" sz="2000" dirty="0" smtClean="0"/>
              <a:t>Canadian, data modeling, terminology, tooling, conformance</a:t>
            </a:r>
          </a:p>
          <a:p>
            <a:pPr lvl="1"/>
            <a:r>
              <a:rPr lang="en-US" sz="2000" dirty="0" smtClean="0"/>
              <a:t>http://www.gordonpointinformatics.com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2B13-1D7B-490A-9113-8C036725D69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69D-3965-4B77-A75D-E2B1E603863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3217-06AE-4D6D-9489-F2E5C5100FE0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0FFA-408A-4351-ACAB-B1B8ECBC90E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B306-CA87-4AB8-B828-03CA9FDB704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10E-DF4C-4DC1-B4E6-943D4531BC47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3A-4051-46FB-A549-B4B0FC1748C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C6C7-C157-4F3D-9072-9D09897FD73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CCF-E95C-4C07-B999-91E8F040F47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4F4-A33C-4971-B28F-8974487BA97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5E7-B1F1-4417-9C84-45EF0D06B26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E875-CB16-4200-BAA8-F2E28618530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068B-9512-478F-9822-E6A80E81D1F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566F-3E6B-4C19-A1D0-9E118390C5B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11F-7B32-4E6D-8EBE-3763A0A48E6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BF5-5104-47B1-A0EF-08C3E141E66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9D47-42A0-4F47-B978-318D887A0FA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FD0B-6B6B-4160-B012-76C7FC073A1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6B-6A6B-4A0F-BBA4-B7BE12FD7CC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E45-FA06-4386-BB2C-810099622087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470-1996-4F1F-9086-2714173FE693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4C2E-18DF-40BC-937E-52FBC78ED75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4958-7FB5-4F10-8A96-D6EF4565F4F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1E1C-1055-42A8-A224-9872406D01C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C14-E8B0-46A6-B164-33B441EBEC5A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but, depending on technology stack may not scale in any sort of non-trusted environment</a:t>
            </a:r>
          </a:p>
          <a:p>
            <a:pPr lvl="1"/>
            <a:r>
              <a:rPr lang="en-US" dirty="0" smtClean="0"/>
              <a:t>Whether REST makes sense will depend on implementation environment</a:t>
            </a:r>
          </a:p>
          <a:p>
            <a:pPr lvl="1"/>
            <a:r>
              <a:rPr lang="en-US" dirty="0" smtClean="0"/>
              <a:t>Don’t need REST to use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FC6-8A6C-4113-9699-15A46FF6910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F343-906C-4585-9C40-2B4DCAB65E7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15A8-DFF2-4495-B8CE-13D1DE5689F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D9EB-B872-4E93-9ED8-FA6B4D5657E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997F-2FB5-48B3-BBA7-B0674797108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F27E-3E10-45FC-9CF6-BD1C9CD67BE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18EA-E46E-40E8-AD32-D7107EEFF887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4E-2CA6-4ADE-9B6B-D427C804D83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5E1-3CBC-463C-81F8-7A3715EB26C8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3C3-0A09-449F-81C2-9AF69105DB6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6147-77AB-46B5-B00F-D53A8EB3A63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657-C229-430B-B8F0-0881AD1247C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</a:p>
          <a:p>
            <a:pPr lvl="2"/>
            <a:r>
              <a:rPr lang="en-US" dirty="0" smtClean="0"/>
              <a:t>Refer to Grahame’s blog:</a:t>
            </a:r>
          </a:p>
          <a:p>
            <a:pPr lvl="2"/>
            <a:r>
              <a:rPr lang="en-CA" dirty="0"/>
              <a:t>http://</a:t>
            </a:r>
            <a:r>
              <a:rPr lang="en-CA" dirty="0" smtClean="0"/>
              <a:t>www.healthintersections.com.au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9E75-84B0-4C26-94D4-C68EEBCE430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5D0E-79B6-4617-834B-197D2AD255B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A0A-64BC-4B47-AC82-22F0FD5082E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slides were not part of the tutorial presentation, but summarize questions asked during or following the presentation.</a:t>
            </a:r>
          </a:p>
          <a:p>
            <a:pPr lvl="1"/>
            <a:r>
              <a:rPr lang="en-US" dirty="0" smtClean="0"/>
              <a:t>Note: Some comments were applied directly as updates to slides</a:t>
            </a:r>
            <a:r>
              <a:rPr lang="en-US" baseline="0" dirty="0" smtClean="0"/>
              <a:t> rather than included in this section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C69-B2FC-4580-A839-85CE580B51D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204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 automatable conversion from v3 to FHIR?</a:t>
            </a:r>
          </a:p>
          <a:p>
            <a:pPr lvl="1"/>
            <a:r>
              <a:rPr lang="en-US" dirty="0" smtClean="0"/>
              <a:t>No.  Design process &amp; though process is different and requires human intervention</a:t>
            </a:r>
          </a:p>
          <a:p>
            <a:pPr lvl="1"/>
            <a:r>
              <a:rPr lang="en-US" dirty="0" smtClean="0"/>
              <a:t>Once FHIR resource design is complete, possible to transform between FHIR and RMIMs if desired</a:t>
            </a:r>
          </a:p>
          <a:p>
            <a:r>
              <a:rPr lang="en-US" dirty="0" smtClean="0"/>
              <a:t>Will you create a template PSS for committees looking at doing FHIR resources?</a:t>
            </a:r>
          </a:p>
          <a:p>
            <a:pPr lvl="1"/>
            <a:r>
              <a:rPr lang="en-US" dirty="0" smtClean="0"/>
              <a:t>Yes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3351-5770-4EC4-83EF-DAF8263460A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5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Initial methodology ballot this summer</a:t>
            </a:r>
          </a:p>
          <a:p>
            <a:pPr lvl="1"/>
            <a:r>
              <a:rPr lang="en-US" dirty="0" smtClean="0"/>
              <a:t>DSTU first ballot of initial set of resources this fall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47DA-7C65-46E0-AD5A-2C8660B890A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What’s the overlap between FHIR and CIMI?</a:t>
            </a:r>
          </a:p>
          <a:p>
            <a:pPr lvl="1"/>
            <a:r>
              <a:rPr lang="en-CA" dirty="0" smtClean="0"/>
              <a:t>Solving different problems, with different scopes, intents and organisational priorities</a:t>
            </a:r>
          </a:p>
          <a:p>
            <a:pPr lvl="1"/>
            <a:r>
              <a:rPr lang="en-CA" dirty="0" smtClean="0"/>
              <a:t>They overlap. Many people, including the leads for CIMI and FHIR would like them to be consistent</a:t>
            </a:r>
          </a:p>
          <a:p>
            <a:pPr lvl="1"/>
            <a:r>
              <a:rPr lang="en-CA" dirty="0" smtClean="0"/>
              <a:t>Don't know at this time what that would actually mean, and neither project is willing to wait for the other</a:t>
            </a:r>
          </a:p>
          <a:p>
            <a:pPr lvl="1"/>
            <a:r>
              <a:rPr lang="en-CA" dirty="0" smtClean="0"/>
              <a:t>Will continue to have interaction and cross-pollination in the hope that this prevents the projects from becoming inconsistent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517C-4EB9-40E9-A665-27A220936D03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D9D8-C1CD-4171-8BD6-7AFE4952DC3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relationship between FHIR and CDA?</a:t>
            </a:r>
          </a:p>
          <a:p>
            <a:pPr lvl="1"/>
            <a:r>
              <a:rPr lang="en-US" dirty="0" smtClean="0"/>
              <a:t>CDA can be expressed in FHIR</a:t>
            </a:r>
          </a:p>
          <a:p>
            <a:pPr lvl="1"/>
            <a:r>
              <a:rPr lang="en-US" dirty="0" smtClean="0"/>
              <a:t>When/if that migration will happen will be</a:t>
            </a:r>
            <a:r>
              <a:rPr lang="en-US" baseline="0" dirty="0" smtClean="0"/>
              <a:t> up to Structured Docs (and possibly influenced by TSC)</a:t>
            </a:r>
          </a:p>
          <a:p>
            <a:pPr lvl="1"/>
            <a:r>
              <a:rPr lang="en-US" baseline="0" dirty="0" smtClean="0"/>
              <a:t>For now, need to see how quickly FHIR moves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CDA R3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5EBF-6642-42A9-AC4B-E1B0AAE0A73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30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implementers start doing FHIR before it’s “official”?</a:t>
            </a:r>
          </a:p>
          <a:p>
            <a:pPr lvl="1"/>
            <a:r>
              <a:rPr lang="en-US" dirty="0" smtClean="0"/>
              <a:t>Yes.</a:t>
            </a:r>
            <a:r>
              <a:rPr lang="en-US" baseline="0" dirty="0" smtClean="0"/>
              <a:t>  And some already are</a:t>
            </a:r>
          </a:p>
          <a:p>
            <a:pPr lvl="1"/>
            <a:r>
              <a:rPr lang="en-US" baseline="0" dirty="0" smtClean="0"/>
              <a:t>Take the idea and run with it.  Try things.  But be aware that you can’t claim it’s “standard” and that retrofitting to become standard may be necessary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3F5-4C81-4783-A183-4EEB61C98B7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48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really going to never move extensions into core?</a:t>
            </a:r>
          </a:p>
          <a:p>
            <a:pPr lvl="1"/>
            <a:r>
              <a:rPr lang="en-US" dirty="0" smtClean="0"/>
              <a:t>Point</a:t>
            </a:r>
            <a:r>
              <a:rPr lang="en-US" baseline="0" dirty="0" smtClean="0"/>
              <a:t> of contention</a:t>
            </a:r>
          </a:p>
          <a:p>
            <a:pPr lvl="1"/>
            <a:r>
              <a:rPr lang="en-US" baseline="0" dirty="0" smtClean="0"/>
              <a:t>Costs to doing so and not doing so</a:t>
            </a:r>
          </a:p>
          <a:p>
            <a:pPr lvl="1"/>
            <a:r>
              <a:rPr lang="en-US" baseline="0" dirty="0" smtClean="0"/>
              <a:t>Even if we choose not to, creating a new replacement resource (e.g. Person2) is possible</a:t>
            </a:r>
          </a:p>
          <a:p>
            <a:pPr lvl="1"/>
            <a:r>
              <a:rPr lang="en-US" baseline="0" dirty="0" smtClean="0"/>
              <a:t>Will revisit as we get closer to normative and have more implementer opinion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7D07-9A73-4298-84D7-C536A81731E3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FHIR compatible with the NIEM?</a:t>
            </a:r>
          </a:p>
          <a:p>
            <a:pPr lvl="1"/>
            <a:r>
              <a:rPr lang="en-US" dirty="0" smtClean="0"/>
              <a:t>That will be one of the source models resources will be designed</a:t>
            </a:r>
            <a:r>
              <a:rPr lang="en-US" baseline="0" dirty="0" smtClean="0"/>
              <a:t> taking into consideration.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DA15-02B7-4DF4-A86E-31EBC6BDECD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792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licensed under the Creative Commons Attribution Non-commercial Share Alike 3.0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7D42-1F98-4FF2-AC7E-30159563EF4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4428</Words>
  <Application>Microsoft Office PowerPoint</Application>
  <PresentationFormat>On-screen Show (4:3)</PresentationFormat>
  <Paragraphs>727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TrainingPresentation</vt:lpstr>
      <vt:lpstr>Introduction to HL7 FHIR</vt:lpstr>
      <vt:lpstr>Current version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So – I should throw away v3?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  <vt:lpstr>Questions &amp; Answers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2012-05-22T14:39:50Z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