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411" r:id="rId3"/>
    <p:sldId id="388" r:id="rId4"/>
    <p:sldId id="389" r:id="rId5"/>
    <p:sldId id="404" r:id="rId6"/>
    <p:sldId id="407" r:id="rId7"/>
    <p:sldId id="391" r:id="rId8"/>
    <p:sldId id="398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3" r:id="rId17"/>
    <p:sldId id="408" r:id="rId18"/>
    <p:sldId id="412" r:id="rId19"/>
    <p:sldId id="413" r:id="rId20"/>
    <p:sldId id="422" r:id="rId21"/>
    <p:sldId id="421" r:id="rId22"/>
    <p:sldId id="424" r:id="rId23"/>
    <p:sldId id="425" r:id="rId24"/>
    <p:sldId id="426" r:id="rId25"/>
    <p:sldId id="427" r:id="rId26"/>
    <p:sldId id="428" r:id="rId27"/>
    <p:sldId id="4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78" d="100"/>
          <a:sy n="78" d="100"/>
        </p:scale>
        <p:origin x="-11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2013-08-14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learning curve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22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allows defining additional services via the “query” mechanism as well as custom services.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715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69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 if Meaningful Use sticks with CDA for another 10 years, and your hospital sticks with v2 for another</a:t>
            </a:r>
            <a:r>
              <a:rPr lang="en-US" baseline="0" dirty="0" smtClean="0"/>
              <a:t> 20, that doesn’t mean you can’t use FHIR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663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 shouldn’t take more than a weekend to read and thoroughly understand.  Basic grasp within a day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75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36052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68305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446014"/>
            <a:ext cx="7344816" cy="2559050"/>
          </a:xfrm>
        </p:spPr>
        <p:txBody>
          <a:bodyPr/>
          <a:lstStyle/>
          <a:p>
            <a:r>
              <a:rPr lang="en-AU" dirty="0" smtClean="0"/>
              <a:t>Catching FHIR</a:t>
            </a:r>
            <a:br>
              <a:rPr lang="en-AU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3200" dirty="0" smtClean="0"/>
              <a:t>Igniting the Value of Health Data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August 15, 2013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and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around re-usable “chunks” of data</a:t>
            </a:r>
          </a:p>
          <a:p>
            <a:r>
              <a:rPr lang="en-US" dirty="0" smtClean="0"/>
              <a:t>Strong forward/backward compatibility rules</a:t>
            </a:r>
          </a:p>
          <a:p>
            <a:r>
              <a:rPr lang="en-US" dirty="0" smtClean="0"/>
              <a:t>Extensibility mechanism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chunk (resource) is independently addressable</a:t>
            </a:r>
          </a:p>
          <a:p>
            <a:r>
              <a:rPr lang="en-US" dirty="0" smtClean="0"/>
              <a:t>More than messages</a:t>
            </a:r>
          </a:p>
          <a:p>
            <a:r>
              <a:rPr lang="en-US" dirty="0" smtClean="0"/>
              <a:t>Human readable required</a:t>
            </a:r>
          </a:p>
          <a:p>
            <a:r>
              <a:rPr lang="en-US" dirty="0" smtClean="0"/>
              <a:t>Extensions don’t collide, are discoverable</a:t>
            </a:r>
          </a:p>
          <a:p>
            <a:r>
              <a:rPr lang="en-US" dirty="0" smtClean="0"/>
              <a:t>Modern tools/skills</a:t>
            </a:r>
          </a:p>
          <a:p>
            <a:r>
              <a:rPr lang="en-US" dirty="0" smtClean="0"/>
              <a:t>Instances easy to read</a:t>
            </a:r>
          </a:p>
          <a:p>
            <a:r>
              <a:rPr lang="en-US" dirty="0" smtClean="0"/>
              <a:t>Lighter spec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68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FHIR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Based on RIM, vocab &amp; ISO Data types foundations</a:t>
            </a:r>
          </a:p>
          <a:p>
            <a:r>
              <a:rPr lang="en-US" dirty="0" smtClean="0"/>
              <a:t>Support XML syntax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Simpler models &amp; </a:t>
            </a:r>
            <a:r>
              <a:rPr lang="en-US" dirty="0" smtClean="0"/>
              <a:t>syntax (reference model hidden)</a:t>
            </a:r>
            <a:endParaRPr lang="en-US" dirty="0" smtClean="0"/>
          </a:p>
          <a:p>
            <a:r>
              <a:rPr lang="en-US" dirty="0"/>
              <a:t>Friendly names</a:t>
            </a:r>
          </a:p>
          <a:p>
            <a:r>
              <a:rPr lang="en-US" dirty="0" smtClean="0"/>
              <a:t>Extensibility </a:t>
            </a:r>
            <a:r>
              <a:rPr lang="en-US" dirty="0" smtClean="0"/>
              <a:t>with discovery</a:t>
            </a:r>
          </a:p>
          <a:p>
            <a:r>
              <a:rPr lang="en-US" dirty="0" smtClean="0"/>
              <a:t>Easy inter-version wire compatibility</a:t>
            </a:r>
          </a:p>
          <a:p>
            <a:r>
              <a:rPr lang="en-US" dirty="0" smtClean="0"/>
              <a:t>Messages, documents, etc. use same syntax</a:t>
            </a:r>
          </a:p>
          <a:p>
            <a:r>
              <a:rPr lang="en-US" dirty="0" smtClean="0"/>
              <a:t>JSON syntax too</a:t>
            </a:r>
          </a:p>
        </p:txBody>
      </p:sp>
    </p:spTree>
    <p:extLst>
      <p:ext uri="{BB962C8B-B14F-4D97-AF65-F5344CB8AC3E}">
        <p14:creationId xmlns:p14="http://schemas.microsoft.com/office/powerpoint/2010/main" val="150096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and CDA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Support profiling for specific use-cases</a:t>
            </a:r>
          </a:p>
          <a:p>
            <a:r>
              <a:rPr lang="en-US" dirty="0" smtClean="0"/>
              <a:t>Human readability is minimum for interoperability</a:t>
            </a:r>
          </a:p>
          <a:p>
            <a:r>
              <a:rPr lang="en-US" dirty="0" smtClean="0"/>
              <a:t>APIs, validation tooling, profile tooling</a:t>
            </a:r>
          </a:p>
          <a:p>
            <a:r>
              <a:rPr lang="en-US" dirty="0" smtClean="0"/>
              <a:t>(See v3 similarities on prior slide)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Can use out of the box – no templates required</a:t>
            </a:r>
          </a:p>
          <a:p>
            <a:r>
              <a:rPr lang="en-US" dirty="0" smtClean="0"/>
              <a:t>Not restricted to just documents</a:t>
            </a:r>
          </a:p>
          <a:p>
            <a:r>
              <a:rPr lang="en-US" dirty="0" smtClean="0"/>
              <a:t>Implementer tooling generated with spec</a:t>
            </a:r>
          </a:p>
          <a:p>
            <a:r>
              <a:rPr lang="en-US" dirty="0" smtClean="0"/>
              <a:t>(</a:t>
            </a:r>
            <a:r>
              <a:rPr lang="en-US" dirty="0"/>
              <a:t>See v3 </a:t>
            </a:r>
            <a:r>
              <a:rPr lang="en-US" dirty="0" smtClean="0"/>
              <a:t>differences on </a:t>
            </a:r>
            <a:r>
              <a:rPr lang="en-US" dirty="0"/>
              <a:t>prior slide</a:t>
            </a:r>
            <a:r>
              <a:rPr lang="en-US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50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and Services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Encourage context neutral, re-usable structures with defined behavior</a:t>
            </a:r>
          </a:p>
          <a:p>
            <a:r>
              <a:rPr lang="en-US" dirty="0" smtClean="0"/>
              <a:t>RESTful interface is a simple SOA interface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FHIR differences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Consistent data structures across services</a:t>
            </a:r>
          </a:p>
          <a:p>
            <a:r>
              <a:rPr lang="en-US" dirty="0" smtClean="0"/>
              <a:t>Ease of transport across paradigms message &lt;-&gt; service &lt;-&gt; document &lt;-&gt; </a:t>
            </a:r>
            <a:r>
              <a:rPr lang="en-US" dirty="0" smtClean="0"/>
              <a:t>REST</a:t>
            </a:r>
          </a:p>
          <a:p>
            <a:r>
              <a:rPr lang="en-US" dirty="0" smtClean="0"/>
              <a:t>Standard framework for defining/discovering 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97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use anything else?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brand new</a:t>
            </a:r>
          </a:p>
          <a:p>
            <a:pPr lvl="1"/>
            <a:r>
              <a:rPr lang="en-US" dirty="0" smtClean="0"/>
              <a:t>No market share</a:t>
            </a:r>
          </a:p>
          <a:p>
            <a:pPr lvl="1"/>
            <a:r>
              <a:rPr lang="en-US" dirty="0" smtClean="0"/>
              <a:t>Not yet passed ballot</a:t>
            </a:r>
          </a:p>
          <a:p>
            <a:pPr lvl="1"/>
            <a:r>
              <a:rPr lang="en-US" dirty="0" smtClean="0"/>
              <a:t>Little track record</a:t>
            </a:r>
          </a:p>
          <a:p>
            <a:r>
              <a:rPr lang="en-US" dirty="0" smtClean="0"/>
              <a:t>Business case</a:t>
            </a:r>
          </a:p>
          <a:p>
            <a:pPr lvl="1"/>
            <a:r>
              <a:rPr lang="en-US" dirty="0" smtClean="0"/>
              <a:t>No-one dumps existing working systems just because something new is “better”</a:t>
            </a:r>
          </a:p>
          <a:p>
            <a:pPr lvl="1"/>
            <a:r>
              <a:rPr lang="en-US" dirty="0" smtClean="0"/>
              <a:t>Large projects committed to one standard won’t change direction quickly (or even at all)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04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message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Yes, FHIR has the </a:t>
            </a:r>
            <a:r>
              <a:rPr lang="en-US" sz="2800" b="1" dirty="0" smtClean="0"/>
              <a:t>potential</a:t>
            </a:r>
            <a:r>
              <a:rPr lang="en-US" sz="2800" b="0" dirty="0" smtClean="0"/>
              <a:t> to supplant HL7 v3, CDA and even v2</a:t>
            </a:r>
          </a:p>
          <a:p>
            <a:r>
              <a:rPr lang="en-US" sz="2800" b="1" dirty="0" smtClean="0"/>
              <a:t>However</a:t>
            </a:r>
          </a:p>
          <a:p>
            <a:pPr lvl="1"/>
            <a:r>
              <a:rPr lang="en-US" sz="2400" b="0" dirty="0" smtClean="0"/>
              <a:t>It’s not going to do so any time soon</a:t>
            </a:r>
          </a:p>
          <a:p>
            <a:r>
              <a:rPr lang="en-US" sz="2800" b="0" dirty="0" smtClean="0"/>
              <a:t>No one's going to throw away their investment in older standards to use FHIR until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specification has a good track record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0" dirty="0" smtClean="0"/>
              <a:t>It’s clear the new thing provides significant benefits</a:t>
            </a:r>
          </a:p>
          <a:p>
            <a:pPr marL="571500" indent="-514350"/>
            <a:r>
              <a:rPr lang="en-US" sz="2900" dirty="0" smtClean="0"/>
              <a:t>HL7 will support existing product lines so</a:t>
            </a:r>
            <a:br>
              <a:rPr lang="en-US" sz="2900" dirty="0" smtClean="0"/>
            </a:br>
            <a:r>
              <a:rPr lang="en-US" sz="2900" dirty="0" smtClean="0"/>
              <a:t>long as the market needs them</a:t>
            </a:r>
            <a:endParaRPr lang="en-CA" sz="2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779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 &amp; Readiness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887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completed </a:t>
            </a:r>
            <a:r>
              <a:rPr lang="en-US" dirty="0" err="1" smtClean="0"/>
              <a:t>connectathons</a:t>
            </a:r>
            <a:r>
              <a:rPr lang="en-US" dirty="0" smtClean="0"/>
              <a:t> (25+ implementers)</a:t>
            </a:r>
          </a:p>
          <a:p>
            <a:pPr lvl="1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coming up in 37 days</a:t>
            </a:r>
          </a:p>
          <a:p>
            <a:r>
              <a:rPr lang="en-US" dirty="0" smtClean="0"/>
              <a:t>IHE &amp; DICOM both exploring</a:t>
            </a:r>
          </a:p>
          <a:p>
            <a:r>
              <a:rPr lang="en-US" dirty="0" smtClean="0"/>
              <a:t>W3C assisting with Semantic Web aspects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DSTU ballot open now with full support for content in CCDA, but much still to be done</a:t>
            </a:r>
          </a:p>
          <a:p>
            <a:r>
              <a:rPr lang="en-US" dirty="0" smtClean="0"/>
              <a:t>DSTU published ~Jan. 2014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31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 support</a:t>
            </a:r>
            <a:r>
              <a:rPr lang="en-US" strike="sngStrike" dirty="0" smtClean="0">
                <a:solidFill>
                  <a:srgbClr val="FF0000"/>
                </a:solidFill>
              </a:rPr>
              <a:t>s</a:t>
            </a:r>
            <a:endParaRPr lang="en-CA" strike="sngStrik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reference implementations</a:t>
            </a:r>
            <a:endParaRPr lang="en-CA" sz="3100" dirty="0" smtClean="0">
              <a:effectLst/>
            </a:endParaRPr>
          </a:p>
          <a:p>
            <a:pPr rtl="0" eaLnBrk="1" fontAlgn="base" hangingPunct="1"/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Auto-generated interfaces in 4+ languages</a:t>
            </a:r>
            <a:endParaRPr lang="en-CA" dirty="0" smtClean="0">
              <a:effectLst/>
            </a:endParaRPr>
          </a:p>
          <a:p>
            <a:pPr rtl="0" eaLnBrk="1" fontAlgn="base" hangingPunct="1"/>
            <a:r>
              <a:rPr lang="en-US" sz="31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test servers</a:t>
            </a:r>
            <a:endParaRPr lang="en-CA" dirty="0" smtClean="0">
              <a:effectLst/>
            </a:endParaRPr>
          </a:p>
          <a:p>
            <a:r>
              <a:rPr lang="en-US" dirty="0" smtClean="0"/>
              <a:t>Automated test tools</a:t>
            </a:r>
          </a:p>
          <a:p>
            <a:r>
              <a:rPr lang="en-US" dirty="0" smtClean="0"/>
              <a:t>Draft tooling to convert CCDA -&gt; FHIR</a:t>
            </a:r>
          </a:p>
          <a:p>
            <a:r>
              <a:rPr lang="en-US" dirty="0" smtClean="0"/>
              <a:t>Tooling in progress for Profile development/maintenance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76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next 2-3 </a:t>
            </a:r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Additional DSTUs updating existing content, adding new resources &amp; profiles</a:t>
            </a:r>
          </a:p>
          <a:p>
            <a:pPr lvl="1"/>
            <a:r>
              <a:rPr lang="en-US" dirty="0" smtClean="0"/>
              <a:t>Some projects, external SDOs &amp; new national initiatives start referencing FHIR</a:t>
            </a:r>
          </a:p>
          <a:p>
            <a:r>
              <a:rPr lang="en-US" dirty="0" smtClean="0"/>
              <a:t>After 2-3 </a:t>
            </a:r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Begin making FHIR and some resources Normative</a:t>
            </a:r>
          </a:p>
          <a:p>
            <a:pPr lvl="1"/>
            <a:r>
              <a:rPr lang="en-US" dirty="0" smtClean="0"/>
              <a:t>Migration begins if/when a financial business </a:t>
            </a:r>
            <a:br>
              <a:rPr lang="en-US" dirty="0" smtClean="0"/>
            </a:br>
            <a:r>
              <a:rPr lang="en-US" dirty="0" smtClean="0"/>
              <a:t>case can be made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6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explain</a:t>
            </a:r>
          </a:p>
          <a:p>
            <a:pPr lvl="1"/>
            <a:r>
              <a:rPr lang="en-US" dirty="0" smtClean="0"/>
              <a:t>What FHIR is</a:t>
            </a:r>
          </a:p>
          <a:p>
            <a:pPr lvl="1"/>
            <a:r>
              <a:rPr lang="en-US" dirty="0" smtClean="0"/>
              <a:t>Why you should care</a:t>
            </a:r>
          </a:p>
          <a:p>
            <a:pPr lvl="1"/>
            <a:r>
              <a:rPr lang="en-US" dirty="0" smtClean="0"/>
              <a:t>How does FHIR </a:t>
            </a:r>
            <a:r>
              <a:rPr lang="en-US" dirty="0" smtClean="0"/>
              <a:t>relate </a:t>
            </a:r>
            <a:r>
              <a:rPr lang="en-US" dirty="0" smtClean="0"/>
              <a:t>to other HL7 standards</a:t>
            </a:r>
          </a:p>
          <a:p>
            <a:pPr lvl="1"/>
            <a:r>
              <a:rPr lang="en-US" dirty="0" smtClean="0"/>
              <a:t>Realistic timeframes for FHIR adoption</a:t>
            </a:r>
          </a:p>
          <a:p>
            <a:pPr lvl="1"/>
            <a:r>
              <a:rPr lang="en-US" dirty="0" smtClean="0"/>
              <a:t>Possible FHIR transition strategies</a:t>
            </a:r>
          </a:p>
          <a:p>
            <a:r>
              <a:rPr lang="en-US" dirty="0" smtClean="0"/>
              <a:t>Answer all (or at least many) of your FHIR-related questions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998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get ready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will show up in different places in different timeframes</a:t>
            </a:r>
          </a:p>
          <a:p>
            <a:pPr lvl="1"/>
            <a:r>
              <a:rPr lang="en-US" dirty="0" smtClean="0"/>
              <a:t>Some IHE profiles and national program specs next year</a:t>
            </a:r>
          </a:p>
          <a:p>
            <a:pPr lvl="1"/>
            <a:r>
              <a:rPr lang="en-US" dirty="0" smtClean="0"/>
              <a:t>Your internal hospital interface, maybe never</a:t>
            </a:r>
          </a:p>
          <a:p>
            <a:r>
              <a:rPr lang="en-US" dirty="0" smtClean="0"/>
              <a:t>Regardless of timeframe, you can look at ways to prepare for FHIR 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288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for FHIR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63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familiar with FHIR</a:t>
            </a:r>
          </a:p>
          <a:p>
            <a:r>
              <a:rPr lang="en-US" dirty="0" smtClean="0"/>
              <a:t>Consider FHIR for new requirements</a:t>
            </a:r>
          </a:p>
          <a:p>
            <a:pPr lvl="1"/>
            <a:r>
              <a:rPr lang="en-US" dirty="0" smtClean="0"/>
              <a:t>Social web &amp; mobile (PHR, workflow)</a:t>
            </a:r>
          </a:p>
          <a:p>
            <a:pPr lvl="2"/>
            <a:r>
              <a:rPr lang="en-US" dirty="0" smtClean="0"/>
              <a:t>E.g. Expose appointments or lab data to patient’s on their smart phones</a:t>
            </a:r>
          </a:p>
          <a:p>
            <a:r>
              <a:rPr lang="en-US" dirty="0" smtClean="0"/>
              <a:t>Map existing internal interfaces to FHIR to allow easy external interfacing</a:t>
            </a:r>
          </a:p>
          <a:p>
            <a:r>
              <a:rPr lang="en-US" dirty="0" smtClean="0"/>
              <a:t>Look at adopting FHIR as an internal architecture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583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v2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4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V3 migrations should be more straight-forward as semantics are clear</a:t>
            </a:r>
          </a:p>
          <a:p>
            <a:pPr lvl="1"/>
            <a:r>
              <a:rPr lang="en-US" dirty="0" smtClean="0"/>
              <a:t>Migrations will tend to be based on templates and realm constraints rather than international specs</a:t>
            </a:r>
          </a:p>
          <a:p>
            <a:r>
              <a:rPr lang="en-US" dirty="0" smtClean="0"/>
              <a:t>Round-trip transforms are possible</a:t>
            </a:r>
          </a:p>
          <a:p>
            <a:pPr lvl="1"/>
            <a:r>
              <a:rPr lang="en-US" dirty="0" smtClean="0"/>
              <a:t>Which get targeted first will depend on implementer desires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5492551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HL7 v3</a:t>
            </a:r>
            <a:endParaRPr lang="en-C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4932040" y="5170992"/>
            <a:ext cx="2034746" cy="125215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611507" y="5589240"/>
            <a:ext cx="1224136" cy="5760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8" name="Picture 2" descr="Clinical Document 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53875"/>
            <a:ext cx="2148159" cy="10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use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IHE has indicated an intention to profile FHIR for the next version of their Mobile access to Health Documents (MHD) spec</a:t>
            </a:r>
            <a:endParaRPr lang="en-US" dirty="0"/>
          </a:p>
          <a:p>
            <a:pPr lvl="1"/>
            <a:r>
              <a:rPr lang="en-US" dirty="0" smtClean="0"/>
              <a:t>Essentially a RESTful equivalent to XDS</a:t>
            </a:r>
          </a:p>
          <a:p>
            <a:pPr lvl="1"/>
            <a:r>
              <a:rPr lang="en-US" smtClean="0"/>
              <a:t>Expected Winter/Spring 2014</a:t>
            </a:r>
            <a:endParaRPr lang="en-US" dirty="0" smtClean="0"/>
          </a:p>
          <a:p>
            <a:r>
              <a:rPr lang="en-US" dirty="0" smtClean="0"/>
              <a:t>They’re also exploring profiling the </a:t>
            </a:r>
            <a:r>
              <a:rPr lang="en-US" dirty="0" err="1" smtClean="0"/>
              <a:t>SecurityEvent</a:t>
            </a:r>
            <a:r>
              <a:rPr lang="en-US" dirty="0" smtClean="0"/>
              <a:t> to provide an HTTP equivalent to ATNA with extra reporting and alerting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083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 Up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Read the spec: </a:t>
            </a:r>
            <a:r>
              <a:rPr lang="en-AU" dirty="0" smtClean="0">
                <a:hlinkClick r:id="rId2"/>
              </a:rPr>
              <a:t>hl7.org/</a:t>
            </a:r>
            <a:r>
              <a:rPr lang="en-AU" dirty="0" err="1" smtClean="0">
                <a:hlinkClick r:id="rId2"/>
              </a:rPr>
              <a:t>fhir</a:t>
            </a:r>
            <a:endParaRPr lang="en-AU" dirty="0" smtClean="0"/>
          </a:p>
          <a:p>
            <a:r>
              <a:rPr lang="en-AU" dirty="0" smtClean="0"/>
              <a:t>Follow #FHIR on Twitter</a:t>
            </a:r>
          </a:p>
          <a:p>
            <a:r>
              <a:rPr lang="en-AU" dirty="0" smtClean="0"/>
              <a:t>Shape the specification:</a:t>
            </a:r>
          </a:p>
          <a:p>
            <a:pPr lvl="1"/>
            <a:r>
              <a:rPr lang="en-AU" sz="2400" dirty="0" smtClean="0">
                <a:solidFill>
                  <a:srgbClr val="FF0000"/>
                </a:solidFill>
              </a:rPr>
              <a:t>Participate in the Ballot</a:t>
            </a:r>
          </a:p>
          <a:p>
            <a:pPr lvl="1"/>
            <a:r>
              <a:rPr lang="en-AU" sz="2400" dirty="0" smtClean="0"/>
              <a:t>Try implementing it</a:t>
            </a:r>
          </a:p>
          <a:p>
            <a:pPr lvl="1"/>
            <a:r>
              <a:rPr lang="en-AU" sz="2400" dirty="0" smtClean="0">
                <a:solidFill>
                  <a:srgbClr val="FF0000"/>
                </a:solidFill>
              </a:rPr>
              <a:t>Come to the next Connectathon</a:t>
            </a:r>
          </a:p>
          <a:p>
            <a:pPr lvl="1"/>
            <a:r>
              <a:rPr lang="en-AU" sz="2400" dirty="0" smtClean="0"/>
              <a:t>Come to the Sept. HL7 WGM (Cambridge)</a:t>
            </a:r>
          </a:p>
          <a:p>
            <a:r>
              <a:rPr lang="en-AU" sz="2900" dirty="0" smtClean="0"/>
              <a:t>Contact me</a:t>
            </a:r>
          </a:p>
          <a:p>
            <a:pPr lvl="1"/>
            <a:r>
              <a:rPr lang="en-AU" sz="2400" dirty="0" smtClean="0"/>
              <a:t>lloyd@lmckenzie.com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Healthcare Standards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Complex…. Slow…</a:t>
            </a:r>
          </a:p>
          <a:p>
            <a:r>
              <a:rPr lang="en-US" smtClean="0"/>
              <a:t>Hard to use and understand</a:t>
            </a:r>
          </a:p>
          <a:p>
            <a:r>
              <a:rPr lang="en-US" smtClean="0"/>
              <a:t>Require specialist skills, tools</a:t>
            </a:r>
          </a:p>
          <a:p>
            <a:r>
              <a:rPr lang="en-US" smtClean="0"/>
              <a:t>Costly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4542800"/>
            <a:ext cx="856093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Calibri" pitchFamily="34" charset="0"/>
                <a:cs typeface="Calibri"/>
              </a:rPr>
              <a:t>What if it didn’t have to be like that?</a:t>
            </a:r>
          </a:p>
          <a:p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FHIR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/>
              <a:t>F</a:t>
            </a:r>
            <a:r>
              <a:rPr lang="en-AU" sz="2800" dirty="0" smtClean="0"/>
              <a:t>ast </a:t>
            </a:r>
            <a:r>
              <a:rPr lang="en-AU" sz="2800" b="1" dirty="0" smtClean="0"/>
              <a:t>H</a:t>
            </a:r>
            <a:r>
              <a:rPr lang="en-AU" sz="2800" dirty="0" smtClean="0"/>
              <a:t>ealth </a:t>
            </a:r>
            <a:r>
              <a:rPr lang="en-AU" sz="2800" b="1" dirty="0" smtClean="0"/>
              <a:t>I</a:t>
            </a:r>
            <a:r>
              <a:rPr lang="en-AU" sz="2800" dirty="0" smtClean="0"/>
              <a:t>nteroperability </a:t>
            </a:r>
            <a:r>
              <a:rPr lang="en-AU" sz="2800" b="1" dirty="0" smtClean="0"/>
              <a:t>R</a:t>
            </a:r>
            <a:r>
              <a:rPr lang="en-AU" sz="2800" dirty="0" smtClean="0"/>
              <a:t>esources</a:t>
            </a:r>
          </a:p>
          <a:p>
            <a:pPr lvl="1"/>
            <a:r>
              <a:rPr lang="en-AU" sz="2400" dirty="0" smtClean="0"/>
              <a:t>Pronounced “Fire”</a:t>
            </a:r>
          </a:p>
          <a:p>
            <a:pPr>
              <a:spcBef>
                <a:spcPts val="2400"/>
              </a:spcBef>
            </a:pPr>
            <a:r>
              <a:rPr lang="en-AU" sz="2400" dirty="0" smtClean="0"/>
              <a:t>Based on industry best practices, with a focus on </a:t>
            </a:r>
            <a:r>
              <a:rPr lang="en-AU" sz="2400" b="1" dirty="0" smtClean="0"/>
              <a:t>simplicity</a:t>
            </a:r>
            <a:r>
              <a:rPr lang="en-AU" sz="2400" dirty="0" smtClean="0"/>
              <a:t> and </a:t>
            </a:r>
            <a:r>
              <a:rPr lang="en-AU" sz="2400" b="1" dirty="0" err="1" smtClean="0"/>
              <a:t>implementability</a:t>
            </a:r>
            <a:endParaRPr lang="en-US" sz="2400" b="1" dirty="0" smtClean="0"/>
          </a:p>
          <a:p>
            <a:pPr>
              <a:spcBef>
                <a:spcPts val="2400"/>
              </a:spcBef>
            </a:pPr>
            <a:r>
              <a:rPr lang="en-US" sz="2400" dirty="0" smtClean="0"/>
              <a:t>Leverage </a:t>
            </a:r>
            <a:r>
              <a:rPr lang="en-US" sz="2400" b="1" dirty="0" smtClean="0"/>
              <a:t>web technologies</a:t>
            </a:r>
          </a:p>
          <a:p>
            <a:pPr>
              <a:spcBef>
                <a:spcPts val="2400"/>
              </a:spcBef>
            </a:pPr>
            <a:r>
              <a:rPr lang="en-US" sz="2400" b="1" dirty="0" smtClean="0"/>
              <a:t>Human </a:t>
            </a:r>
            <a:r>
              <a:rPr lang="en-US" sz="2400" b="1" dirty="0" smtClean="0"/>
              <a:t>readability</a:t>
            </a:r>
            <a:r>
              <a:rPr lang="en-US" sz="2400" dirty="0" smtClean="0"/>
              <a:t> </a:t>
            </a:r>
            <a:r>
              <a:rPr lang="en-US" sz="2400" dirty="0" smtClean="0"/>
              <a:t>as base level of interoperability</a:t>
            </a:r>
          </a:p>
          <a:p>
            <a:pPr>
              <a:spcBef>
                <a:spcPts val="2400"/>
              </a:spcBef>
            </a:pPr>
            <a:r>
              <a:rPr lang="en-US" sz="2400" b="1" dirty="0" smtClean="0"/>
              <a:t>One syntax</a:t>
            </a:r>
            <a:r>
              <a:rPr lang="en-US" sz="2400" dirty="0" smtClean="0"/>
              <a:t> – documents, messages, services, REST</a:t>
            </a:r>
          </a:p>
          <a:p>
            <a:pPr lvl="1"/>
            <a:r>
              <a:rPr lang="en-US" sz="2000" dirty="0" smtClean="0"/>
              <a:t>Computable templates/profiles that work in all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E.g. Patient, Provider, Specimen, Drug, Lab Result, Allergy, Care Plan, Study, Adverse Reaction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092" y="2924944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</a:t>
            </a:r>
            <a:r>
              <a:rPr lang="en-AU" smtClean="0"/>
              <a:t> have 3 parts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Defined Structured Data</a:t>
            </a:r>
          </a:p>
          <a:p>
            <a:pPr lvl="1"/>
            <a:r>
              <a:rPr lang="en-AU" dirty="0" smtClean="0"/>
              <a:t>The logical, common contents of the resource</a:t>
            </a:r>
          </a:p>
          <a:p>
            <a:pPr lvl="1"/>
            <a:r>
              <a:rPr lang="en-AU" dirty="0" smtClean="0"/>
              <a:t>Mapped to formal definitions/RIM &amp; other formats</a:t>
            </a:r>
          </a:p>
          <a:p>
            <a:r>
              <a:rPr lang="en-AU" dirty="0" smtClean="0"/>
              <a:t>Extensions</a:t>
            </a:r>
          </a:p>
          <a:p>
            <a:pPr lvl="1"/>
            <a:r>
              <a:rPr lang="en-AU" dirty="0" smtClean="0"/>
              <a:t>Local requirements, but everyone can use</a:t>
            </a:r>
          </a:p>
          <a:p>
            <a:pPr lvl="1"/>
            <a:r>
              <a:rPr lang="en-AU" dirty="0" smtClean="0"/>
              <a:t>Published and managed (w/ formal definitions)</a:t>
            </a:r>
          </a:p>
          <a:p>
            <a:r>
              <a:rPr lang="en-AU" dirty="0" smtClean="0"/>
              <a:t>Narrative</a:t>
            </a:r>
          </a:p>
          <a:p>
            <a:pPr lvl="1"/>
            <a:r>
              <a:rPr lang="en-AU" dirty="0" smtClean="0"/>
              <a:t>Human readable (fall back)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7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98583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32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Extensions</a:t>
            </a:r>
            <a:endParaRPr lang="en-US" dirty="0" smtClean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Managing extensibility is a central problem</a:t>
            </a:r>
          </a:p>
          <a:p>
            <a:r>
              <a:rPr lang="en-US" sz="2800" dirty="0" smtClean="0"/>
              <a:t>Everyone needs extensions, everyone hates them</a:t>
            </a:r>
          </a:p>
          <a:p>
            <a:r>
              <a:rPr lang="en-US" sz="2800" dirty="0" smtClean="0"/>
              <a:t>Alternative is too complex</a:t>
            </a:r>
          </a:p>
          <a:p>
            <a:r>
              <a:rPr lang="en-US" sz="2800" dirty="0" smtClean="0"/>
              <a:t>FHIR tames extensibility</a:t>
            </a:r>
          </a:p>
          <a:p>
            <a:pPr lvl="1"/>
            <a:r>
              <a:rPr lang="en-US" sz="2400" dirty="0" smtClean="0"/>
              <a:t>Built in extensibility framework (engineering level)</a:t>
            </a:r>
          </a:p>
          <a:p>
            <a:pPr lvl="1"/>
            <a:r>
              <a:rPr lang="en-US" sz="2400" dirty="0" smtClean="0"/>
              <a:t>Define, publish, find extensions</a:t>
            </a:r>
          </a:p>
          <a:p>
            <a:pPr lvl="1"/>
            <a:r>
              <a:rPr lang="en-US" sz="2400" dirty="0" smtClean="0"/>
              <a:t>Use them</a:t>
            </a:r>
          </a:p>
          <a:p>
            <a:r>
              <a:rPr lang="en-US" sz="2800" dirty="0" smtClean="0"/>
              <a:t>This tames the overall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FBE2B389-5997-41EC-A1F5-068E114188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better?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Comparing FHIR and prior HL7 standards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5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6595</TotalTime>
  <Words>1161</Words>
  <Application>Microsoft Office PowerPoint</Application>
  <PresentationFormat>On-screen Show (4:3)</PresentationFormat>
  <Paragraphs>218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Refined</vt:lpstr>
      <vt:lpstr>Catching FHIR  Igniting the Value of Health Data</vt:lpstr>
      <vt:lpstr>Objectives</vt:lpstr>
      <vt:lpstr>Healthcare Standards</vt:lpstr>
      <vt:lpstr>Introducing FHIR</vt:lpstr>
      <vt:lpstr>Resources</vt:lpstr>
      <vt:lpstr>Resources have 3 parts</vt:lpstr>
      <vt:lpstr>PowerPoint Presentation</vt:lpstr>
      <vt:lpstr>Extensions</vt:lpstr>
      <vt:lpstr>Is it better?</vt:lpstr>
      <vt:lpstr>V2 and FHIR</vt:lpstr>
      <vt:lpstr>V3 and FHIR</vt:lpstr>
      <vt:lpstr>V3 and CDA</vt:lpstr>
      <vt:lpstr>FHIR and Services</vt:lpstr>
      <vt:lpstr>So why use anything else?</vt:lpstr>
      <vt:lpstr>Simple message</vt:lpstr>
      <vt:lpstr>Timelines &amp; Readiness</vt:lpstr>
      <vt:lpstr>Current state</vt:lpstr>
      <vt:lpstr>Implementer supports</vt:lpstr>
      <vt:lpstr>Looking forward</vt:lpstr>
      <vt:lpstr>If you want to get ready</vt:lpstr>
      <vt:lpstr>Positioning for FHIR</vt:lpstr>
      <vt:lpstr>Getting ready</vt:lpstr>
      <vt:lpstr>Migration – v2</vt:lpstr>
      <vt:lpstr>Migration – v3</vt:lpstr>
      <vt:lpstr>Migration – CDA</vt:lpstr>
      <vt:lpstr>Early use of FHIR</vt:lpstr>
      <vt:lpstr>Follow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143</cp:revision>
  <dcterms:created xsi:type="dcterms:W3CDTF">2012-12-03T20:41:34Z</dcterms:created>
  <dcterms:modified xsi:type="dcterms:W3CDTF">2013-08-15T00:31:44Z</dcterms:modified>
</cp:coreProperties>
</file>