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289" r:id="rId29"/>
    <p:sldId id="301" r:id="rId30"/>
    <p:sldId id="298" r:id="rId31"/>
    <p:sldId id="303" r:id="rId32"/>
    <p:sldId id="387" r:id="rId33"/>
    <p:sldId id="359" r:id="rId34"/>
    <p:sldId id="346" r:id="rId35"/>
    <p:sldId id="290" r:id="rId36"/>
    <p:sldId id="299" r:id="rId37"/>
    <p:sldId id="300" r:id="rId38"/>
    <p:sldId id="292" r:id="rId39"/>
    <p:sldId id="390" r:id="rId40"/>
    <p:sldId id="347" r:id="rId41"/>
    <p:sldId id="348" r:id="rId42"/>
    <p:sldId id="355" r:id="rId43"/>
    <p:sldId id="356" r:id="rId44"/>
    <p:sldId id="349" r:id="rId45"/>
    <p:sldId id="385" r:id="rId46"/>
    <p:sldId id="386" r:id="rId47"/>
    <p:sldId id="350" r:id="rId48"/>
    <p:sldId id="351" r:id="rId49"/>
    <p:sldId id="352" r:id="rId50"/>
    <p:sldId id="353" r:id="rId51"/>
    <p:sldId id="358" r:id="rId52"/>
    <p:sldId id="309" r:id="rId53"/>
    <p:sldId id="388" r:id="rId54"/>
    <p:sldId id="360" r:id="rId55"/>
    <p:sldId id="389" r:id="rId56"/>
    <p:sldId id="361" r:id="rId57"/>
    <p:sldId id="362" r:id="rId58"/>
    <p:sldId id="363" r:id="rId59"/>
    <p:sldId id="364" r:id="rId60"/>
    <p:sldId id="365" r:id="rId61"/>
    <p:sldId id="384" r:id="rId62"/>
    <p:sldId id="334" r:id="rId63"/>
    <p:sldId id="379" r:id="rId64"/>
    <p:sldId id="378" r:id="rId65"/>
    <p:sldId id="377" r:id="rId66"/>
    <p:sldId id="376" r:id="rId67"/>
    <p:sldId id="375" r:id="rId68"/>
    <p:sldId id="374" r:id="rId69"/>
    <p:sldId id="373" r:id="rId70"/>
    <p:sldId id="380" r:id="rId71"/>
    <p:sldId id="372" r:id="rId72"/>
    <p:sldId id="371" r:id="rId73"/>
    <p:sldId id="381" r:id="rId74"/>
    <p:sldId id="331" r:id="rId75"/>
    <p:sldId id="295" r:id="rId76"/>
    <p:sldId id="336" r:id="rId77"/>
    <p:sldId id="366" r:id="rId78"/>
    <p:sldId id="367" r:id="rId79"/>
    <p:sldId id="368" r:id="rId80"/>
    <p:sldId id="369" r:id="rId81"/>
    <p:sldId id="382" r:id="rId82"/>
    <p:sldId id="332" r:id="rId83"/>
    <p:sldId id="383" r:id="rId84"/>
    <p:sldId id="333" r:id="rId85"/>
    <p:sldId id="296" r:id="rId86"/>
    <p:sldId id="329" r:id="rId87"/>
    <p:sldId id="337" r:id="rId88"/>
    <p:sldId id="27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2013-08-14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that performs consistency checks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9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11:15</a:t>
            </a:r>
          </a:p>
          <a:p>
            <a:r>
              <a:rPr lang="en-US" dirty="0" smtClean="0"/>
              <a:t>Core elements, Examples,</a:t>
            </a:r>
            <a:r>
              <a:rPr lang="en-US" baseline="0" dirty="0" smtClean="0"/>
              <a:t> definitions</a:t>
            </a:r>
          </a:p>
          <a:p>
            <a:r>
              <a:rPr lang="en-US" baseline="0" dirty="0" smtClean="0"/>
              <a:t>What do you think would be core in X?</a:t>
            </a:r>
          </a:p>
          <a:p>
            <a:r>
              <a:rPr lang="en-US" baseline="0" dirty="0" smtClean="0"/>
              <a:t>wiki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5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06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510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8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v3 gets it’s only check-mark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2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2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Sept. 23, </a:t>
            </a:r>
            <a:r>
              <a:rPr lang="en-AU" dirty="0" smtClean="0"/>
              <a:t>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1763688" y="2852936"/>
            <a:ext cx="4896544" cy="23042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8656" y="292438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2798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774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47864" y="1700808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47864" y="5552661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5603040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7" idx="0"/>
          </p:cNvCxnSpPr>
          <p:nvPr/>
        </p:nvCxnSpPr>
        <p:spPr bwMode="auto">
          <a:xfrm>
            <a:off x="5076848" y="3320433"/>
            <a:ext cx="215232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1"/>
            <a:endCxn id="8" idx="0"/>
          </p:cNvCxnSpPr>
          <p:nvPr/>
        </p:nvCxnSpPr>
        <p:spPr bwMode="auto">
          <a:xfrm flipH="1">
            <a:off x="3131840" y="3320433"/>
            <a:ext cx="216816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 bwMode="auto">
          <a:xfrm>
            <a:off x="3995936" y="432910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 bwMode="auto">
          <a:xfrm>
            <a:off x="4211960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3" idx="4"/>
            <a:endCxn id="11" idx="0"/>
          </p:cNvCxnSpPr>
          <p:nvPr/>
        </p:nvCxnSpPr>
        <p:spPr bwMode="auto">
          <a:xfrm>
            <a:off x="4211960" y="5157192"/>
            <a:ext cx="0" cy="395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3" idx="4"/>
            <a:endCxn id="12" idx="3"/>
          </p:cNvCxnSpPr>
          <p:nvPr/>
        </p:nvCxnSpPr>
        <p:spPr bwMode="auto">
          <a:xfrm flipH="1">
            <a:off x="2123728" y="5157192"/>
            <a:ext cx="2088232" cy="841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gforge.hl7.org/svn/fhir/trunk/presentations/2013-05 </a:t>
            </a:r>
            <a:r>
              <a:rPr lang="en-CA" dirty="0">
                <a:hlinkClick r:id="rId2"/>
              </a:rPr>
              <a:t>Tutorials/Introduction 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One of FHIR’s 3 principle editors</a:t>
            </a:r>
            <a:endParaRPr lang="en-US" dirty="0" smtClean="0"/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14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</a:t>
            </a:r>
            <a:r>
              <a:rPr lang="en-US" dirty="0" smtClean="0"/>
              <a:t>Location, </a:t>
            </a:r>
            <a:r>
              <a:rPr lang="en-US" dirty="0" smtClean="0"/>
              <a:t>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</a:t>
            </a:r>
            <a:r>
              <a:rPr lang="en-US" dirty="0" smtClean="0"/>
              <a:t>Condition, </a:t>
            </a:r>
            <a:r>
              <a:rPr lang="en-US" dirty="0" smtClean="0"/>
              <a:t>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91680" y="3907883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2467723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3187803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mustUnderstand to flag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(FHIR home)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3" y="279501"/>
            <a:ext cx="8590477" cy="62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64577" y="491431"/>
            <a:ext cx="1224136" cy="201265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2957" y="3967356"/>
            <a:ext cx="1599203" cy="1026966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093" y="207342"/>
            <a:ext cx="332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hl7.org/</a:t>
            </a:r>
            <a:r>
              <a:rPr lang="en-US" sz="4400" b="1" dirty="0" err="1" smtClean="0">
                <a:solidFill>
                  <a:srgbClr val="FF0000"/>
                </a:solidFill>
              </a:rPr>
              <a:t>fhir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7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</a:t>
            </a:r>
            <a:r>
              <a:rPr lang="en-US" sz="2800" dirty="0" smtClean="0"/>
              <a:t>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  <a:p>
            <a:r>
              <a:rPr lang="en-US" sz="2800" baseline="0" dirty="0" smtClean="0"/>
              <a:t>Data types can have extensions too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Document</a:t>
            </a:r>
            <a:endParaRPr lang="en-US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9992" y="1828800"/>
            <a:ext cx="4263008" cy="4480520"/>
          </a:xfrm>
        </p:spPr>
        <p:txBody>
          <a:bodyPr/>
          <a:lstStyle/>
          <a:p>
            <a:r>
              <a:rPr lang="en-US" sz="2800" dirty="0" smtClean="0"/>
              <a:t>A point in time collection of resources</a:t>
            </a:r>
          </a:p>
          <a:p>
            <a:r>
              <a:rPr lang="en-US" sz="2800" dirty="0" smtClean="0"/>
              <a:t>Can be a </a:t>
            </a:r>
            <a:r>
              <a:rPr lang="ja-JP" altLang="en-US" sz="2800" dirty="0" smtClean="0"/>
              <a:t>‘</a:t>
            </a:r>
            <a:r>
              <a:rPr lang="en-US" sz="2800" dirty="0" smtClean="0"/>
              <a:t>stand alone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document (like CDA) or a aggregated resource type (often profiled)</a:t>
            </a:r>
          </a:p>
          <a:p>
            <a:r>
              <a:rPr lang="ja-JP" altLang="en-US" sz="2800" dirty="0" smtClean="0"/>
              <a:t>‘</a:t>
            </a:r>
            <a:r>
              <a:rPr lang="en-US" sz="2800" dirty="0" smtClean="0"/>
              <a:t>child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resources are like CDA sections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Document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Message</a:t>
            </a:r>
            <a:endParaRPr lang="en-US" dirty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3322" y="1828800"/>
            <a:ext cx="4479677" cy="4480520"/>
          </a:xfrm>
        </p:spPr>
        <p:txBody>
          <a:bodyPr/>
          <a:lstStyle/>
          <a:p>
            <a:r>
              <a:rPr lang="en-US" sz="2000" dirty="0" smtClean="0">
                <a:sym typeface="Gill Sans MT" charset="0"/>
              </a:rPr>
              <a:t>Collection of resources sent as a result of some real-world event intended to accomplish a particular purpose </a:t>
            </a:r>
          </a:p>
          <a:p>
            <a:r>
              <a:rPr lang="en-US" sz="2000" dirty="0" smtClean="0">
                <a:sym typeface="Gill Sans MT" charset="0"/>
              </a:rPr>
              <a:t>Event Codes &amp; Definitions, like HL7 v2 </a:t>
            </a:r>
          </a:p>
          <a:p>
            <a:r>
              <a:rPr lang="en-US" sz="2000" dirty="0" smtClean="0">
                <a:sym typeface="Gill Sans MT" charset="0"/>
              </a:rPr>
              <a:t>V2 segments broadly map to resources</a:t>
            </a:r>
          </a:p>
          <a:p>
            <a:r>
              <a:rPr lang="en-US" sz="2000" dirty="0" smtClean="0">
                <a:sym typeface="Gill Sans MT" charset="0"/>
              </a:rPr>
              <a:t>Includes a </a:t>
            </a:r>
            <a:r>
              <a:rPr lang="ja-JP" altLang="en-US" sz="2000" dirty="0" smtClean="0">
                <a:sym typeface="Gill Sans MT" charset="0"/>
              </a:rPr>
              <a:t>“</a:t>
            </a:r>
            <a:r>
              <a:rPr lang="en-US" sz="2000" dirty="0" smtClean="0">
                <a:sym typeface="Gill Sans MT" charset="0"/>
              </a:rPr>
              <a:t>Message</a:t>
            </a:r>
            <a:r>
              <a:rPr lang="ja-JP" altLang="en-US" sz="2000" dirty="0" smtClean="0">
                <a:sym typeface="Gill Sans MT" charset="0"/>
              </a:rPr>
              <a:t>”</a:t>
            </a:r>
            <a:r>
              <a:rPr lang="en-US" sz="2000" dirty="0" smtClean="0">
                <a:sym typeface="Gill Sans MT" charset="0"/>
              </a:rPr>
              <a:t> resource, similar in purpose to Message wrapper and MSH segment</a:t>
            </a:r>
          </a:p>
          <a:p>
            <a:r>
              <a:rPr lang="en-US" sz="2000" dirty="0" smtClean="0">
                <a:sym typeface="Gill Sans MT" charset="0"/>
              </a:rPr>
              <a:t>May have associated behavior</a:t>
            </a:r>
          </a:p>
          <a:p>
            <a:r>
              <a:rPr lang="en-US" sz="2000" dirty="0" smtClean="0">
                <a:sym typeface="Gill Sans MT" charset="0"/>
              </a:rPr>
              <a:t>Can be conveyed via MLLP,  SOAP or other means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5536" y="1988418"/>
            <a:ext cx="3887787" cy="2952750"/>
            <a:chOff x="395536" y="1916410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16410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 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Resource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978148" y="3385366"/>
              <a:ext cx="635000" cy="215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493961" y="3579041"/>
              <a:ext cx="1314450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27" y="260648"/>
            <a:ext cx="6641141" cy="629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8064896" cy="63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person)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0513"/>
            <a:ext cx="8589963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" y="251221"/>
            <a:ext cx="860785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850724"/>
            <a:ext cx="8604448" cy="244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5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3319"/>
            <a:ext cx="725646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Guidance</a:t>
            </a:r>
            <a:endParaRPr lang="en-C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75978"/>
            <a:ext cx="7723187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Parameters</a:t>
            </a:r>
            <a:endParaRPr lang="en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628800"/>
            <a:ext cx="8604448" cy="425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79502"/>
            <a:ext cx="8561387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2428"/>
            <a:ext cx="569595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60" y="1658265"/>
            <a:ext cx="8132763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poke around the spec . . 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work-arounds)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yet passed even </a:t>
            </a:r>
            <a:r>
              <a:rPr lang="en-US" dirty="0" smtClean="0">
                <a:solidFill>
                  <a:schemeClr val="bg1"/>
                </a:solidFill>
              </a:rPr>
              <a:t>DSTU ballot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First Draft </a:t>
            </a:r>
            <a:r>
              <a:rPr lang="en-AU" sz="2400" dirty="0" smtClean="0"/>
              <a:t>Standard for Trial Use ballot (DSTU</a:t>
            </a:r>
            <a:r>
              <a:rPr lang="en-AU" sz="2400" dirty="0" smtClean="0"/>
              <a:t>) complete</a:t>
            </a:r>
            <a:endParaRPr lang="en-AU" sz="2400" dirty="0" smtClean="0"/>
          </a:p>
          <a:p>
            <a:pPr lvl="1"/>
            <a:r>
              <a:rPr lang="en-AU" sz="2000" dirty="0" smtClean="0"/>
              <a:t>Probably one more </a:t>
            </a:r>
            <a:r>
              <a:rPr lang="en-AU" sz="2000" dirty="0" err="1" smtClean="0"/>
              <a:t>cylce</a:t>
            </a:r>
            <a:r>
              <a:rPr lang="en-AU" sz="2000" dirty="0" smtClean="0"/>
              <a:t>, with DSTU publication in Jan 2014</a:t>
            </a:r>
          </a:p>
          <a:p>
            <a:pPr lvl="1"/>
            <a:r>
              <a:rPr lang="en-AU" sz="2000" dirty="0" smtClean="0"/>
              <a:t>Will </a:t>
            </a:r>
            <a:r>
              <a:rPr lang="en-AU" sz="2000" dirty="0" smtClean="0"/>
              <a:t>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</a:t>
            </a:r>
            <a:r>
              <a:rPr lang="en-AU" sz="2000" baseline="0" dirty="0" smtClean="0"/>
              <a:t>dictates</a:t>
            </a:r>
          </a:p>
          <a:p>
            <a:pPr lvl="1"/>
            <a:r>
              <a:rPr lang="en-AU" sz="2000" dirty="0" smtClean="0"/>
              <a:t>Additional DSTU versions roughly annually to make fixes,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</a:t>
            </a:r>
            <a:r>
              <a:rPr lang="en-AU" sz="2400" dirty="0" smtClean="0"/>
              <a:t>around 3 </a:t>
            </a:r>
            <a:r>
              <a:rPr lang="en-AU" sz="2400" dirty="0" smtClean="0"/>
              <a:t>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Performing rigorous QA on initial set of resources</a:t>
            </a:r>
          </a:p>
          <a:p>
            <a:pPr lvl="1"/>
            <a:r>
              <a:rPr lang="en-AU" sz="2400" dirty="0" smtClean="0"/>
              <a:t>F</a:t>
            </a:r>
            <a:r>
              <a:rPr lang="en-AU" sz="2400" baseline="0" dirty="0" smtClean="0"/>
              <a:t>ull support for C-CDA in first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FHIR Implementers tutorial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http://hl7.org/fhir</a:t>
            </a:r>
            <a:r>
              <a:rPr lang="en-AU" dirty="0" smtClean="0"/>
              <a:t>	      </a:t>
            </a:r>
            <a:r>
              <a:rPr lang="en-AU" dirty="0" smtClean="0">
                <a:hlinkClick r:id="rId3"/>
              </a:rPr>
              <a:t>lloyd@lmckenzie.com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6139</TotalTime>
  <Words>3704</Words>
  <Application>Microsoft Office PowerPoint</Application>
  <PresentationFormat>On-screen Show (4:3)</PresentationFormat>
  <Paragraphs>766</Paragraphs>
  <Slides>88</Slides>
  <Notes>28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Resources</vt:lpstr>
      <vt:lpstr>Resources</vt:lpstr>
      <vt:lpstr>What’s a Resource?</vt:lpstr>
      <vt:lpstr>Resources</vt:lpstr>
      <vt:lpstr>PowerPoint Presentation</vt:lpstr>
      <vt:lpstr>Resource elements</vt:lpstr>
      <vt:lpstr>It’s all about the resources . . .</vt:lpstr>
      <vt:lpstr>FHIR Extensions</vt:lpstr>
      <vt:lpstr>The Case for Extensions</vt:lpstr>
      <vt:lpstr>Extensions without the pain…</vt:lpstr>
      <vt:lpstr>Reading the FHIR Spec</vt:lpstr>
      <vt:lpstr>(FHIR home)</vt:lpstr>
      <vt:lpstr>Data types</vt:lpstr>
      <vt:lpstr>Data types (cont’d)</vt:lpstr>
      <vt:lpstr>Example – CD datatype</vt:lpstr>
      <vt:lpstr>Example – CD datatype</vt:lpstr>
      <vt:lpstr>Vocabulary</vt:lpstr>
      <vt:lpstr>FHIR Document</vt:lpstr>
      <vt:lpstr>FHIR Message</vt:lpstr>
      <vt:lpstr>Profiles</vt:lpstr>
      <vt:lpstr>Profile (cont’d)</vt:lpstr>
      <vt:lpstr>Conformance</vt:lpstr>
      <vt:lpstr>Conformance (cont’d)</vt:lpstr>
      <vt:lpstr>Resource representations</vt:lpstr>
      <vt:lpstr>(FHIR person)</vt:lpstr>
      <vt:lpstr>PowerPoint Presentation</vt:lpstr>
      <vt:lpstr>Vocabulary Bindings</vt:lpstr>
      <vt:lpstr>Constraints &amp; Notes</vt:lpstr>
      <vt:lpstr>Additional Guidance</vt:lpstr>
      <vt:lpstr>Search Parameters</vt:lpstr>
      <vt:lpstr>Example - Person</vt:lpstr>
      <vt:lpstr>Example - Person</vt:lpstr>
      <vt:lpstr>Schema</vt:lpstr>
      <vt:lpstr>Let’s poke around the spec . . .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What’s next?</vt:lpstr>
      <vt:lpstr>Balloting plans</vt:lpstr>
      <vt:lpstr>Development plans</vt:lpstr>
      <vt:lpstr>Next Steps for you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136</cp:revision>
  <dcterms:created xsi:type="dcterms:W3CDTF">2012-12-03T20:41:34Z</dcterms:created>
  <dcterms:modified xsi:type="dcterms:W3CDTF">2013-08-14T20:42:54Z</dcterms:modified>
</cp:coreProperties>
</file>