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86" r:id="rId1"/>
  </p:sldMasterIdLst>
  <p:notesMasterIdLst>
    <p:notesMasterId r:id="rId111"/>
  </p:notesMasterIdLst>
  <p:sldIdLst>
    <p:sldId id="256" r:id="rId2"/>
    <p:sldId id="258" r:id="rId3"/>
    <p:sldId id="259" r:id="rId4"/>
    <p:sldId id="356" r:id="rId5"/>
    <p:sldId id="260" r:id="rId6"/>
    <p:sldId id="335" r:id="rId7"/>
    <p:sldId id="261" r:id="rId8"/>
    <p:sldId id="262" r:id="rId9"/>
    <p:sldId id="263" r:id="rId10"/>
    <p:sldId id="264" r:id="rId11"/>
    <p:sldId id="266" r:id="rId12"/>
    <p:sldId id="271" r:id="rId13"/>
    <p:sldId id="265" r:id="rId14"/>
    <p:sldId id="268" r:id="rId15"/>
    <p:sldId id="270" r:id="rId16"/>
    <p:sldId id="272" r:id="rId17"/>
    <p:sldId id="279" r:id="rId18"/>
    <p:sldId id="273" r:id="rId19"/>
    <p:sldId id="275" r:id="rId20"/>
    <p:sldId id="277" r:id="rId21"/>
    <p:sldId id="278" r:id="rId22"/>
    <p:sldId id="280" r:id="rId23"/>
    <p:sldId id="314" r:id="rId24"/>
    <p:sldId id="269" r:id="rId25"/>
    <p:sldId id="267" r:id="rId26"/>
    <p:sldId id="373" r:id="rId27"/>
    <p:sldId id="346" r:id="rId28"/>
    <p:sldId id="349" r:id="rId29"/>
    <p:sldId id="348" r:id="rId30"/>
    <p:sldId id="347" r:id="rId31"/>
    <p:sldId id="350" r:id="rId32"/>
    <p:sldId id="353" r:id="rId33"/>
    <p:sldId id="281" r:id="rId34"/>
    <p:sldId id="282" r:id="rId35"/>
    <p:sldId id="283" r:id="rId36"/>
    <p:sldId id="284" r:id="rId37"/>
    <p:sldId id="285" r:id="rId38"/>
    <p:sldId id="286" r:id="rId39"/>
    <p:sldId id="309" r:id="rId40"/>
    <p:sldId id="289" r:id="rId41"/>
    <p:sldId id="288" r:id="rId42"/>
    <p:sldId id="292" r:id="rId43"/>
    <p:sldId id="293" r:id="rId44"/>
    <p:sldId id="294" r:id="rId45"/>
    <p:sldId id="295" r:id="rId46"/>
    <p:sldId id="291" r:id="rId47"/>
    <p:sldId id="296" r:id="rId48"/>
    <p:sldId id="290" r:id="rId49"/>
    <p:sldId id="310" r:id="rId50"/>
    <p:sldId id="311" r:id="rId51"/>
    <p:sldId id="312" r:id="rId52"/>
    <p:sldId id="298" r:id="rId53"/>
    <p:sldId id="299" r:id="rId54"/>
    <p:sldId id="297" r:id="rId55"/>
    <p:sldId id="300" r:id="rId56"/>
    <p:sldId id="301" r:id="rId57"/>
    <p:sldId id="304" r:id="rId58"/>
    <p:sldId id="319" r:id="rId59"/>
    <p:sldId id="302" r:id="rId60"/>
    <p:sldId id="303" r:id="rId61"/>
    <p:sldId id="305" r:id="rId62"/>
    <p:sldId id="308" r:id="rId63"/>
    <p:sldId id="306" r:id="rId64"/>
    <p:sldId id="307" r:id="rId65"/>
    <p:sldId id="313" r:id="rId66"/>
    <p:sldId id="315" r:id="rId67"/>
    <p:sldId id="320" r:id="rId68"/>
    <p:sldId id="317" r:id="rId69"/>
    <p:sldId id="318" r:id="rId70"/>
    <p:sldId id="321" r:id="rId71"/>
    <p:sldId id="322" r:id="rId72"/>
    <p:sldId id="323" r:id="rId73"/>
    <p:sldId id="324" r:id="rId74"/>
    <p:sldId id="332" r:id="rId75"/>
    <p:sldId id="336" r:id="rId76"/>
    <p:sldId id="337" r:id="rId77"/>
    <p:sldId id="338" r:id="rId78"/>
    <p:sldId id="344" r:id="rId79"/>
    <p:sldId id="342" r:id="rId80"/>
    <p:sldId id="351" r:id="rId81"/>
    <p:sldId id="345" r:id="rId82"/>
    <p:sldId id="352" r:id="rId83"/>
    <p:sldId id="354" r:id="rId84"/>
    <p:sldId id="355" r:id="rId85"/>
    <p:sldId id="341" r:id="rId86"/>
    <p:sldId id="371" r:id="rId87"/>
    <p:sldId id="368" r:id="rId88"/>
    <p:sldId id="369" r:id="rId89"/>
    <p:sldId id="370" r:id="rId90"/>
    <p:sldId id="357" r:id="rId91"/>
    <p:sldId id="366" r:id="rId92"/>
    <p:sldId id="379" r:id="rId93"/>
    <p:sldId id="374" r:id="rId94"/>
    <p:sldId id="380" r:id="rId95"/>
    <p:sldId id="381" r:id="rId96"/>
    <p:sldId id="375" r:id="rId97"/>
    <p:sldId id="378" r:id="rId98"/>
    <p:sldId id="365" r:id="rId99"/>
    <p:sldId id="327" r:id="rId100"/>
    <p:sldId id="358" r:id="rId101"/>
    <p:sldId id="359" r:id="rId102"/>
    <p:sldId id="360" r:id="rId103"/>
    <p:sldId id="361" r:id="rId104"/>
    <p:sldId id="385" r:id="rId105"/>
    <p:sldId id="386" r:id="rId106"/>
    <p:sldId id="363" r:id="rId107"/>
    <p:sldId id="382" r:id="rId108"/>
    <p:sldId id="384" r:id="rId109"/>
    <p:sldId id="383" r:id="rId1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D2D289-5728-4E1B-A8A4-08473EE78024}">
          <p14:sldIdLst>
            <p14:sldId id="256"/>
          </p14:sldIdLst>
        </p14:section>
        <p14:section name="Introduction" id="{5A784368-57B4-4351-A497-BA220C0CDE81}">
          <p14:sldIdLst>
            <p14:sldId id="258"/>
            <p14:sldId id="259"/>
            <p14:sldId id="356"/>
          </p14:sldIdLst>
        </p14:section>
        <p14:section name="Deconstructing FHIR" id="{0FDFBA23-3CF0-4510-A204-DC47955666D5}">
          <p14:sldIdLst>
            <p14:sldId id="260"/>
            <p14:sldId id="335"/>
            <p14:sldId id="261"/>
            <p14:sldId id="262"/>
            <p14:sldId id="263"/>
            <p14:sldId id="264"/>
            <p14:sldId id="266"/>
            <p14:sldId id="271"/>
            <p14:sldId id="265"/>
            <p14:sldId id="268"/>
            <p14:sldId id="270"/>
            <p14:sldId id="272"/>
            <p14:sldId id="279"/>
            <p14:sldId id="273"/>
            <p14:sldId id="275"/>
            <p14:sldId id="277"/>
            <p14:sldId id="278"/>
            <p14:sldId id="280"/>
            <p14:sldId id="314"/>
            <p14:sldId id="269"/>
            <p14:sldId id="267"/>
          </p14:sldIdLst>
        </p14:section>
        <p14:section name="Resources in code" id="{3B0274F8-1B4B-404D-9FAC-7DEBE0C9CD6E}">
          <p14:sldIdLst>
            <p14:sldId id="373"/>
            <p14:sldId id="346"/>
            <p14:sldId id="349"/>
            <p14:sldId id="348"/>
            <p14:sldId id="347"/>
            <p14:sldId id="350"/>
            <p14:sldId id="353"/>
          </p14:sldIdLst>
        </p14:section>
        <p14:section name="REST service interface" id="{73234B1E-292A-458B-96BD-D1646C2E2B3C}">
          <p14:sldIdLst>
            <p14:sldId id="281"/>
            <p14:sldId id="282"/>
            <p14:sldId id="283"/>
            <p14:sldId id="284"/>
            <p14:sldId id="285"/>
            <p14:sldId id="286"/>
            <p14:sldId id="309"/>
            <p14:sldId id="289"/>
            <p14:sldId id="288"/>
            <p14:sldId id="292"/>
            <p14:sldId id="293"/>
            <p14:sldId id="294"/>
            <p14:sldId id="295"/>
            <p14:sldId id="291"/>
            <p14:sldId id="296"/>
            <p14:sldId id="290"/>
            <p14:sldId id="310"/>
            <p14:sldId id="311"/>
            <p14:sldId id="312"/>
            <p14:sldId id="298"/>
            <p14:sldId id="299"/>
            <p14:sldId id="297"/>
            <p14:sldId id="300"/>
            <p14:sldId id="301"/>
            <p14:sldId id="304"/>
            <p14:sldId id="319"/>
          </p14:sldIdLst>
        </p14:section>
        <p14:section name="Beyond REST" id="{952537E9-E564-44A8-A484-414F4268056F}">
          <p14:sldIdLst>
            <p14:sldId id="302"/>
            <p14:sldId id="303"/>
            <p14:sldId id="305"/>
            <p14:sldId id="308"/>
            <p14:sldId id="306"/>
            <p14:sldId id="307"/>
          </p14:sldIdLst>
        </p14:section>
        <p14:section name="FHIR on the Wire" id="{ED8A5CB6-0F37-466A-800F-AA89092161DC}">
          <p14:sldIdLst>
            <p14:sldId id="313"/>
            <p14:sldId id="315"/>
            <p14:sldId id="320"/>
            <p14:sldId id="317"/>
            <p14:sldId id="318"/>
            <p14:sldId id="321"/>
            <p14:sldId id="322"/>
            <p14:sldId id="323"/>
            <p14:sldId id="324"/>
            <p14:sldId id="332"/>
            <p14:sldId id="336"/>
            <p14:sldId id="337"/>
            <p14:sldId id="338"/>
            <p14:sldId id="344"/>
            <p14:sldId id="342"/>
            <p14:sldId id="351"/>
            <p14:sldId id="345"/>
            <p14:sldId id="352"/>
            <p14:sldId id="354"/>
            <p14:sldId id="355"/>
          </p14:sldIdLst>
        </p14:section>
        <p14:section name="FHIR distribution" id="{6F64A7F0-4BA5-40F3-9C03-CF0D1D2111AB}">
          <p14:sldIdLst>
            <p14:sldId id="341"/>
            <p14:sldId id="371"/>
            <p14:sldId id="368"/>
            <p14:sldId id="369"/>
            <p14:sldId id="370"/>
          </p14:sldIdLst>
        </p14:section>
        <p14:section name="Search Functionality" id="{03346F0B-F76A-448A-8925-904B4FD84CAF}">
          <p14:sldIdLst>
            <p14:sldId id="357"/>
            <p14:sldId id="366"/>
            <p14:sldId id="379"/>
            <p14:sldId id="374"/>
            <p14:sldId id="380"/>
            <p14:sldId id="381"/>
            <p14:sldId id="375"/>
            <p14:sldId id="378"/>
          </p14:sldIdLst>
        </p14:section>
        <p14:section name="Building a server" id="{7DEBD1BB-B2B9-4920-9486-022A914702CB}">
          <p14:sldIdLst>
            <p14:sldId id="365"/>
            <p14:sldId id="327"/>
            <p14:sldId id="358"/>
            <p14:sldId id="359"/>
            <p14:sldId id="360"/>
            <p14:sldId id="361"/>
            <p14:sldId id="385"/>
            <p14:sldId id="386"/>
            <p14:sldId id="363"/>
            <p14:sldId id="382"/>
            <p14:sldId id="384"/>
            <p14:sldId id="3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86646" autoAdjust="0"/>
  </p:normalViewPr>
  <p:slideViewPr>
    <p:cSldViewPr>
      <p:cViewPr>
        <p:scale>
          <a:sx n="70" d="100"/>
          <a:sy n="70" d="100"/>
        </p:scale>
        <p:origin x="-1162" y="-4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92D5FE-85CA-40E6-8273-48A5F35DE0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0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Search on timestamps (lower, upper</a:t>
            </a:r>
            <a:r>
              <a:rPr lang="en-US" baseline="0" dirty="0" smtClean="0"/>
              <a:t> bound), converting to </a:t>
            </a:r>
            <a:r>
              <a:rPr lang="en-US" baseline="0" dirty="0" err="1" smtClean="0"/>
              <a:t>zulu</a:t>
            </a:r>
            <a:r>
              <a:rPr lang="en-US" baseline="0" dirty="0" smtClean="0"/>
              <a:t>, user-</a:t>
            </a:r>
            <a:r>
              <a:rPr lang="en-US" baseline="0" dirty="0" err="1" smtClean="0"/>
              <a:t>timezone</a:t>
            </a:r>
            <a:r>
              <a:rPr lang="en-US" baseline="0" dirty="0" smtClean="0"/>
              <a:t>, sorting of times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64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Note: I’m using Xml in the examples, will show JSON format later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FHIR does not use attributes, except for “id”.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89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Or in real practice (aka the </a:t>
            </a:r>
            <a:r>
              <a:rPr lang="en-US" dirty="0" err="1" smtClean="0"/>
              <a:t>connectathon</a:t>
            </a:r>
            <a:r>
              <a:rPr lang="en-US" dirty="0" smtClean="0"/>
              <a:t>) it turns out to be no problem!?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36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Datatypes</a:t>
            </a:r>
            <a:r>
              <a:rPr lang="en-US" dirty="0" smtClean="0"/>
              <a:t> use both primitives and other </a:t>
            </a:r>
            <a:r>
              <a:rPr lang="en-US" dirty="0" err="1" smtClean="0"/>
              <a:t>datatypes</a:t>
            </a:r>
            <a:r>
              <a:rPr lang="en-US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Some </a:t>
            </a:r>
            <a:r>
              <a:rPr lang="en-US" dirty="0" err="1" smtClean="0"/>
              <a:t>datatypes</a:t>
            </a:r>
            <a:r>
              <a:rPr lang="en-US" dirty="0" smtClean="0"/>
              <a:t> use attributes with cardinality &gt; 1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CodeableConcept.primary</a:t>
            </a:r>
            <a:r>
              <a:rPr lang="en-US" baseline="0" dirty="0" smtClean="0"/>
              <a:t> is actually refers to a coding in </a:t>
            </a:r>
            <a:r>
              <a:rPr lang="en-US" baseline="0" dirty="0" err="1" smtClean="0"/>
              <a:t>CodeableConcept.coding</a:t>
            </a:r>
            <a:r>
              <a:rPr lang="en-US" baseline="0" dirty="0" smtClean="0"/>
              <a:t>, so is not a code itself.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Quantity</a:t>
            </a:r>
            <a:r>
              <a:rPr lang="en-US" sz="1200" baseline="0" dirty="0" smtClean="0">
                <a:solidFill>
                  <a:schemeClr val="tx1"/>
                </a:solidFill>
                <a:latin typeface="Arial" charset="0"/>
              </a:rPr>
              <a:t> has constrained variations</a:t>
            </a: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 Distance, Count, Duration, Money. </a:t>
            </a:r>
            <a:r>
              <a:rPr lang="en-US" sz="1200" baseline="0" dirty="0" smtClean="0">
                <a:solidFill>
                  <a:schemeClr val="tx1"/>
                </a:solidFill>
                <a:latin typeface="Arial" charset="0"/>
              </a:rPr>
              <a:t> They introduce constraints on useable units, but do not add attributes, so not shown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9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</a:t>
            </a:r>
            <a:r>
              <a:rPr lang="en-US" dirty="0" err="1" smtClean="0"/>
              <a:t>HumanId.assigner</a:t>
            </a:r>
            <a:r>
              <a:rPr lang="en-US" dirty="0" smtClean="0"/>
              <a:t> refers to a Resource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98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</a:t>
            </a:r>
            <a:r>
              <a:rPr lang="en-US" baseline="0" dirty="0" smtClean="0"/>
              <a:t>he element “identifier” is of type </a:t>
            </a:r>
            <a:r>
              <a:rPr lang="en-US" baseline="0" dirty="0" err="1" smtClean="0"/>
              <a:t>HumanId</a:t>
            </a:r>
            <a:r>
              <a:rPr lang="en-US" baseline="0" dirty="0" smtClean="0"/>
              <a:t>, which in its turn has an element “identifier” of type “Identifier”.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</a:t>
            </a:r>
            <a:r>
              <a:rPr lang="en-US" baseline="0" dirty="0" smtClean="0"/>
              <a:t> element “telecom” repeats, there is no notion of a “list” in Xml.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Empty elements are left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99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18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One of (</a:t>
            </a:r>
            <a:r>
              <a:rPr lang="en-US" baseline="0" dirty="0" err="1" smtClean="0"/>
              <a:t>id,version</a:t>
            </a:r>
            <a:r>
              <a:rPr lang="en-US" baseline="0" dirty="0" smtClean="0"/>
              <a:t>) MUST be present.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You cannot simply “join” on id or version. These can be “ids” (strings, </a:t>
            </a:r>
            <a:r>
              <a:rPr lang="en-US" baseline="0" dirty="0" err="1" smtClean="0"/>
              <a:t>numerics</a:t>
            </a:r>
            <a:r>
              <a:rPr lang="en-US" baseline="0" dirty="0" smtClean="0"/>
              <a:t>, urn’s), but also (resolvable) </a:t>
            </a:r>
            <a:r>
              <a:rPr lang="en-US" baseline="0" dirty="0" err="1" smtClean="0"/>
              <a:t>urls</a:t>
            </a:r>
            <a:r>
              <a:rPr lang="en-US" baseline="0" dirty="0" smtClean="0"/>
              <a:t>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There are references that can reference more than one type of resource!  Ex. </a:t>
            </a:r>
            <a:r>
              <a:rPr lang="en-US" baseline="0" dirty="0" err="1" smtClean="0"/>
              <a:t>Observation.performer</a:t>
            </a:r>
            <a:r>
              <a:rPr lang="en-US" baseline="0" dirty="0" smtClean="0"/>
              <a:t>: Resource(</a:t>
            </a:r>
            <a:r>
              <a:rPr lang="en-US" baseline="0" dirty="0" err="1" smtClean="0"/>
              <a:t>Agent|Patient|Device</a:t>
            </a:r>
            <a:r>
              <a:rPr lang="en-US" baseline="0" dirty="0" smtClean="0"/>
              <a:t>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So, if you have your resources</a:t>
            </a:r>
            <a:r>
              <a:rPr lang="en-US" baseline="0" dirty="0" smtClean="0"/>
              <a:t> stored in separate tables, the table you have to “join” to cannot be determined in advance, it’s per-instance!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35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Much more on this later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We have an equivalent form in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19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the id of the resource</a:t>
            </a:r>
            <a:r>
              <a:rPr lang="en-US" baseline="0" dirty="0" smtClean="0"/>
              <a:t> is kept outside the resource itself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Atom has many other meta-data items (not shown), which we will discuss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56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2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start-10:00</a:t>
            </a:r>
            <a:r>
              <a:rPr lang="en-US" baseline="0" dirty="0" smtClean="0"/>
              <a:t> (10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Only the Resources are user-definable, other types are “built-in”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Derived primitives are patterns -&gt; validation consists of </a:t>
            </a:r>
            <a:r>
              <a:rPr lang="en-US" dirty="0" err="1" smtClean="0"/>
              <a:t>regexp</a:t>
            </a:r>
            <a:r>
              <a:rPr lang="en-US" dirty="0" smtClean="0"/>
              <a:t> matching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Constrained types are</a:t>
            </a:r>
            <a:r>
              <a:rPr lang="en-US" baseline="0" dirty="0" smtClean="0"/>
              <a:t> defined using invariants (OCL, </a:t>
            </a:r>
            <a:r>
              <a:rPr lang="en-US" baseline="0" dirty="0" err="1" smtClean="0"/>
              <a:t>Xpath</a:t>
            </a:r>
            <a:r>
              <a:rPr lang="en-US" baseline="0" dirty="0" smtClean="0"/>
              <a:t>, prose) -&gt; validation using </a:t>
            </a:r>
            <a:r>
              <a:rPr lang="en-US" baseline="0" dirty="0" err="1" smtClean="0"/>
              <a:t>schematron</a:t>
            </a:r>
            <a:r>
              <a:rPr lang="en-US" baseline="0" dirty="0" smtClean="0"/>
              <a:t>, code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Narrative and Extension are both ONLY used in Resources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Resources can use both (derived) primitives and composite </a:t>
            </a:r>
            <a:r>
              <a:rPr lang="en-US" dirty="0" err="1" smtClean="0"/>
              <a:t>datatypes</a:t>
            </a:r>
            <a:r>
              <a:rPr lang="en-US" dirty="0" smtClean="0"/>
              <a:t> in its definitions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Infrastructural types need special</a:t>
            </a:r>
            <a:r>
              <a:rPr lang="en-US" baseline="0" dirty="0" smtClean="0"/>
              <a:t> handling, not general-purpose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093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26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10:00-35:00 (25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Enums</a:t>
            </a:r>
            <a:r>
              <a:rPr lang="en-US" dirty="0" smtClean="0"/>
              <a:t> are generated for coded types with required,</a:t>
            </a:r>
            <a:r>
              <a:rPr lang="en-US" baseline="0" dirty="0" smtClean="0"/>
              <a:t> fixed, </a:t>
            </a:r>
            <a:r>
              <a:rPr lang="en-US" baseline="0" dirty="0" err="1" smtClean="0"/>
              <a:t>valuesets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Nested classes are defined for each component in a Resource, all nested directly within the Resource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Cardinality &gt; 1 =&gt; becomes</a:t>
            </a:r>
            <a:r>
              <a:rPr lang="en-US" baseline="0" dirty="0" smtClean="0"/>
              <a:t> a List&lt;&gt;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Cardinality 1 =&gt; Not expressed in model, but done in validation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classes are partial so you can add code them in another code file (keeping </a:t>
            </a:r>
            <a:r>
              <a:rPr lang="en-US" baseline="0" dirty="0" err="1" smtClean="0"/>
              <a:t>generated+handcrafted</a:t>
            </a:r>
            <a:r>
              <a:rPr lang="en-US" baseline="0" dirty="0" smtClean="0"/>
              <a:t> code separate)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146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Classes are not using C# native primitives directly, but need a “container” type, which carries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Internal id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Actual Contents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Validation methods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All generated primitives define cast-operators to easily work with them.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097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Just</a:t>
            </a:r>
            <a:r>
              <a:rPr lang="en-US" baseline="0" dirty="0" smtClean="0"/>
              <a:t> like in C#, coded types with fixed </a:t>
            </a:r>
            <a:r>
              <a:rPr lang="en-US" baseline="0" dirty="0" err="1" smtClean="0"/>
              <a:t>valuesets</a:t>
            </a:r>
            <a:r>
              <a:rPr lang="en-US" baseline="0" dirty="0" smtClean="0"/>
              <a:t> are represented as an enumeration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cardinalities are converted to equivalent min/</a:t>
            </a:r>
            <a:r>
              <a:rPr lang="en-US" baseline="0" dirty="0" err="1" smtClean="0"/>
              <a:t>maxOccurs</a:t>
            </a:r>
            <a:r>
              <a:rPr lang="en-US" baseline="0" dirty="0" smtClean="0"/>
              <a:t> on elements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Nested components get their own </a:t>
            </a:r>
            <a:r>
              <a:rPr lang="en-US" baseline="0" dirty="0" err="1" smtClean="0"/>
              <a:t>ComplexType’s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Polymorhpic</a:t>
            </a:r>
            <a:r>
              <a:rPr lang="en-US" baseline="0" dirty="0" smtClean="0"/>
              <a:t> elements result in multiple elements in a Choice.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94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33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0:35:00-1:00:00 (25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Richardson’s REST</a:t>
            </a:r>
            <a:r>
              <a:rPr lang="en-US" baseline="0" dirty="0" smtClean="0"/>
              <a:t> Maturity Model. We’re at 2.5. Fielding says: “You are not REST”, </a:t>
            </a:r>
            <a:r>
              <a:rPr lang="en-US" dirty="0" smtClean="0"/>
              <a:t>so we are “</a:t>
            </a:r>
            <a:r>
              <a:rPr lang="en-US" dirty="0" err="1" smtClean="0"/>
              <a:t>RESTful</a:t>
            </a:r>
            <a:r>
              <a:rPr lang="en-US" dirty="0" smtClean="0"/>
              <a:t>”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955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You can retrieve any person using a GET on the person’s id, which is just an </a:t>
            </a:r>
            <a:r>
              <a:rPr lang="en-US" dirty="0" err="1" smtClean="0"/>
              <a:t>url</a:t>
            </a:r>
            <a:r>
              <a:rPr lang="en-US" baseline="0" dirty="0" smtClean="0"/>
              <a:t> on the server: /</a:t>
            </a:r>
            <a:r>
              <a:rPr lang="en-US" baseline="0" dirty="0" err="1" smtClean="0"/>
              <a:t>fhir</a:t>
            </a:r>
            <a:r>
              <a:rPr lang="en-US" baseline="0" dirty="0" smtClean="0"/>
              <a:t>/person/@&lt;id&gt;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We have our own MIME-type: “text/</a:t>
            </a:r>
            <a:r>
              <a:rPr lang="en-US" baseline="0" dirty="0" err="1" smtClean="0"/>
              <a:t>xml+fhir</a:t>
            </a:r>
            <a:r>
              <a:rPr lang="en-US" baseline="0" dirty="0" smtClean="0"/>
              <a:t>”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Note that FHIR always uses UTF-8. Since this is not the default for HTTP, the server explicitly mentions this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But should mean the xml encoding mentions “utf-8” and that the payload is really encoded in utf-8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There can be a Byte Order Mark, but hopefully your framework handles all that ;-)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 response returns a Content-Location header with a version-specific location….see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879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All URL’s in FHIR are</a:t>
            </a:r>
            <a:r>
              <a:rPr lang="en-US" baseline="0" dirty="0" smtClean="0"/>
              <a:t> case-sensitive (and so is the id)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134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Both</a:t>
            </a:r>
            <a:r>
              <a:rPr lang="en-US" baseline="0" dirty="0" smtClean="0"/>
              <a:t> the Resource id URL and the version-specific URL are used on many places of the REST spec and resource content (References!). They are always used consistently in this form.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9405A-801D-4EEA-B2FD-F8DC5CDC8C24}" type="slidenum">
              <a:rPr lang="en-US"/>
              <a:pPr/>
              <a:t>3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Note that you</a:t>
            </a:r>
            <a:r>
              <a:rPr lang="en-US" baseline="0" dirty="0" smtClean="0"/>
              <a:t> have two ways (at one moment) to reach version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 that you read the Conformance resource for a server from a special [base]/metadata URL, or using the HTTP OPTIONS-verb. It is also available using a normal read on the Conformance resources URL id!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N/A – not applicable, O – optional, R –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340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Whether server allows this depends on the level of trust between</a:t>
            </a:r>
            <a:r>
              <a:rPr lang="en-US" baseline="0" dirty="0" smtClean="0"/>
              <a:t> server and client: e.g. in-house scenario versus nation-wide network.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323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Behaviour</a:t>
            </a:r>
            <a:r>
              <a:rPr lang="en-US" dirty="0" smtClean="0"/>
              <a:t> depends on</a:t>
            </a:r>
            <a:r>
              <a:rPr lang="en-US" baseline="0" dirty="0" smtClean="0"/>
              <a:t> server configuration (and made public in a conformance statement).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436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With batch</a:t>
            </a:r>
            <a:r>
              <a:rPr lang="en-US" baseline="0" dirty="0" smtClean="0"/>
              <a:t> you can send a whole bunch of update/</a:t>
            </a:r>
            <a:r>
              <a:rPr lang="en-US" baseline="0" dirty="0" err="1" smtClean="0"/>
              <a:t>create’s</a:t>
            </a:r>
            <a:r>
              <a:rPr lang="en-US" baseline="0" dirty="0" smtClean="0"/>
              <a:t> in one operation. This is transactional, so they either all get posted, or all refused. More on batches follows later in presentation, they deserve a separate topic.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892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deletion operation should be understood as deleting the record of the resource,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with nothing about the state of the real-world corresponding resource implied.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067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 Now, if you query for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@33, 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you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get a 410</a:t>
            </a:r>
            <a:endParaRPr lang="en-US" sz="1200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The resource returns back to life!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116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All operations so far returned single resource, we use Bundles to return lists of resources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If you receive </a:t>
            </a:r>
            <a:r>
              <a:rPr lang="en-US" baseline="0" dirty="0" smtClean="0"/>
              <a:t>an empty bundle, there were no results.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Search is a very complex beast, which we will look at further at a later moment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8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5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10:00-35:00 (25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the id of the resource</a:t>
            </a:r>
            <a:r>
              <a:rPr lang="en-US" baseline="0" dirty="0" smtClean="0"/>
              <a:t> is kept outside the resource itself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Atom has many other meta-data items (not shown), which we will discuss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566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Yes, the same URL we used to POST new resources, we can use to GET changes.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This is basically the search operation,</a:t>
            </a:r>
            <a:r>
              <a:rPr lang="en-US" baseline="0" dirty="0" smtClean="0"/>
              <a:t> but it returns the latest </a:t>
            </a:r>
            <a:r>
              <a:rPr lang="en-US" i="1" baseline="0" dirty="0" smtClean="0"/>
              <a:t>change</a:t>
            </a:r>
            <a:r>
              <a:rPr lang="en-US" i="0" baseline="0" dirty="0" smtClean="0"/>
              <a:t> made to each resource that matches the filter criteria (“feed me all new and updated </a:t>
            </a:r>
            <a:r>
              <a:rPr lang="en-US" i="0" baseline="0" dirty="0" err="1" smtClean="0"/>
              <a:t>labreports</a:t>
            </a:r>
            <a:r>
              <a:rPr lang="en-US" i="0" baseline="0" dirty="0" smtClean="0"/>
              <a:t>, filtered by lab X”).</a:t>
            </a:r>
          </a:p>
          <a:p>
            <a:pPr marL="171450" indent="-171450">
              <a:buFont typeface="Arial" charset="0"/>
              <a:buChar char="•"/>
            </a:pPr>
            <a:r>
              <a:rPr lang="en-US" i="0" baseline="0" dirty="0" smtClean="0"/>
              <a:t>Question: would this return deleted versions too? What happens if a change makes a record not match the filter anymore, will you see that change in the feed?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34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334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59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1:00:00-1:05:00 (5 minutes)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</a:t>
            </a:r>
            <a:r>
              <a:rPr lang="en-US" baseline="0" dirty="0" smtClean="0"/>
              <a:t> Document, no matter how nested, is flattened to a list of entries, the Document’s header being the first.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document header (and any other the other resources) refer to each other using normal references to reflect the document’s nesting.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Of course, there may be a digital signature (on the whole Bundle) to attest to the content of the document.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73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But </a:t>
            </a:r>
            <a:r>
              <a:rPr lang="en-US" dirty="0" err="1" smtClean="0"/>
              <a:t>ofcourse</a:t>
            </a:r>
            <a:r>
              <a:rPr lang="en-US" dirty="0" smtClean="0"/>
              <a:t>, some server could have functions to disassemble documents on reception. Since the contents</a:t>
            </a:r>
            <a:r>
              <a:rPr lang="en-US" baseline="0" dirty="0" smtClean="0"/>
              <a:t> of documents are resources, each of the contained resources (including the Document header) can be stored using the normal REST interface. But they are no longer the document anymore!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81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But </a:t>
            </a:r>
            <a:r>
              <a:rPr lang="en-US" dirty="0" err="1" smtClean="0"/>
              <a:t>ofcourse</a:t>
            </a:r>
            <a:r>
              <a:rPr lang="en-US" dirty="0" smtClean="0"/>
              <a:t>, some server could have functions to disassemble documents on reception. Since the contents</a:t>
            </a:r>
            <a:r>
              <a:rPr lang="en-US" baseline="0" dirty="0" smtClean="0"/>
              <a:t> of documents are resources, each of the contained resources (including the Document header) can be stored using the normal REST interface. But they are no longer the document anymore!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81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 Message is similar, refers</a:t>
            </a:r>
            <a:r>
              <a:rPr lang="en-US" baseline="0" dirty="0" smtClean="0"/>
              <a:t> (amongst others) to its author, and contains information about the source, destination and the event that triggered it.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 message contains 1 “data” resource, which is the root of the payload of the message. This is just a normal resource, which in its turn can refer to other related resources.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73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baseline="0" dirty="0" smtClean="0"/>
              <a:t> It’s the same drop-off point as for documents!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815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65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1:05:00-1:15:00 (10 minutes).</a:t>
            </a:r>
            <a:r>
              <a:rPr lang="en-US" baseline="0" dirty="0" smtClean="0"/>
              <a:t> End of Quarter.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err="1" smtClean="0"/>
              <a:t>You’re</a:t>
            </a:r>
            <a:r>
              <a:rPr lang="nl-NL" dirty="0" smtClean="0"/>
              <a:t> a </a:t>
            </a:r>
            <a:r>
              <a:rPr lang="nl-NL" dirty="0" err="1" smtClean="0"/>
              <a:t>message</a:t>
            </a:r>
            <a:r>
              <a:rPr lang="nl-NL" dirty="0" smtClean="0"/>
              <a:t> broker routing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dirty="0" smtClean="0"/>
              <a:t>translating </a:t>
            </a:r>
            <a:r>
              <a:rPr lang="nl-NL" dirty="0" err="1" smtClean="0"/>
              <a:t>between</a:t>
            </a:r>
            <a:r>
              <a:rPr lang="nl-NL" dirty="0" smtClean="0"/>
              <a:t> v2, v3 </a:t>
            </a:r>
            <a:r>
              <a:rPr lang="nl-NL" dirty="0" err="1" smtClean="0"/>
              <a:t>and</a:t>
            </a:r>
            <a:r>
              <a:rPr lang="nl-NL" dirty="0" smtClean="0"/>
              <a:t> FHIR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</a:t>
            </a:r>
            <a:r>
              <a:rPr lang="nl-NL" baseline="0" dirty="0" smtClean="0"/>
              <a:t> interfaces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a PHR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natively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application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communicate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FHIR, but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software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proprietary</a:t>
            </a:r>
            <a:r>
              <a:rPr lang="nl-NL" baseline="0" dirty="0" smtClean="0"/>
              <a:t> RDBMS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Use</a:t>
            </a:r>
            <a:r>
              <a:rPr lang="nl-NL" baseline="0" dirty="0" smtClean="0"/>
              <a:t> FHIR as the common </a:t>
            </a:r>
            <a:r>
              <a:rPr lang="nl-NL" baseline="0" dirty="0" err="1" smtClean="0"/>
              <a:t>language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Vendor</a:t>
            </a:r>
            <a:r>
              <a:rPr lang="nl-NL" baseline="0" dirty="0" smtClean="0"/>
              <a:t> Neutral </a:t>
            </a:r>
            <a:r>
              <a:rPr lang="nl-NL" baseline="0" dirty="0" err="1" smtClean="0"/>
              <a:t>Archive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…Or a </a:t>
            </a:r>
            <a:r>
              <a:rPr lang="nl-NL" baseline="0" dirty="0" err="1" smtClean="0"/>
              <a:t>combination</a:t>
            </a:r>
            <a:r>
              <a:rPr lang="nl-NL" baseline="0" dirty="0" smtClean="0"/>
              <a:t>….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might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see</a:t>
            </a:r>
            <a:r>
              <a:rPr lang="nl-NL" baseline="0" dirty="0" smtClean="0"/>
              <a:t> data as a </a:t>
            </a:r>
            <a:r>
              <a:rPr lang="nl-NL" baseline="0" dirty="0" err="1" smtClean="0"/>
              <a:t>nested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of XML, a series of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keys</a:t>
            </a:r>
            <a:r>
              <a:rPr lang="nl-NL" baseline="0" dirty="0" smtClean="0"/>
              <a:t>, class-</a:t>
            </a:r>
            <a:r>
              <a:rPr lang="nl-NL" baseline="0" dirty="0" err="1" smtClean="0"/>
              <a:t>diagrams</a:t>
            </a:r>
            <a:r>
              <a:rPr lang="nl-NL" baseline="0" dirty="0" smtClean="0"/>
              <a:t>….</a:t>
            </a:r>
          </a:p>
          <a:p>
            <a:endParaRPr lang="nl-N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158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In our</a:t>
            </a:r>
            <a:r>
              <a:rPr lang="en-US" baseline="0" dirty="0" smtClean="0"/>
              <a:t> previous section on REST we saw how we mapped this metadata to HTTP headers, but in a query result, we need to find a way to map this to a list, Atom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493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we use the ultra-new (</a:t>
            </a:r>
            <a:r>
              <a:rPr lang="en-US" dirty="0" err="1" smtClean="0"/>
              <a:t>sept</a:t>
            </a:r>
            <a:r>
              <a:rPr lang="en-US" dirty="0" smtClean="0"/>
              <a:t> 2012)</a:t>
            </a:r>
            <a:r>
              <a:rPr lang="en-US" baseline="0" dirty="0" smtClean="0"/>
              <a:t> Tombstones RFC, which is not yet supported by all platforms.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Remember, all</a:t>
            </a:r>
            <a:r>
              <a:rPr lang="en-US" baseline="0" dirty="0" smtClean="0"/>
              <a:t> updated timestamps in FHIR (type: ‘instant’) are precise to at least the second and ALLWAYS carry a </a:t>
            </a:r>
            <a:r>
              <a:rPr lang="en-US" baseline="0" dirty="0" err="1" smtClean="0"/>
              <a:t>timezone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6268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See how the resource meta-data is mapped to equivalent Atom members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Author is required by atom, so you’ll have to keep track who authored the resource, which might well be the user that </a:t>
            </a:r>
            <a:r>
              <a:rPr lang="en-US" baseline="0" dirty="0" err="1" smtClean="0"/>
              <a:t>POSTed</a:t>
            </a:r>
            <a:r>
              <a:rPr lang="en-US" baseline="0" dirty="0" smtClean="0"/>
              <a:t> it to your </a:t>
            </a:r>
            <a:r>
              <a:rPr lang="en-US" baseline="0" dirty="0" err="1" smtClean="0"/>
              <a:t>RESTful</a:t>
            </a:r>
            <a:r>
              <a:rPr lang="en-US" baseline="0" dirty="0" smtClean="0"/>
              <a:t> endpoint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Summary is optional, but it is easy to fill it with the Resource’s &lt;text&gt; (human readable narrative), so Feed readers have a way to display the contents of a resource. Yes, this means the summary is present twice in </a:t>
            </a:r>
            <a:r>
              <a:rPr lang="en-US" baseline="0" smtClean="0"/>
              <a:t>the entry.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24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Multiple</a:t>
            </a:r>
            <a:r>
              <a:rPr lang="en-US" baseline="0" dirty="0" smtClean="0"/>
              <a:t> versions are supported explicitly by Atom by having </a:t>
            </a:r>
            <a:r>
              <a:rPr lang="en-US" baseline="0" dirty="0" err="1" smtClean="0"/>
              <a:t>mutliple</a:t>
            </a:r>
            <a:r>
              <a:rPr lang="en-US" baseline="0" dirty="0" smtClean="0"/>
              <a:t> entries with the same id, but a different ‘updated’ date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Notice how the ‘self’ links </a:t>
            </a:r>
            <a:r>
              <a:rPr lang="en-US" i="1" baseline="0" dirty="0" smtClean="0"/>
              <a:t>do</a:t>
            </a:r>
            <a:r>
              <a:rPr lang="en-US" i="0" baseline="0" dirty="0" smtClean="0"/>
              <a:t> differ, these are different versions after all.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053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Brand-new</a:t>
            </a:r>
            <a:r>
              <a:rPr lang="en-US" baseline="0" dirty="0" smtClean="0"/>
              <a:t> RFC, probably not much support in frameworks (yet).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 the additional namespace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Updated Timestamp is still present, but is now called “when”.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594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125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tried to find</a:t>
            </a:r>
            <a:r>
              <a:rPr lang="en-US" baseline="0" dirty="0" smtClean="0"/>
              <a:t> a way to </a:t>
            </a:r>
            <a:r>
              <a:rPr lang="en-US" i="1" baseline="0" dirty="0" smtClean="0"/>
              <a:t>automatically</a:t>
            </a:r>
            <a:r>
              <a:rPr lang="en-US" baseline="0" dirty="0" smtClean="0"/>
              <a:t>  convert between the two so you could round-trip…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But discovered you’d need additional </a:t>
            </a:r>
            <a:r>
              <a:rPr lang="en-US" i="1" baseline="0" dirty="0" smtClean="0"/>
              <a:t>metadata</a:t>
            </a:r>
            <a:r>
              <a:rPr lang="en-US" i="0" baseline="0" dirty="0" smtClean="0"/>
              <a:t> to do that, or vendor-specific solutions</a:t>
            </a:r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Decided </a:t>
            </a:r>
            <a:r>
              <a:rPr lang="en-US" i="1" baseline="0" dirty="0" smtClean="0"/>
              <a:t>not</a:t>
            </a:r>
            <a:r>
              <a:rPr lang="en-US" i="0" baseline="0" dirty="0" smtClean="0"/>
              <a:t> to introduce these: result was weird Xml or weird </a:t>
            </a:r>
            <a:r>
              <a:rPr lang="en-US" i="0" baseline="0" dirty="0" err="1" smtClean="0"/>
              <a:t>Json</a:t>
            </a:r>
            <a:endParaRPr lang="en-US" i="0" baseline="0" dirty="0" smtClean="0"/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Reference platform contains tools to interconvert (these use model definition metadata)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0210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So, no other JSON types are used</a:t>
            </a:r>
            <a:r>
              <a:rPr lang="en-US" baseline="0" dirty="0" smtClean="0"/>
              <a:t> than string.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FHIR uses exactly 1 attribute: the ‘id’ attribute used for internal references, this becomes a ‘normal’ “_id” member in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00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Just take a quick glimpse, it’s a pretty trivial translation of the Xml form to JSON, removing all needs for namespaces</a:t>
            </a:r>
            <a:r>
              <a:rPr lang="en-US" baseline="0" dirty="0" smtClean="0"/>
              <a:t> and attributes, and turning repeating elements into JSON arrays.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826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1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9405A-801D-4EEA-B2FD-F8DC5CDC8C24}" type="slidenum">
              <a:rPr lang="en-US"/>
              <a:pPr/>
              <a:t>7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Depending on your background (OO,</a:t>
            </a:r>
            <a:r>
              <a:rPr lang="en-US" baseline="0" dirty="0" smtClean="0"/>
              <a:t> xml, database)</a:t>
            </a:r>
            <a:r>
              <a:rPr lang="en-US" dirty="0" smtClean="0"/>
              <a:t> you have</a:t>
            </a:r>
            <a:r>
              <a:rPr lang="en-US" baseline="0" dirty="0" smtClean="0"/>
              <a:t> a different perspective on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Cardinality of elements - “collections” or “repeating items” or “1-many relationships”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notion of composition – “nested class”, “what’s special?”, “1-many relationships”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References “what’s special?”, “</a:t>
            </a:r>
            <a:r>
              <a:rPr lang="en-US" baseline="0" dirty="0" err="1" smtClean="0"/>
              <a:t>Xml:id</a:t>
            </a:r>
            <a:r>
              <a:rPr lang="en-US" baseline="0" dirty="0" smtClean="0"/>
              <a:t>? Repeated data?”, “1-many relationships”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Polymorphic attributes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Use of non-primitive “</a:t>
            </a:r>
            <a:r>
              <a:rPr lang="en-US" baseline="0" dirty="0" err="1" smtClean="0"/>
              <a:t>datatypes</a:t>
            </a:r>
            <a:r>
              <a:rPr lang="en-US" baseline="0" dirty="0" smtClean="0"/>
              <a:t>” / “value types”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Argument “true” on compose() is the “pretty” y/n </a:t>
            </a:r>
            <a:r>
              <a:rPr lang="en-US" dirty="0" err="1" smtClean="0"/>
              <a:t>boolean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6943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 You might wonder: Since bundles are Atom, why not use standard Atom parsers?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7073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85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10:00-35:00 (25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If you come to a </a:t>
            </a:r>
            <a:r>
              <a:rPr lang="en-US" dirty="0" err="1" smtClean="0"/>
              <a:t>connectathon</a:t>
            </a:r>
            <a:r>
              <a:rPr lang="en-US" dirty="0" smtClean="0"/>
              <a:t> with</a:t>
            </a:r>
            <a:r>
              <a:rPr lang="en-US" baseline="0" dirty="0" smtClean="0"/>
              <a:t> a FHIR server</a:t>
            </a:r>
            <a:r>
              <a:rPr lang="en-US" dirty="0" smtClean="0"/>
              <a:t>, it is a good idea to</a:t>
            </a:r>
            <a:r>
              <a:rPr lang="en-US" baseline="0" dirty="0" smtClean="0"/>
              <a:t> make sure you can preload your server with all the examples!</a:t>
            </a:r>
          </a:p>
          <a:p>
            <a:pPr marL="171450" indent="-171450">
              <a:buFont typeface="Arial" pitchFamily="34" charset="0"/>
              <a:buChar char="•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607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90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10:00-35:00 (25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sp.ValueAsInt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&lt;string,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(s,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s != null &amp;&amp; s ==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sp.Value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&lt;string,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(s,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s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s.Contains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sp.Value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fhirTokenFilter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 //TODO: Account for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StringArgument.Position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&lt;List&lt;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fsl.Any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fu.Contents.ToString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().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ToLower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 ==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sp.Value.ToLower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fhirQTokenFilter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fhirTokenFilter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arg.Token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&amp;&amp;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arg.Namespace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null ? true :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arg.Namespace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&lt;Code,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&lt;Code,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&lt;Coding,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codingExactFilter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c.Code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sp.Token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&amp;&amp;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sp.Namespace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null ? true :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sp.Namespace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&lt;Coding,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c.Code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CodeableConcept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coCoExactFilter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fhirTokenFilter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cc.Text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sp.Token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cc.Coding.Any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codingExactFilter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CodeableConcept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coCoContainsFilter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cc.Text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cc.Coding.Any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&lt;Identifier,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identifierFilter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fhirQTokenFilter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i.Id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i.System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humanIdFilter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(hi,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hi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identifierFilter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hi.Identifier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 //CK: Also Argument on the period?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&lt;List&lt;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humanIdListFilter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hil.Any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(hi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humanIdFilter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(hi,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HumanName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humanNameFilter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hn.Text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hn.Family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hn.Given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hn.Prefix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hn.Suffix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&lt;List&lt;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HumanName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humanNameListFilter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hnl.Any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humanNameFilter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&lt;Contact,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c.Value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//&amp;&amp;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//(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sp.Namespace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null) ? true 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//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c.System.Contents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//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c.System.Contents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Contact.ContactSystem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Enum.Parse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typeof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Contact.ContactSystem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sp.Namespace.Value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true); //TODO: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Niet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zo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mooi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Hebben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we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Code&lt;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Contact.ContactSystem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- filter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nodig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&lt;List&lt;Contact&gt;,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contactListFilter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(cl,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cl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cl.Any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&lt;Address,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addressFilter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(a,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a != null &amp;&amp; 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a.Text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a.Part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a.Line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a.City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a.State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a.Zip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a.Country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a.Dpid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&lt;List&lt;Address&gt;,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addressListFilter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(al,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al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(a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addressFilter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(a,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result = false;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if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reference;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if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FhirDateTime.TryParse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sp.Value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out reference))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switch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sp.Position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case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DateArgument.DatePosition.Before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    throw new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ArgumentException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does not support the &lt;= operator, so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DateArgument.DatePosition.Before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not supported.", "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DateArgument.Position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case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DateArgument.DatePosition.After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    throw new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ArgumentException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does not support the &gt;= operator, so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DateArgument.DatePosition.After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not supported.", "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DateArgument.Position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case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DateArgument.DatePosition.On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    result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reference;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    break;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return result;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ResourceReference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ReferenceArgument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resourceReferenceFilter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result = false;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if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rr.Id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rr.Id.Contents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//TODO: Find out how the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rr.Id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structured. Full URL, just an id, with/without version? Then match it on some value from the managed resources in the collection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//For now we assume that the id is the last (or only) element of the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result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rr.Id.Contents.ToString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().In(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sp.ReferencedCollection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return result;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#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endregion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Building blocks for predicates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251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This is however, one of the big TODO’s in the spec, and not yet fully documented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4370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98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10:00-35:00 (25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smtClean="0"/>
              <a:t>First scenario is</a:t>
            </a:r>
            <a:r>
              <a:rPr lang="nl-NL" baseline="0" dirty="0" smtClean="0"/>
              <a:t> most common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 databases: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have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map the FHIR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(as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) </a:t>
            </a:r>
            <a:r>
              <a:rPr lang="nl-NL" baseline="0" dirty="0" err="1" smtClean="0"/>
              <a:t>onto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) databases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. </a:t>
            </a:r>
            <a:r>
              <a:rPr lang="nl-NL" baseline="0" dirty="0" err="1" smtClean="0"/>
              <a:t>Lot’s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mappings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support </a:t>
            </a:r>
            <a:r>
              <a:rPr lang="nl-NL" baseline="0" dirty="0" err="1" smtClean="0"/>
              <a:t>our</a:t>
            </a:r>
            <a:r>
              <a:rPr lang="nl-NL" baseline="0" dirty="0" smtClean="0"/>
              <a:t> nesting, </a:t>
            </a:r>
            <a:r>
              <a:rPr lang="nl-NL" baseline="0" dirty="0" err="1" smtClean="0"/>
              <a:t>cardinalities</a:t>
            </a:r>
            <a:r>
              <a:rPr lang="nl-NL" baseline="0" dirty="0" smtClean="0"/>
              <a:t>, datatypes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Second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parsers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create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NoSql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driver’s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serialization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possibilities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store the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-as-is in </a:t>
            </a:r>
            <a:r>
              <a:rPr lang="nl-NL" baseline="0" dirty="0" err="1" smtClean="0"/>
              <a:t>NoSql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Third</a:t>
            </a:r>
            <a:r>
              <a:rPr lang="nl-NL" baseline="0" dirty="0" smtClean="0"/>
              <a:t> scenario </a:t>
            </a:r>
            <a:r>
              <a:rPr lang="nl-NL" baseline="0" dirty="0" err="1" smtClean="0"/>
              <a:t>avoids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creating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at </a:t>
            </a:r>
            <a:r>
              <a:rPr lang="nl-NL" baseline="0" dirty="0" err="1" smtClean="0"/>
              <a:t>all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either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xml</a:t>
            </a:r>
            <a:r>
              <a:rPr lang="nl-NL" baseline="0" dirty="0" smtClean="0"/>
              <a:t> or </a:t>
            </a:r>
            <a:r>
              <a:rPr lang="nl-NL" baseline="0" dirty="0" err="1" smtClean="0"/>
              <a:t>json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natively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processing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storage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Fourth</a:t>
            </a:r>
            <a:r>
              <a:rPr lang="nl-NL" baseline="0" dirty="0" smtClean="0"/>
              <a:t>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DBMS, but </a:t>
            </a:r>
            <a:r>
              <a:rPr lang="nl-NL" baseline="0" dirty="0" err="1" smtClean="0"/>
              <a:t>instead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mapping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, stores the data as-is </a:t>
            </a:r>
            <a:r>
              <a:rPr lang="nl-NL" baseline="0" dirty="0" err="1" smtClean="0"/>
              <a:t>into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blob</a:t>
            </a:r>
            <a:r>
              <a:rPr lang="nl-NL" baseline="0" dirty="0" smtClean="0"/>
              <a:t> storage in a DBMS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B8890-9530-48B5-B5AD-3035DC83575C}" type="slidenum">
              <a:rPr lang="nl-NL" smtClean="0"/>
              <a:t>99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740033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State: current, </a:t>
            </a:r>
            <a:r>
              <a:rPr lang="en-US" dirty="0" err="1" smtClean="0"/>
              <a:t>superceded</a:t>
            </a:r>
            <a:r>
              <a:rPr lang="en-US" dirty="0" smtClean="0"/>
              <a:t>, deleted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Version</a:t>
            </a:r>
            <a:r>
              <a:rPr lang="en-US" baseline="0" dirty="0" smtClean="0"/>
              <a:t> + resource id can just be integers or string, need not be URL’s (you know your base </a:t>
            </a:r>
            <a:r>
              <a:rPr lang="en-US" baseline="0" dirty="0" err="1" smtClean="0"/>
              <a:t>uri</a:t>
            </a:r>
            <a:r>
              <a:rPr lang="en-US" baseline="0" dirty="0" smtClean="0"/>
              <a:t>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You might have to keep the original (as you received it on the service interface), for attestation/digital signatures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Store the binaries in another location (e.g. Amazon S3, </a:t>
            </a:r>
            <a:r>
              <a:rPr lang="en-US" baseline="0" dirty="0" err="1" smtClean="0"/>
              <a:t>filesystem</a:t>
            </a:r>
            <a:r>
              <a:rPr lang="en-US" baseline="0" dirty="0" smtClean="0"/>
              <a:t>) and just keep the URL here.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Since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stores a binary form of JSON, some conversion is done by Mongo. Watch out for not losing precision, </a:t>
            </a:r>
            <a:r>
              <a:rPr lang="en-US" baseline="0" dirty="0" err="1" smtClean="0"/>
              <a:t>timezones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!</a:t>
            </a:r>
          </a:p>
          <a:p>
            <a:pPr marL="0" indent="0"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noProof="0" dirty="0" smtClean="0"/>
              <a:t>This makes the job of the developer</a:t>
            </a:r>
            <a:r>
              <a:rPr lang="en-US" baseline="0" noProof="0" dirty="0" smtClean="0"/>
              <a:t> easier….but the job of the modeler harder: no only is the model a reflection of the concepts in healthcare, but also which combination of those concepts are the predefined, reusable blocks?</a:t>
            </a:r>
          </a:p>
          <a:p>
            <a:pPr marL="171450" indent="-171450">
              <a:buFont typeface="Arial" charset="0"/>
              <a:buChar char="•"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7466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Different resource types are stored in different collections, along with indices on the searchable properties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 that although logically for example Observation refers to Patient,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databases like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have </a:t>
            </a:r>
            <a:r>
              <a:rPr lang="en-US" i="1" baseline="0" dirty="0" smtClean="0"/>
              <a:t>no</a:t>
            </a:r>
            <a:r>
              <a:rPr lang="en-US" i="0" baseline="0" dirty="0" smtClean="0"/>
              <a:t> concept of joins or foreign keys.</a:t>
            </a:r>
          </a:p>
          <a:p>
            <a:pPr marL="171450" indent="-171450">
              <a:buFont typeface="Arial" charset="0"/>
              <a:buChar char="•"/>
            </a:pPr>
            <a:r>
              <a:rPr lang="en-US" i="0" baseline="0" dirty="0" smtClean="0"/>
              <a:t>So, to fetch all Observations of a Patient, you query all documents in the Observation collection for which the </a:t>
            </a:r>
            <a:r>
              <a:rPr lang="en-US" i="0" baseline="0" dirty="0" err="1" smtClean="0"/>
              <a:t>Observation.subject</a:t>
            </a:r>
            <a:r>
              <a:rPr lang="en-US" i="0" baseline="0" dirty="0" smtClean="0"/>
              <a:t> property matches the Patient’s id.</a:t>
            </a:r>
          </a:p>
          <a:p>
            <a:pPr marL="171450" indent="-171450">
              <a:buFont typeface="Arial" charset="0"/>
              <a:buChar char="•"/>
            </a:pPr>
            <a:r>
              <a:rPr lang="en-US" i="0" baseline="0" dirty="0" smtClean="0"/>
              <a:t>Because references can </a:t>
            </a:r>
            <a:r>
              <a:rPr lang="en-US" i="0" baseline="0" dirty="0" smtClean="0"/>
              <a:t>]</a:t>
            </a:r>
            <a:r>
              <a:rPr lang="en-US" i="0" baseline="0" dirty="0" err="1" smtClean="0"/>
              <a:t>trpoint</a:t>
            </a:r>
            <a:r>
              <a:rPr lang="en-US" i="0" baseline="0" dirty="0" smtClean="0"/>
              <a:t> </a:t>
            </a:r>
            <a:r>
              <a:rPr lang="en-US" i="0" baseline="0" dirty="0" smtClean="0"/>
              <a:t>to multiple types of Resources (</a:t>
            </a:r>
            <a:r>
              <a:rPr lang="en-US" i="0" baseline="0" dirty="0" err="1" smtClean="0"/>
              <a:t>Observation.subject</a:t>
            </a:r>
            <a:r>
              <a:rPr lang="en-US" i="0" baseline="0" dirty="0" smtClean="0"/>
              <a:t> can be Animals and Devices too), and a reference can contain version-specific id’s, “joining” is not a trivial operation!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4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109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10:00-35:00 (25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Very important concept,</a:t>
            </a:r>
            <a:r>
              <a:rPr lang="en-US" baseline="0" noProof="0" dirty="0" smtClean="0"/>
              <a:t> comparable with the “Aggregate” notion of Domain Driven Design, for which many useful implementation strategies have been documented on the internet.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67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</a:t>
            </a:r>
            <a:r>
              <a:rPr lang="en-US" baseline="0" dirty="0" smtClean="0"/>
              <a:t> lexical rendering for these primitives in Xml is the same as in JSON (maybe this should go in the serialization section)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Expressing the allowed values in terms of XSD primitives brings in more variability then we would like. E.g. “0” and “1” are valid for </a:t>
            </a:r>
            <a:r>
              <a:rPr lang="en-US" baseline="0" dirty="0" err="1" smtClean="0"/>
              <a:t>xs:boolean</a:t>
            </a:r>
            <a:r>
              <a:rPr lang="en-US" baseline="0" dirty="0" smtClean="0"/>
              <a:t>.  “+000004”, “4”, “+4” are all valid decimals.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53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</a:t>
            </a:r>
            <a:r>
              <a:rPr lang="en-US" sz="800" b="1" dirty="0"/>
              <a:t>2012 </a:t>
            </a:r>
            <a:r>
              <a:rPr lang="en-US" sz="800" b="1" dirty="0" smtClean="0"/>
              <a:t>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343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080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9979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480520"/>
          </a:xfrm>
        </p:spPr>
        <p:txBody>
          <a:bodyPr/>
          <a:lstStyle>
            <a:lvl1pPr marL="0" indent="0">
              <a:buNone/>
              <a:defRPr sz="140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400"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400"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6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04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8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5551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parante pagina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38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2012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4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5" r:id="rId4"/>
    <p:sldLayoutId id="2147483692" r:id="rId5"/>
    <p:sldLayoutId id="2147483693" r:id="rId6"/>
    <p:sldLayoutId id="2147483690" r:id="rId7"/>
    <p:sldLayoutId id="2147483691" r:id="rId8"/>
    <p:sldLayoutId id="2147483694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464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tools.ietf.org/html/rfc3986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jpeg"/><Relationship Id="rId4" Type="http://schemas.openxmlformats.org/officeDocument/2006/relationships/image" Target="../media/image40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FHIR for Developers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Ewout Kramer</a:t>
            </a:r>
          </a:p>
          <a:p>
            <a:r>
              <a:rPr lang="en-US" dirty="0" smtClean="0"/>
              <a:t>January 14, 2013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Start at the bottom: Primitives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9D7E7-1099-47AD-B3F2-624E90DDB7C5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499219"/>
              </p:ext>
            </p:extLst>
          </p:nvPr>
        </p:nvGraphicFramePr>
        <p:xfrm>
          <a:off x="914400" y="2057400"/>
          <a:ext cx="7086600" cy="4061622"/>
        </p:xfrm>
        <a:graphic>
          <a:graphicData uri="http://schemas.openxmlformats.org/drawingml/2006/table">
            <a:tbl>
              <a:tblPr/>
              <a:tblGrid>
                <a:gridCol w="1371600"/>
                <a:gridCol w="1752600"/>
                <a:gridCol w="3962400"/>
              </a:tblGrid>
              <a:tr h="357329">
                <a:tc>
                  <a:txBody>
                    <a:bodyPr/>
                    <a:lstStyle/>
                    <a:p>
                      <a:pPr fontAlgn="t"/>
                      <a:r>
                        <a:rPr lang="nl-NL" sz="1200" b="0" dirty="0" err="1">
                          <a:effectLst/>
                          <a:latin typeface="verdana"/>
                        </a:rPr>
                        <a:t>boolean</a:t>
                      </a:r>
                      <a:endParaRPr lang="nl-NL" sz="1200" b="0" dirty="0">
                        <a:effectLst/>
                        <a:latin typeface="verdana"/>
                      </a:endParaRP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xs:boolean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verdana"/>
                        </a:rPr>
                        <a:t>Values can be either true or false (</a:t>
                      </a:r>
                      <a:r>
                        <a:rPr lang="en-US" sz="1200" b="1">
                          <a:effectLst/>
                          <a:latin typeface="verdana"/>
                        </a:rPr>
                        <a:t>0 and 1 are not valid values</a:t>
                      </a:r>
                      <a:r>
                        <a:rPr lang="en-US" sz="1200" b="0"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329"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integer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xs:int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verdana"/>
                        </a:rPr>
                        <a:t>A signed 32-bit integer (for larger values, use decimal)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7268"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decimal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xs:decimal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effectLst/>
                          <a:latin typeface="verdana"/>
                        </a:rPr>
                        <a:t>A rational number. Note: for implementations, do not use a IEEE type floating point type, instead </a:t>
                      </a:r>
                      <a:r>
                        <a:rPr lang="en-US" sz="1200" b="1" dirty="0">
                          <a:effectLst/>
                          <a:latin typeface="verdana"/>
                        </a:rPr>
                        <a:t>use something that works like a true decimal</a:t>
                      </a:r>
                      <a:r>
                        <a:rPr lang="en-US" sz="1200" b="0" dirty="0">
                          <a:effectLst/>
                          <a:latin typeface="verdana"/>
                        </a:rPr>
                        <a:t>, with inbuilt precision (e.g. Java </a:t>
                      </a:r>
                      <a:r>
                        <a:rPr lang="en-US" sz="1200" b="0" dirty="0" err="1">
                          <a:effectLst/>
                          <a:latin typeface="verdana"/>
                        </a:rPr>
                        <a:t>BigDecimal</a:t>
                      </a:r>
                      <a:r>
                        <a:rPr lang="en-US" sz="1200" b="0" dirty="0"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329"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base64Binary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xs:base64Binary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effectLst/>
                          <a:latin typeface="verdana"/>
                        </a:rPr>
                        <a:t>A stream of bytes, base64 encoded (</a:t>
                      </a:r>
                      <a:r>
                        <a:rPr lang="en-US" sz="1200" b="0" dirty="0">
                          <a:effectLst/>
                          <a:latin typeface="verdana"/>
                          <a:hlinkClick r:id="rId3"/>
                        </a:rPr>
                        <a:t>RFC 4648</a:t>
                      </a:r>
                      <a:r>
                        <a:rPr lang="en-US" sz="1200" b="0" dirty="0"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871"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instant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xs:dateTime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verdana"/>
                        </a:rPr>
                        <a:t>An instant in time - </a:t>
                      </a:r>
                      <a:r>
                        <a:rPr lang="en-US" sz="1200" b="1">
                          <a:effectLst/>
                          <a:latin typeface="verdana"/>
                        </a:rPr>
                        <a:t>known at least to the second and always includes a timezone</a:t>
                      </a:r>
                      <a:r>
                        <a:rPr lang="en-US" sz="1200" b="0">
                          <a:effectLst/>
                          <a:latin typeface="verdana"/>
                        </a:rPr>
                        <a:t>. Note: This type is for system times, not human times (see date and dateTime below).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170">
                <a:tc>
                  <a:txBody>
                    <a:bodyPr/>
                    <a:lstStyle/>
                    <a:p>
                      <a:pPr fontAlgn="t"/>
                      <a:r>
                        <a:rPr lang="nl-NL" sz="1200" b="0" dirty="0">
                          <a:effectLst/>
                          <a:latin typeface="verdana"/>
                        </a:rPr>
                        <a:t>string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xs:string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verdana"/>
                        </a:rPr>
                        <a:t>A sequence of Unicode characters. </a:t>
                      </a:r>
                      <a:r>
                        <a:rPr lang="en-US" sz="1200" b="1">
                          <a:effectLst/>
                          <a:latin typeface="verdana"/>
                        </a:rPr>
                        <a:t>Note that FHIR strings may not exceed 1MB in size</a:t>
                      </a:r>
                      <a:endParaRPr lang="en-US" sz="1200" b="0">
                        <a:effectLst/>
                        <a:latin typeface="verdana"/>
                      </a:endParaRP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852"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uri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xs:anyURI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effectLst/>
                          <a:latin typeface="verdana"/>
                        </a:rPr>
                        <a:t>A Uniform Resource Identifier Reference. It can be absolute or relative, and may have an optional fragment identifier (</a:t>
                      </a:r>
                      <a:r>
                        <a:rPr lang="en-US" sz="1200" b="0" dirty="0">
                          <a:effectLst/>
                          <a:latin typeface="verdana"/>
                          <a:hlinkClick r:id="rId4"/>
                        </a:rPr>
                        <a:t>RFC 3986</a:t>
                      </a:r>
                      <a:r>
                        <a:rPr lang="en-US" sz="1200" b="0" dirty="0"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4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991672" cy="1152128"/>
          </a:xfrm>
        </p:spPr>
        <p:txBody>
          <a:bodyPr/>
          <a:lstStyle/>
          <a:p>
            <a:r>
              <a:rPr lang="en-US" dirty="0" smtClean="0"/>
              <a:t>Document-oriented store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1524000"/>
          </a:xfrm>
        </p:spPr>
        <p:txBody>
          <a:bodyPr/>
          <a:lstStyle/>
          <a:p>
            <a:r>
              <a:rPr lang="en-US" dirty="0" smtClean="0"/>
              <a:t>A document-oriented store can store Resources as a “whole” document.</a:t>
            </a:r>
          </a:p>
          <a:p>
            <a:r>
              <a:rPr lang="en-US" dirty="0" smtClean="0"/>
              <a:t>E.g. </a:t>
            </a:r>
            <a:r>
              <a:rPr lang="en-US" dirty="0" err="1" smtClean="0"/>
              <a:t>MongoDb</a:t>
            </a:r>
            <a:r>
              <a:rPr lang="en-US" dirty="0" smtClean="0"/>
              <a:t> stores documents in JSON: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100</a:t>
            </a:fld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752600" y="3787676"/>
            <a:ext cx="5562600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post = {   author: “mike”, </a:t>
            </a:r>
          </a:p>
          <a:p>
            <a:r>
              <a:rPr lang="en-US" dirty="0"/>
              <a:t>	</a:t>
            </a:r>
            <a:r>
              <a:rPr lang="en-US" dirty="0" smtClean="0"/>
              <a:t> text: “my blog post...”, </a:t>
            </a:r>
          </a:p>
          <a:p>
            <a:r>
              <a:rPr lang="en-US" dirty="0"/>
              <a:t>	</a:t>
            </a:r>
            <a:r>
              <a:rPr lang="en-US" dirty="0" smtClean="0"/>
              <a:t> tags: [“</a:t>
            </a:r>
            <a:r>
              <a:rPr lang="en-US" dirty="0" err="1"/>
              <a:t>mongodb</a:t>
            </a:r>
            <a:r>
              <a:rPr lang="en-US" dirty="0" smtClean="0"/>
              <a:t>”,“</a:t>
            </a:r>
            <a:r>
              <a:rPr lang="en-US" dirty="0"/>
              <a:t>intro</a:t>
            </a:r>
            <a:r>
              <a:rPr lang="en-US" dirty="0" smtClean="0"/>
              <a:t>”]    };</a:t>
            </a:r>
          </a:p>
          <a:p>
            <a:endParaRPr lang="en-US" dirty="0"/>
          </a:p>
          <a:p>
            <a:r>
              <a:rPr lang="en-US" dirty="0" err="1" smtClean="0"/>
              <a:t>db.posts.save</a:t>
            </a:r>
            <a:r>
              <a:rPr lang="en-US" dirty="0" smtClean="0"/>
              <a:t>( post );</a:t>
            </a:r>
          </a:p>
          <a:p>
            <a:endParaRPr lang="en-US" dirty="0"/>
          </a:p>
          <a:p>
            <a:r>
              <a:rPr lang="en-US" dirty="0" err="1" smtClean="0"/>
              <a:t>db.posts.find</a:t>
            </a:r>
            <a:r>
              <a:rPr lang="en-US" dirty="0" smtClean="0"/>
              <a:t>( { author: “mike” } );</a:t>
            </a:r>
          </a:p>
          <a:p>
            <a:r>
              <a:rPr lang="en-US" dirty="0" err="1" smtClean="0"/>
              <a:t>db.posts.find</a:t>
            </a:r>
            <a:r>
              <a:rPr lang="en-US" dirty="0" smtClean="0"/>
              <a:t>().</a:t>
            </a:r>
            <a:r>
              <a:rPr lang="en-US" dirty="0"/>
              <a:t>sort({</a:t>
            </a:r>
            <a:r>
              <a:rPr lang="en-US" dirty="0" smtClean="0"/>
              <a:t>date: -1}).</a:t>
            </a:r>
            <a:r>
              <a:rPr lang="en-US" dirty="0"/>
              <a:t>limit(10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9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as a document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101</a:t>
            </a:fld>
            <a:endParaRPr lang="en-CA"/>
          </a:p>
        </p:txBody>
      </p:sp>
      <p:sp>
        <p:nvSpPr>
          <p:cNvPr id="6" name="Rectangle 5"/>
          <p:cNvSpPr/>
          <p:nvPr/>
        </p:nvSpPr>
        <p:spPr bwMode="auto">
          <a:xfrm>
            <a:off x="1219200" y="1905000"/>
            <a:ext cx="6629400" cy="3505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Document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58930" y="2458608"/>
            <a:ext cx="17107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I</a:t>
            </a:r>
            <a:r>
              <a:rPr lang="en-US" i="1" dirty="0" smtClean="0">
                <a:solidFill>
                  <a:schemeClr val="bg1"/>
                </a:solidFill>
              </a:rPr>
              <a:t>d (storage)</a:t>
            </a:r>
            <a:endParaRPr lang="en-US" i="1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Version-id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Resource-id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Last-updated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Resource-type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Author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State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MediaType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Binary-location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505200" y="2438400"/>
            <a:ext cx="1828800" cy="25146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Content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(stored </a:t>
            </a:r>
            <a:r>
              <a:rPr kumimoji="0" lang="en-US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json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638800" y="2438400"/>
            <a:ext cx="1828800" cy="25146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Original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</a:t>
            </a:r>
            <a:r>
              <a:rPr lang="en-US" i="1" dirty="0" err="1" smtClean="0">
                <a:solidFill>
                  <a:schemeClr val="tx1"/>
                </a:solidFill>
                <a:latin typeface="Arial" charset="0"/>
              </a:rPr>
              <a:t>json</a:t>
            </a:r>
            <a:r>
              <a:rPr lang="en-US" i="1" dirty="0" smtClean="0">
                <a:solidFill>
                  <a:schemeClr val="tx1"/>
                </a:solidFill>
                <a:latin typeface="Arial" charset="0"/>
              </a:rPr>
              <a:t> or xml)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 flipV="1">
            <a:off x="4114800" y="3048000"/>
            <a:ext cx="762000" cy="703269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 flipH="1">
            <a:off x="2133600" y="4038600"/>
            <a:ext cx="1036055" cy="211132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3169655" y="4953000"/>
            <a:ext cx="945146" cy="38100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27937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“Joining” documents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102</a:t>
            </a:fld>
            <a:endParaRPr lang="en-CA"/>
          </a:p>
        </p:txBody>
      </p:sp>
      <p:sp>
        <p:nvSpPr>
          <p:cNvPr id="5" name="Rectangle 4"/>
          <p:cNvSpPr/>
          <p:nvPr/>
        </p:nvSpPr>
        <p:spPr bwMode="auto">
          <a:xfrm>
            <a:off x="556260" y="1830512"/>
            <a:ext cx="3733800" cy="254608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Patient Collection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38200" y="2362200"/>
            <a:ext cx="2514600" cy="1066800"/>
            <a:chOff x="1219200" y="1905000"/>
            <a:chExt cx="4191000" cy="19050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Patient @1,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@1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43000" y="2667000"/>
            <a:ext cx="2514600" cy="1066800"/>
            <a:chOff x="1219200" y="1905000"/>
            <a:chExt cx="4191000" cy="1905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Patient @1,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@2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47800" y="3048000"/>
            <a:ext cx="2514600" cy="1066800"/>
            <a:chOff x="1346200" y="1905000"/>
            <a:chExt cx="4191000" cy="190500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1346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Patient @2,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@1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4732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4544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556260" y="4343400"/>
            <a:ext cx="3733800" cy="4379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Patient Indices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876800" y="1814904"/>
            <a:ext cx="3733800" cy="252849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Observation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Collection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158740" y="2346592"/>
            <a:ext cx="2514600" cy="1066800"/>
            <a:chOff x="1219200" y="1905000"/>
            <a:chExt cx="4191000" cy="1905000"/>
          </a:xfrm>
        </p:grpSpPr>
        <p:sp>
          <p:nvSpPr>
            <p:cNvPr id="45" name="Rectangle 44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Obs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@8,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@5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10200" y="2651392"/>
            <a:ext cx="2514600" cy="1066800"/>
            <a:chOff x="1219200" y="1905000"/>
            <a:chExt cx="4191000" cy="1905000"/>
          </a:xfrm>
        </p:grpSpPr>
        <p:sp>
          <p:nvSpPr>
            <p:cNvPr id="42" name="Rectangle 41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Obs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@8,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@6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15000" y="3048000"/>
            <a:ext cx="2514600" cy="1066800"/>
            <a:chOff x="1219200" y="1905000"/>
            <a:chExt cx="4191000" cy="1905000"/>
          </a:xfrm>
        </p:grpSpPr>
        <p:sp>
          <p:nvSpPr>
            <p:cNvPr id="36" name="Rectangle 35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Obs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@9,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@1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sp>
        <p:nvSpPr>
          <p:cNvPr id="35" name="Rectangle 34"/>
          <p:cNvSpPr/>
          <p:nvPr/>
        </p:nvSpPr>
        <p:spPr bwMode="auto">
          <a:xfrm>
            <a:off x="4876800" y="4343400"/>
            <a:ext cx="3733800" cy="4379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Agent Indices</a:t>
            </a:r>
          </a:p>
        </p:txBody>
      </p:sp>
      <p:sp>
        <p:nvSpPr>
          <p:cNvPr id="52" name="Freeform 51"/>
          <p:cNvSpPr/>
          <p:nvPr/>
        </p:nvSpPr>
        <p:spPr bwMode="auto">
          <a:xfrm>
            <a:off x="3934403" y="3759709"/>
            <a:ext cx="1475797" cy="616886"/>
          </a:xfrm>
          <a:custGeom>
            <a:avLst/>
            <a:gdLst>
              <a:gd name="connsiteX0" fmla="*/ 1376737 w 1376737"/>
              <a:gd name="connsiteY0" fmla="*/ 0 h 554805"/>
              <a:gd name="connsiteX1" fmla="*/ 719191 w 1376737"/>
              <a:gd name="connsiteY1" fmla="*/ 554805 h 554805"/>
              <a:gd name="connsiteX2" fmla="*/ 0 w 1376737"/>
              <a:gd name="connsiteY2" fmla="*/ 0 h 55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6737" h="554805">
                <a:moveTo>
                  <a:pt x="1376737" y="0"/>
                </a:moveTo>
                <a:cubicBezTo>
                  <a:pt x="1162692" y="277402"/>
                  <a:pt x="948647" y="554805"/>
                  <a:pt x="719191" y="554805"/>
                </a:cubicBezTo>
                <a:cubicBezTo>
                  <a:pt x="489735" y="554805"/>
                  <a:pt x="123290" y="95892"/>
                  <a:pt x="0" y="0"/>
                </a:cubicBezTo>
              </a:path>
            </a:pathLst>
          </a:custGeom>
          <a:ln>
            <a:headEnd type="stealth" w="med" len="med"/>
            <a:tailEnd type="stealth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 flipH="1">
            <a:off x="4419600" y="4099191"/>
            <a:ext cx="381000" cy="549009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 bwMode="auto">
          <a:xfrm>
            <a:off x="4495800" y="3962400"/>
            <a:ext cx="304800" cy="6858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38200" y="4953000"/>
            <a:ext cx="7040880" cy="1384995"/>
          </a:xfrm>
          <a:prstGeom prst="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[name</a:t>
            </a:r>
            <a:r>
              <a:rPr lang="en-US" sz="1400" b="1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Resource Type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--&gt;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&lt;/type&gt;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 </a:t>
            </a:r>
            <a:r>
              <a:rPr lang="en-US" sz="1400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URL/Id of the reference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--&gt;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 </a:t>
            </a:r>
            <a:r>
              <a:rPr lang="en-US" sz="1400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Specific version </a:t>
            </a:r>
            <a:r>
              <a:rPr lang="en-US" sz="14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--&gt;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display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Text alternative </a:t>
            </a:r>
            <a:r>
              <a:rPr lang="en-US" sz="14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display&gt;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[name]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7512618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(</a:t>
            </a:r>
            <a:r>
              <a:rPr lang="en-US" dirty="0" err="1" smtClean="0"/>
              <a:t>sql</a:t>
            </a:r>
            <a:r>
              <a:rPr lang="en-US" dirty="0" smtClean="0"/>
              <a:t>)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103</a:t>
            </a:fld>
            <a:endParaRPr lang="en-CA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" r="24073"/>
          <a:stretch/>
        </p:blipFill>
        <p:spPr bwMode="auto">
          <a:xfrm>
            <a:off x="666507" y="1772072"/>
            <a:ext cx="7791693" cy="272372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88" y="4859288"/>
            <a:ext cx="8411843" cy="1008112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04084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(in 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Heavy use of composition of WHERE clauses (actually, predicates in LINQ)</a:t>
            </a:r>
          </a:p>
          <a:p>
            <a:endParaRPr lang="en-US" dirty="0"/>
          </a:p>
          <a:p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Func&lt;Coding, QTokenArgument, bool&gt; codingExactFilter = </a:t>
            </a:r>
          </a:p>
          <a:p>
            <a:pPr marL="0" indent="0">
              <a:buNone/>
            </a:pP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       (code, arg) =&gt; code.Code == arg.Code &amp;&amp; </a:t>
            </a:r>
          </a:p>
          <a:p>
            <a:pPr marL="0" indent="0">
              <a:buNone/>
            </a:pP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	(arg.System != null ? true || code.System == arg.System );</a:t>
            </a:r>
          </a:p>
          <a:p>
            <a:pPr marL="0" indent="0">
              <a:buNone/>
            </a:pP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   Func&lt;Coding, StringArgument, bool&gt; codingContainsFilter =</a:t>
            </a:r>
            <a:br>
              <a:rPr lang="en-US" sz="1600" noProof="1" smtClean="0">
                <a:latin typeface="Courier New" pitchFamily="49" charset="0"/>
                <a:cs typeface="Courier New" pitchFamily="49" charset="0"/>
              </a:rPr>
            </a:b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       (code, arg) =&gt; code.Code.Contains(arg.Value);</a:t>
            </a:r>
          </a:p>
          <a:p>
            <a:endParaRPr lang="en-US" sz="1800" noProof="1" smtClean="0"/>
          </a:p>
          <a:p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Persons.Where( pers=&gt; </a:t>
            </a:r>
            <a:br>
              <a:rPr lang="en-US" sz="1600" noProof="1" smtClean="0">
                <a:latin typeface="Courier New" pitchFamily="49" charset="0"/>
                <a:cs typeface="Courier New" pitchFamily="49" charset="0"/>
              </a:rPr>
            </a:b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     codingExactFilter( pers.Gender, args[“gender”] ) &amp;&amp;</a:t>
            </a:r>
            <a:br>
              <a:rPr lang="en-US" sz="1600" noProof="1" smtClean="0">
                <a:latin typeface="Courier New" pitchFamily="49" charset="0"/>
                <a:cs typeface="Courier New" pitchFamily="49" charset="0"/>
              </a:rPr>
            </a:b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     codingExactFilter( pers.Language, args[“language”] ) );</a:t>
            </a:r>
          </a:p>
          <a:p>
            <a:endParaRPr lang="en-US" sz="700" dirty="0" smtClean="0"/>
          </a:p>
          <a:p>
            <a:pPr lvl="1"/>
            <a:endParaRPr lang="en-US" sz="13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708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Map( &lt;</a:t>
            </a:r>
            <a:r>
              <a:rPr lang="en-US" dirty="0" err="1" smtClean="0"/>
              <a:t>resource,paramnaam</a:t>
            </a:r>
            <a:r>
              <a:rPr lang="en-US" dirty="0" smtClean="0"/>
              <a:t>&gt; ) -&gt; </a:t>
            </a:r>
            <a:r>
              <a:rPr lang="en-US" dirty="0" err="1" smtClean="0"/>
              <a:t>Linq</a:t>
            </a:r>
            <a:r>
              <a:rPr lang="en-US" dirty="0" smtClean="0"/>
              <a:t> predicate (“where clause”).</a:t>
            </a:r>
          </a:p>
          <a:p>
            <a:r>
              <a:rPr lang="en-US" dirty="0" err="1" smtClean="0"/>
              <a:t>Linq</a:t>
            </a:r>
            <a:r>
              <a:rPr lang="en-US" dirty="0" smtClean="0"/>
              <a:t> predicate (resource, </a:t>
            </a:r>
            <a:r>
              <a:rPr lang="en-US" dirty="0" err="1" smtClean="0"/>
              <a:t>param</a:t>
            </a:r>
            <a:r>
              <a:rPr lang="en-US" dirty="0" smtClean="0"/>
              <a:t> value): </a:t>
            </a:r>
            <a:r>
              <a:rPr lang="en-US" dirty="0" err="1" smtClean="0"/>
              <a:t>bool</a:t>
            </a:r>
            <a:endParaRPr lang="en-US" dirty="0" smtClean="0"/>
          </a:p>
          <a:p>
            <a:r>
              <a:rPr lang="en-US" dirty="0" smtClean="0"/>
              <a:t>No “join” =&gt; </a:t>
            </a:r>
            <a:r>
              <a:rPr lang="en-US" dirty="0" err="1" smtClean="0"/>
              <a:t>subqueries</a:t>
            </a:r>
            <a:r>
              <a:rPr lang="en-US" dirty="0" smtClean="0"/>
              <a:t> are run first, resulting id’s used as argument in “main” query.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364670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RDBMS: BLOB + 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106</a:t>
            </a:fld>
            <a:endParaRPr lang="en-CA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776711"/>
              </p:ext>
            </p:extLst>
          </p:nvPr>
        </p:nvGraphicFramePr>
        <p:xfrm>
          <a:off x="762000" y="1905000"/>
          <a:ext cx="6553200" cy="1143000"/>
        </p:xfrm>
        <a:graphic>
          <a:graphicData uri="http://schemas.openxmlformats.org/drawingml/2006/table">
            <a:tbl>
              <a:tblPr/>
              <a:tblGrid>
                <a:gridCol w="419651"/>
                <a:gridCol w="1347306"/>
                <a:gridCol w="1236870"/>
                <a:gridCol w="1415773"/>
                <a:gridCol w="2133600"/>
              </a:tblGrid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ResourceId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VersionId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LastUpdate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Contents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2012-12-19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&lt;Person </a:t>
                      </a:r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…&gt;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2012-12-20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&lt;Person …&gt;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2012-12-20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nl-N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Observation</a:t>
                      </a:r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…&gt;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766813"/>
              </p:ext>
            </p:extLst>
          </p:nvPr>
        </p:nvGraphicFramePr>
        <p:xfrm>
          <a:off x="762000" y="3352800"/>
          <a:ext cx="5715000" cy="857250"/>
        </p:xfrm>
        <a:graphic>
          <a:graphicData uri="http://schemas.openxmlformats.org/drawingml/2006/table">
            <a:tbl>
              <a:tblPr/>
              <a:tblGrid>
                <a:gridCol w="419651"/>
                <a:gridCol w="1347306"/>
                <a:gridCol w="1236870"/>
                <a:gridCol w="1263373"/>
                <a:gridCol w="1447800"/>
              </a:tblGrid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Type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String1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String2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Date1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Person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“Ewout”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NULL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dirty="0" smtClean="0"/>
                        <a:t>1972-11-30</a:t>
                      </a:r>
                      <a:endParaRPr lang="nl-NL" dirty="0"/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Observation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dirty="0" smtClean="0"/>
                        <a:t>“55284-4”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dirty="0" smtClean="0"/>
                        <a:t>“8580-6”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dirty="0" smtClean="0"/>
                        <a:t>2012-09-17</a:t>
                      </a:r>
                      <a:endParaRPr lang="nl-NL" dirty="0"/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62099"/>
              </p:ext>
            </p:extLst>
          </p:nvPr>
        </p:nvGraphicFramePr>
        <p:xfrm>
          <a:off x="762000" y="4552950"/>
          <a:ext cx="1835424" cy="857250"/>
        </p:xfrm>
        <a:graphic>
          <a:graphicData uri="http://schemas.openxmlformats.org/drawingml/2006/table">
            <a:tbl>
              <a:tblPr/>
              <a:tblGrid>
                <a:gridCol w="419651"/>
                <a:gridCol w="1415773"/>
              </a:tblGrid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VersionIdHigh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dirty="0" smtClean="0"/>
                        <a:t>1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 flipV="1">
            <a:off x="4800600" y="4038600"/>
            <a:ext cx="152400" cy="7620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 bwMode="auto">
          <a:xfrm>
            <a:off x="2971800" y="4648200"/>
            <a:ext cx="2590800" cy="10668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Index only latest version?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7010400" y="2592512"/>
            <a:ext cx="266700" cy="205568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Cloud 14"/>
          <p:cNvSpPr/>
          <p:nvPr/>
        </p:nvSpPr>
        <p:spPr bwMode="auto">
          <a:xfrm>
            <a:off x="5981700" y="4353675"/>
            <a:ext cx="2781300" cy="1373312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</a:rPr>
              <a:t>Separate tables for current and history?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39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receiving an XML resource</a:t>
            </a:r>
          </a:p>
          <a:p>
            <a:pPr lvl="1"/>
            <a:r>
              <a:rPr lang="en-US" dirty="0" smtClean="0"/>
              <a:t>1. Validate using schema</a:t>
            </a:r>
          </a:p>
          <a:p>
            <a:pPr lvl="1"/>
            <a:r>
              <a:rPr lang="en-US" dirty="0" smtClean="0"/>
              <a:t>2. Run </a:t>
            </a:r>
            <a:r>
              <a:rPr lang="en-US" dirty="0" err="1" smtClean="0"/>
              <a:t>schematrons</a:t>
            </a:r>
            <a:endParaRPr lang="en-US" dirty="0" smtClean="0"/>
          </a:p>
          <a:p>
            <a:r>
              <a:rPr lang="en-US" dirty="0" smtClean="0"/>
              <a:t>When receiving JSON </a:t>
            </a:r>
          </a:p>
          <a:p>
            <a:pPr lvl="1"/>
            <a:r>
              <a:rPr lang="en-US" dirty="0" smtClean="0"/>
              <a:t>1. Parse the JSON</a:t>
            </a:r>
          </a:p>
          <a:p>
            <a:pPr lvl="1"/>
            <a:r>
              <a:rPr lang="en-US" dirty="0" smtClean="0"/>
              <a:t>2. Serialize to XML</a:t>
            </a:r>
          </a:p>
          <a:p>
            <a:pPr lvl="1"/>
            <a:r>
              <a:rPr lang="en-US" dirty="0" smtClean="0"/>
              <a:t>3. Validate using schema</a:t>
            </a:r>
          </a:p>
          <a:p>
            <a:pPr lvl="1"/>
            <a:r>
              <a:rPr lang="en-US" dirty="0" smtClean="0"/>
              <a:t>4. Run </a:t>
            </a:r>
            <a:r>
              <a:rPr lang="en-US" dirty="0" err="1" smtClean="0"/>
              <a:t>schematrons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82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support &amp; latest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200" b="1" dirty="0"/>
              <a:t>www.hl7.org/fhir</a:t>
            </a:r>
          </a:p>
          <a:p>
            <a:r>
              <a:rPr lang="nl-NL" sz="3200" b="1" dirty="0" smtClean="0"/>
              <a:t>fhir@lists.hl7.org</a:t>
            </a:r>
            <a:r>
              <a:rPr lang="nl-NL" sz="3200" b="1" dirty="0"/>
              <a:t>	               </a:t>
            </a:r>
          </a:p>
          <a:p>
            <a:r>
              <a:rPr lang="nl-NL" sz="3200" b="1" dirty="0"/>
              <a:t>#</a:t>
            </a:r>
            <a:r>
              <a:rPr lang="nl-NL" sz="3200" b="1" dirty="0" smtClean="0"/>
              <a:t>FHIR</a:t>
            </a:r>
          </a:p>
          <a:p>
            <a:r>
              <a:rPr lang="nl-NL" sz="3200" b="1" dirty="0" err="1" smtClean="0"/>
              <a:t>Implementor’s</a:t>
            </a:r>
            <a:r>
              <a:rPr lang="nl-NL" sz="3200" b="1" dirty="0" smtClean="0"/>
              <a:t> Skype Channel!</a:t>
            </a:r>
            <a:endParaRPr lang="nl-NL" sz="3200" b="1" dirty="0"/>
          </a:p>
          <a:p>
            <a:endParaRPr lang="nl-NL" sz="3200" b="1" dirty="0"/>
          </a:p>
          <a:p>
            <a:r>
              <a:rPr lang="nl-NL" sz="3200" b="1" dirty="0"/>
              <a:t>http://</a:t>
            </a:r>
            <a:r>
              <a:rPr lang="nl-NL" sz="3200" b="1" dirty="0" smtClean="0"/>
              <a:t>fhir.furore.com </a:t>
            </a:r>
            <a:r>
              <a:rPr lang="nl-NL" sz="3200" b="1" i="1" dirty="0" err="1" smtClean="0"/>
              <a:t>and</a:t>
            </a:r>
            <a:endParaRPr lang="nl-NL" sz="3200" b="1" i="1" dirty="0" smtClean="0"/>
          </a:p>
          <a:p>
            <a:r>
              <a:rPr lang="nl-NL" sz="3200" b="1" dirty="0"/>
              <a:t>http://</a:t>
            </a:r>
            <a:r>
              <a:rPr lang="nl-NL" sz="3200" b="1" dirty="0" smtClean="0"/>
              <a:t>hl7connect.healthintersections</a:t>
            </a:r>
            <a:br>
              <a:rPr lang="nl-NL" sz="3200" b="1" dirty="0" smtClean="0"/>
            </a:br>
            <a:r>
              <a:rPr lang="nl-NL" sz="3200" b="1" dirty="0" smtClean="0"/>
              <a:t>.</a:t>
            </a:r>
            <a:r>
              <a:rPr lang="nl-NL" sz="3200" b="1" dirty="0"/>
              <a:t>com.au/svc/fhir/</a:t>
            </a:r>
          </a:p>
          <a:p>
            <a:endParaRPr lang="nl-NL" sz="32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972425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5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Notable derived 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Restricted uri’s:</a:t>
            </a:r>
          </a:p>
          <a:p>
            <a:pPr lvl="1"/>
            <a:r>
              <a:rPr lang="en-US" smtClean="0"/>
              <a:t>oid (“1.3.4.5.6”)</a:t>
            </a:r>
          </a:p>
          <a:p>
            <a:pPr lvl="1"/>
            <a:r>
              <a:rPr lang="en-US" smtClean="0"/>
              <a:t>uuid (“72ac8493-52ac-41bd-8d5d-7258c289b5ea”)</a:t>
            </a:r>
          </a:p>
          <a:p>
            <a:pPr lvl="1"/>
            <a:r>
              <a:rPr lang="en-US" smtClean="0"/>
              <a:t>sid (“</a:t>
            </a:r>
            <a:r>
              <a:rPr lang="nl-NL" smtClean="0"/>
              <a:t>http://loinc.org”)</a:t>
            </a:r>
          </a:p>
          <a:p>
            <a:r>
              <a:rPr lang="nl-NL" smtClean="0"/>
              <a:t>Restricting time:</a:t>
            </a:r>
          </a:p>
          <a:p>
            <a:pPr lvl="1"/>
            <a:r>
              <a:rPr lang="en-US" smtClean="0"/>
              <a:t>date – a (partial date), no indication of time</a:t>
            </a:r>
          </a:p>
          <a:p>
            <a:pPr lvl="1"/>
            <a:r>
              <a:rPr lang="en-US" smtClean="0"/>
              <a:t>dateTime – a (partial date) or a date + time. If time is present a timezone MUST be included!</a:t>
            </a:r>
          </a:p>
          <a:p>
            <a:pPr lvl="1"/>
            <a:r>
              <a:rPr lang="en-US" smtClean="0"/>
              <a:t>instant – for timestamps, generated by systems =&gt; MUST include seconds + timezone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6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Primitives in use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981200"/>
            <a:ext cx="7480771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81401" y="4884349"/>
            <a:ext cx="54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Resource contains human-readable text, </a:t>
            </a:r>
            <a:endParaRPr lang="en-US" dirty="0" smtClean="0"/>
          </a:p>
          <a:p>
            <a:r>
              <a:rPr lang="en-US" dirty="0" smtClean="0"/>
              <a:t>may be a &lt;div&gt; with just "No human readable text provided for this resource“ in closed environments. In that case &lt;status&gt; must be “empty”.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2438400" y="4648200"/>
            <a:ext cx="1143000" cy="838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6" y="1752600"/>
            <a:ext cx="2247900" cy="23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651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 that simple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xs:boolean allows “0”, “1”. Java’s Boolean.valueOf() does not. But valueOf() allows “True”, which xs:boolean does not.</a:t>
            </a:r>
          </a:p>
          <a:p>
            <a:r>
              <a:rPr lang="en-US" smtClean="0"/>
              <a:t>“+00004” is correct according to xs:int. .NET parses this, Java does not. Ruby’s to_i() allows “34abc” and the Integer() constructor sees “09” as an (incorrect) octal…</a:t>
            </a:r>
          </a:p>
          <a:p>
            <a:r>
              <a:rPr lang="en-US" smtClean="0"/>
              <a:t>Generally not round-trippable (problems for unit-tests, digital signatures)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6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58637"/>
            <a:ext cx="7315200" cy="497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H="1">
            <a:off x="7848600" y="5029200"/>
            <a:ext cx="8382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 flipH="1">
            <a:off x="7924800" y="2133600"/>
            <a:ext cx="838200" cy="381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 flipH="1">
            <a:off x="7696200" y="2133600"/>
            <a:ext cx="1066800" cy="1143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>
            <a:off x="838200" y="5476875"/>
            <a:ext cx="1371600" cy="4667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Cloud 21"/>
          <p:cNvSpPr/>
          <p:nvPr/>
        </p:nvSpPr>
        <p:spPr bwMode="auto">
          <a:xfrm>
            <a:off x="342900" y="1371600"/>
            <a:ext cx="1295400" cy="1219200"/>
          </a:xfrm>
          <a:prstGeom prst="cloud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100" dirty="0"/>
              <a:t>Distance, Count, Duration, Money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762000" y="2367605"/>
            <a:ext cx="76200" cy="121379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6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7162800" cy="483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 bwMode="auto">
          <a:xfrm flipV="1">
            <a:off x="762000" y="3200401"/>
            <a:ext cx="1066800" cy="38099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72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Datatypes in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5867400" cy="443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254" y="685800"/>
            <a:ext cx="2247900" cy="23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36229"/>
            <a:ext cx="2462009" cy="2045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895600"/>
            <a:ext cx="3875679" cy="2251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734" y="3124200"/>
            <a:ext cx="2207866" cy="163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589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“Choice” properties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42" name="Picture 2" descr="UML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" t="4888" r="3711" b="40890"/>
          <a:stretch/>
        </p:blipFill>
        <p:spPr bwMode="auto">
          <a:xfrm>
            <a:off x="452436" y="1904999"/>
            <a:ext cx="4576764" cy="264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H="1">
            <a:off x="3505200" y="1828800"/>
            <a:ext cx="838200" cy="1600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76"/>
          <a:stretch/>
        </p:blipFill>
        <p:spPr bwMode="auto">
          <a:xfrm>
            <a:off x="533400" y="4676775"/>
            <a:ext cx="3068638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724400"/>
            <a:ext cx="3454213" cy="1552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34001" y="2024682"/>
            <a:ext cx="33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value[x] means:</a:t>
            </a:r>
          </a:p>
          <a:p>
            <a:endParaRPr lang="en-US" dirty="0"/>
          </a:p>
          <a:p>
            <a:r>
              <a:rPr lang="en-US" dirty="0" smtClean="0"/>
              <a:t>An element with a name</a:t>
            </a:r>
          </a:p>
          <a:p>
            <a:r>
              <a:rPr lang="en-US" dirty="0" smtClean="0"/>
              <a:t>prefixed with “value”. The [x]</a:t>
            </a:r>
            <a:r>
              <a:rPr lang="en-US" dirty="0"/>
              <a:t> </a:t>
            </a:r>
            <a:r>
              <a:rPr lang="en-US" dirty="0" smtClean="0"/>
              <a:t>is replaced by the (capitalized) name of the actual </a:t>
            </a:r>
            <a:r>
              <a:rPr lang="en-US" dirty="0" err="1" smtClean="0"/>
              <a:t>datatype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6" y="3429000"/>
            <a:ext cx="5440363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65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components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011680"/>
            <a:ext cx="4177004" cy="2407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19" y="1752600"/>
            <a:ext cx="3677107" cy="463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>
            <a:off x="1676400" y="2514600"/>
            <a:ext cx="297180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 flipV="1">
            <a:off x="2743200" y="3276600"/>
            <a:ext cx="2057400" cy="1676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44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505200" y="2438400"/>
            <a:ext cx="5333634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 in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196" name="Picture 4" descr="UML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1" t="2386" r="64010" b="59258"/>
          <a:stretch/>
        </p:blipFill>
        <p:spPr bwMode="auto">
          <a:xfrm>
            <a:off x="381000" y="1981200"/>
            <a:ext cx="3081662" cy="350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2438400" y="2971800"/>
            <a:ext cx="1524000" cy="76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05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08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closer look at references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1" y="2057400"/>
            <a:ext cx="8001000" cy="1754326"/>
          </a:xfrm>
          <a:prstGeom prst="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[name</a:t>
            </a:r>
            <a:r>
              <a:rPr lang="en-US" b="1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Resource Type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--&gt;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&lt;/type&gt;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 </a:t>
            </a:r>
            <a:r>
              <a:rPr lang="en-US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URL/Id of the reference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--&gt;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&lt;/id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 </a:t>
            </a:r>
            <a:r>
              <a:rPr lang="en-US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Specific version </a:t>
            </a:r>
            <a:r>
              <a:rPr lang="en-US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--&gt;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display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Text alternative </a:t>
            </a:r>
            <a:r>
              <a:rPr lang="en-US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display&gt;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[name]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4114800"/>
            <a:ext cx="5721716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76800" y="3962400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</a:t>
            </a:r>
            <a:r>
              <a:rPr lang="en-US" dirty="0" err="1" smtClean="0"/>
              <a:t>uri’s</a:t>
            </a:r>
            <a:r>
              <a:rPr lang="en-US" dirty="0" smtClean="0"/>
              <a:t> may be: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Relative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Absolute URL (own server)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external reference URL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URN’s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5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When you need to communicate multiple Resources, we use Bundles:</a:t>
            </a:r>
          </a:p>
          <a:p>
            <a:pPr lvl="1"/>
            <a:r>
              <a:rPr lang="en-US" smtClean="0"/>
              <a:t>Query result</a:t>
            </a:r>
          </a:p>
          <a:p>
            <a:pPr lvl="1"/>
            <a:r>
              <a:rPr lang="en-US" smtClean="0"/>
              <a:t>Documents or messages</a:t>
            </a:r>
          </a:p>
          <a:p>
            <a:pPr lvl="1"/>
            <a:r>
              <a:rPr lang="en-US" smtClean="0"/>
              <a:t>Multiple-resource inserts (“batches”)</a:t>
            </a:r>
          </a:p>
          <a:p>
            <a:r>
              <a:rPr lang="en-US" smtClean="0"/>
              <a:t>To Bundle resources, we use the Atom syndication format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8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example Bundle (Atom)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2763"/>
            <a:ext cx="7620000" cy="4676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43525" y="1814989"/>
            <a:ext cx="260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the resource’s id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 bwMode="auto">
          <a:xfrm flipH="1">
            <a:off x="4724400" y="1999655"/>
            <a:ext cx="619125" cy="65567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246852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more meta-data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1"/>
          </p:cNvCxnSpPr>
          <p:nvPr/>
        </p:nvCxnSpPr>
        <p:spPr bwMode="auto">
          <a:xfrm flipH="1">
            <a:off x="5105400" y="2653189"/>
            <a:ext cx="762000" cy="47101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72200" y="38862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resource itself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 flipV="1">
            <a:off x="3581400" y="3886200"/>
            <a:ext cx="2590800" cy="1846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38800" y="511706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Human-readable form,</a:t>
            </a:r>
          </a:p>
          <a:p>
            <a:r>
              <a:rPr lang="en-US" dirty="0" smtClean="0"/>
              <a:t>just like </a:t>
            </a:r>
            <a:r>
              <a:rPr lang="en-US" dirty="0" err="1" smtClean="0"/>
              <a:t>Resource.text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 flipV="1">
            <a:off x="3810000" y="4953000"/>
            <a:ext cx="1828800" cy="3487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 bwMode="auto">
          <a:xfrm>
            <a:off x="800100" y="2704028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457200" y="5715000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3959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TODO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6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CodeableConcept uses id!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&lt;concept&gt;</a:t>
            </a:r>
            <a:br>
              <a:rPr lang="nl-NL" dirty="0" smtClean="0"/>
            </a:br>
            <a:r>
              <a:rPr lang="nl-NL" dirty="0" smtClean="0"/>
              <a:t>   &lt;coding&gt;</a:t>
            </a:r>
            <a:br>
              <a:rPr lang="nl-NL" dirty="0" smtClean="0"/>
            </a:br>
            <a:r>
              <a:rPr lang="nl-NL" dirty="0" smtClean="0"/>
              <a:t>       &lt;system&gt;http://hl7.org/fhir/sid/icd-10&lt;/system&gt;</a:t>
            </a:r>
          </a:p>
          <a:p>
            <a:r>
              <a:rPr lang="nl-NL" dirty="0" smtClean="0"/>
              <a:t>       &lt;code&gt;R51&lt;/code&gt;</a:t>
            </a:r>
          </a:p>
          <a:p>
            <a:r>
              <a:rPr lang="nl-NL" dirty="0" smtClean="0"/>
              <a:t>   &lt;/coding&gt; </a:t>
            </a:r>
          </a:p>
          <a:p>
            <a:r>
              <a:rPr lang="nl-NL" dirty="0" smtClean="0"/>
              <a:t>   &lt;coding id="1"&gt;</a:t>
            </a:r>
          </a:p>
          <a:p>
            <a:r>
              <a:rPr lang="nl-NL" dirty="0" smtClean="0"/>
              <a:t>       &lt;system&gt;http://snomed.info&lt;/system&gt;</a:t>
            </a:r>
          </a:p>
          <a:p>
            <a:r>
              <a:rPr lang="nl-NL" dirty="0" smtClean="0"/>
              <a:t>       &lt;code&gt;25064002&lt;/code&gt;</a:t>
            </a:r>
          </a:p>
          <a:p>
            <a:r>
              <a:rPr lang="nl-NL" dirty="0" smtClean="0"/>
              <a:t>   &lt;/coding&gt;</a:t>
            </a:r>
          </a:p>
          <a:p>
            <a:r>
              <a:rPr lang="nl-NL" dirty="0" smtClean="0"/>
              <a:t>   &lt;text&gt;general headache&lt;/text&gt; </a:t>
            </a:r>
          </a:p>
          <a:p>
            <a:r>
              <a:rPr lang="nl-NL" dirty="0" smtClean="0"/>
              <a:t>   &lt;primary&gt;1&lt;/primary&gt;</a:t>
            </a:r>
          </a:p>
          <a:p>
            <a:r>
              <a:rPr lang="nl-NL" dirty="0" smtClean="0"/>
              <a:t>&lt;/concept&gt;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6" name="Freeform 15"/>
          <p:cNvSpPr/>
          <p:nvPr/>
        </p:nvSpPr>
        <p:spPr bwMode="auto">
          <a:xfrm>
            <a:off x="2514600" y="2895600"/>
            <a:ext cx="2862295" cy="1600200"/>
          </a:xfrm>
          <a:custGeom>
            <a:avLst/>
            <a:gdLst>
              <a:gd name="connsiteX0" fmla="*/ 295275 w 2862295"/>
              <a:gd name="connsiteY0" fmla="*/ 1103323 h 1103323"/>
              <a:gd name="connsiteX1" fmla="*/ 2657475 w 2862295"/>
              <a:gd name="connsiteY1" fmla="*/ 865198 h 1103323"/>
              <a:gd name="connsiteX2" fmla="*/ 2438400 w 2862295"/>
              <a:gd name="connsiteY2" fmla="*/ 36523 h 1103323"/>
              <a:gd name="connsiteX3" fmla="*/ 0 w 2862295"/>
              <a:gd name="connsiteY3" fmla="*/ 150823 h 110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2295" h="1103323">
                <a:moveTo>
                  <a:pt x="295275" y="1103323"/>
                </a:moveTo>
                <a:cubicBezTo>
                  <a:pt x="1297781" y="1073160"/>
                  <a:pt x="2300287" y="1042998"/>
                  <a:pt x="2657475" y="865198"/>
                </a:cubicBezTo>
                <a:cubicBezTo>
                  <a:pt x="3014663" y="687398"/>
                  <a:pt x="2881313" y="155586"/>
                  <a:pt x="2438400" y="36523"/>
                </a:cubicBezTo>
                <a:cubicBezTo>
                  <a:pt x="1995487" y="-82540"/>
                  <a:pt x="400050" y="125423"/>
                  <a:pt x="0" y="150823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29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 bwMode="auto">
          <a:xfrm>
            <a:off x="381000" y="1885950"/>
            <a:ext cx="3505200" cy="20002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Bundles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FHIR modeling concepts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5638800"/>
            <a:ext cx="21336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Primitives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76450" y="4500562"/>
            <a:ext cx="21336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Derived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Primitives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124450" y="3829050"/>
            <a:ext cx="3352800" cy="14287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Composite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Datatypes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629400" y="4029075"/>
            <a:ext cx="1600200" cy="1066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Constrained Types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lang="en-US" sz="1100" dirty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Quantity: Distance</a:t>
            </a:r>
            <a:r>
              <a:rPr lang="en-US" sz="1100" dirty="0">
                <a:solidFill>
                  <a:schemeClr val="tx1"/>
                </a:solidFill>
                <a:latin typeface="Arial" charset="0"/>
              </a:rPr>
              <a:t>, Count, Duration, Money)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33400" y="2295525"/>
            <a:ext cx="3086100" cy="14382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486400" y="2200275"/>
            <a:ext cx="1676400" cy="1066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Infrastructural Types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Arial" charset="0"/>
              </a:rPr>
              <a:t>(Extension, Narrative, Reference)</a:t>
            </a:r>
            <a:endParaRPr lang="en-US" sz="11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9" name="Straight Arrow Connector 18"/>
          <p:cNvCxnSpPr>
            <a:stCxn id="13" idx="3"/>
            <a:endCxn id="17" idx="1"/>
          </p:cNvCxnSpPr>
          <p:nvPr/>
        </p:nvCxnSpPr>
        <p:spPr bwMode="auto">
          <a:xfrm flipV="1">
            <a:off x="3619500" y="2733675"/>
            <a:ext cx="1866900" cy="2809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10" idx="0"/>
            <a:endCxn id="17" idx="2"/>
          </p:cNvCxnSpPr>
          <p:nvPr/>
        </p:nvCxnSpPr>
        <p:spPr bwMode="auto">
          <a:xfrm flipH="1" flipV="1">
            <a:off x="6324600" y="3267075"/>
            <a:ext cx="476250" cy="5619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3" idx="2"/>
          </p:cNvCxnSpPr>
          <p:nvPr/>
        </p:nvCxnSpPr>
        <p:spPr bwMode="auto">
          <a:xfrm flipH="1">
            <a:off x="1219200" y="3733800"/>
            <a:ext cx="857250" cy="1885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3" idx="2"/>
            <a:endCxn id="9" idx="0"/>
          </p:cNvCxnSpPr>
          <p:nvPr/>
        </p:nvCxnSpPr>
        <p:spPr bwMode="auto">
          <a:xfrm>
            <a:off x="2076450" y="3733800"/>
            <a:ext cx="1066800" cy="7667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0" idx="2"/>
            <a:endCxn id="6" idx="3"/>
          </p:cNvCxnSpPr>
          <p:nvPr/>
        </p:nvCxnSpPr>
        <p:spPr bwMode="auto">
          <a:xfrm flipH="1">
            <a:off x="3124200" y="5257800"/>
            <a:ext cx="3676650" cy="723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10" idx="1"/>
            <a:endCxn id="9" idx="3"/>
          </p:cNvCxnSpPr>
          <p:nvPr/>
        </p:nvCxnSpPr>
        <p:spPr bwMode="auto">
          <a:xfrm flipH="1">
            <a:off x="4210050" y="4543425"/>
            <a:ext cx="914400" cy="300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stCxn id="9" idx="2"/>
            <a:endCxn id="6" idx="0"/>
          </p:cNvCxnSpPr>
          <p:nvPr/>
        </p:nvCxnSpPr>
        <p:spPr bwMode="auto">
          <a:xfrm flipH="1">
            <a:off x="2057400" y="5186362"/>
            <a:ext cx="1085850" cy="4524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13" idx="2"/>
          </p:cNvCxnSpPr>
          <p:nvPr/>
        </p:nvCxnSpPr>
        <p:spPr bwMode="auto">
          <a:xfrm>
            <a:off x="2076450" y="3733800"/>
            <a:ext cx="3048000" cy="447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flipH="1" flipV="1">
            <a:off x="3619500" y="3200401"/>
            <a:ext cx="1866900" cy="6286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1933575" y="2533650"/>
            <a:ext cx="1571625" cy="7191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Components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59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in code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2895600"/>
            <a:ext cx="7772400" cy="1500187"/>
          </a:xfrm>
        </p:spPr>
        <p:txBody>
          <a:bodyPr/>
          <a:lstStyle/>
          <a:p>
            <a:r>
              <a:rPr lang="en-US" dirty="0" smtClean="0"/>
              <a:t>How resources are made into classes in the supplied reference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4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FHIR Resource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: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Resource</a:t>
            </a:r>
            <a:endParaRPr lang="en-US" noProof="1">
              <a:solidFill>
                <a:prstClr val="black"/>
              </a:solidFill>
              <a:latin typeface="Consolas"/>
            </a:endParaRP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LabReportStatus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{ </a:t>
            </a:r>
            <a:r>
              <a:rPr lang="en-US" noProof="1">
                <a:solidFill>
                  <a:srgbClr val="008000"/>
                </a:solidFill>
                <a:latin typeface="Consolas"/>
              </a:rPr>
              <a:t>/* registered, interim, final ... */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}</a:t>
            </a:r>
          </a:p>
          <a:p>
            <a:endParaRPr lang="en-US" noProof="1">
              <a:solidFill>
                <a:prstClr val="black"/>
              </a:solidFill>
              <a:latin typeface="Consolas"/>
            </a:endParaRP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LabReportRequestDetailComponent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: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Composite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{ }      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LabReportResultGroupResultComponent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: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Composite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{}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Code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&lt;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.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LabReportStatus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&gt; Status {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get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set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}        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Instant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Issued {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get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set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   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ResourceReference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Patient {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get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set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}</a:t>
            </a:r>
          </a:p>
          <a:p>
            <a:endParaRPr lang="en-US" noProof="1">
              <a:solidFill>
                <a:prstClr val="black"/>
              </a:solidFill>
              <a:latin typeface="Consolas"/>
            </a:endParaRP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CodeableConcept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ReportName {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get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set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   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List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&lt;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LabReportRequestDetailComponent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&gt; RequestDetail {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get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set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}        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 smtClean="0">
                <a:solidFill>
                  <a:prstClr val="black"/>
                </a:solidFill>
                <a:latin typeface="Consolas"/>
              </a:rPr>
              <a:t>}</a:t>
            </a:r>
            <a:endParaRPr lang="en-US" noProof="1" smtClean="0">
              <a:solidFill>
                <a:prstClr val="black"/>
              </a:solidFill>
            </a:endParaRPr>
          </a:p>
          <a:p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5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Resources classes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05000"/>
            <a:ext cx="5898392" cy="217188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28800" y="4514760"/>
            <a:ext cx="45175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abstract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Resource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Narrative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Text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 Extension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9543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Primitive classes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52600"/>
            <a:ext cx="5898392" cy="240050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29200" y="5163233"/>
            <a:ext cx="297068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FhirString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fs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"Hi!"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s =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fs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648200"/>
            <a:ext cx="3200400" cy="1774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 bwMode="auto">
          <a:xfrm flipH="1">
            <a:off x="2133600" y="6172200"/>
            <a:ext cx="1371600" cy="76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 flipH="1">
            <a:off x="1981200" y="5791200"/>
            <a:ext cx="1371600" cy="76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2286000" y="5257800"/>
            <a:ext cx="1219200" cy="457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1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Introduce ourselves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About your organization…</a:t>
            </a:r>
          </a:p>
          <a:p>
            <a:r>
              <a:rPr lang="en-US" smtClean="0"/>
              <a:t>HL7 (v2/v3) background?</a:t>
            </a:r>
          </a:p>
          <a:p>
            <a:r>
              <a:rPr lang="en-US" smtClean="0"/>
              <a:t>Experience with FHIR?</a:t>
            </a:r>
          </a:p>
          <a:p>
            <a:r>
              <a:rPr lang="en-US" smtClean="0"/>
              <a:t>Platform of choice (.NET, Java, Ruby, …)?</a:t>
            </a:r>
          </a:p>
          <a:p>
            <a:r>
              <a:rPr lang="en-US" smtClean="0"/>
              <a:t>Familiar with HTTP, Xml, JSON, REST?</a:t>
            </a:r>
          </a:p>
          <a:p>
            <a:r>
              <a:rPr lang="en-US" smtClean="0"/>
              <a:t>Persistence technologies used?</a:t>
            </a:r>
          </a:p>
          <a:p>
            <a:r>
              <a:rPr lang="en-US" smtClean="0"/>
              <a:t>Expectations for today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C44300-96F5-4E68-AEBC-759F83B9379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Datatypes classes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84" y="1954029"/>
            <a:ext cx="6355631" cy="422946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1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Xsd – LabReport.xsd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52600"/>
            <a:ext cx="4543926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4696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Java Resources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7206211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1872734"/>
            <a:ext cx="559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Factory.java has multiple static methods to construct: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11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 service interface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FHIR uses RESTful principles to communicate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“REpresentational State Transfer”</a:t>
            </a:r>
          </a:p>
          <a:p>
            <a:r>
              <a:rPr lang="en-US" smtClean="0"/>
              <a:t>Represent your data as “resources”</a:t>
            </a:r>
          </a:p>
          <a:p>
            <a:r>
              <a:rPr lang="en-US" smtClean="0"/>
              <a:t>Make “Resources” URI addressable</a:t>
            </a:r>
          </a:p>
          <a:p>
            <a:r>
              <a:rPr lang="en-US" smtClean="0"/>
              <a:t>Use HTTP to do CRUD operations</a:t>
            </a:r>
          </a:p>
          <a:p>
            <a:r>
              <a:rPr lang="en-US" smtClean="0"/>
              <a:t>Resources may be exchanged using different representations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9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Glory of REST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2290" name="Picture 2" descr="http://martinfowler.com/articles/images/richardsonMaturityModel/over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019925" cy="415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28800" y="6158056"/>
            <a:ext cx="4890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Source: http://martinfowler.com/articles/richardsonMaturityModel.html</a:t>
            </a:r>
          </a:p>
        </p:txBody>
      </p:sp>
    </p:spTree>
    <p:extLst>
      <p:ext uri="{BB962C8B-B14F-4D97-AF65-F5344CB8AC3E}">
        <p14:creationId xmlns:p14="http://schemas.microsoft.com/office/powerpoint/2010/main" val="99562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Just a quick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GET </a:t>
            </a:r>
            <a:r>
              <a:rPr lang="en-US" sz="1800" b="1" dirty="0" smtClean="0"/>
              <a:t>/</a:t>
            </a:r>
            <a:r>
              <a:rPr lang="en-US" sz="1800" b="1" dirty="0" err="1" smtClean="0"/>
              <a:t>fhir</a:t>
            </a:r>
            <a:r>
              <a:rPr lang="en-US" sz="1800" b="1" dirty="0" smtClean="0"/>
              <a:t>/person/@1</a:t>
            </a:r>
            <a:r>
              <a:rPr lang="en-US" sz="1800" dirty="0" smtClean="0"/>
              <a:t> HTTP/1.1</a:t>
            </a:r>
          </a:p>
          <a:p>
            <a:endParaRPr lang="en-US" sz="1800" dirty="0" smtClean="0"/>
          </a:p>
          <a:p>
            <a:r>
              <a:rPr lang="en-US" sz="1800" dirty="0" smtClean="0"/>
              <a:t>HTTP/1.1 200 OK</a:t>
            </a:r>
          </a:p>
          <a:p>
            <a:r>
              <a:rPr lang="en-US" sz="1800" dirty="0" smtClean="0"/>
              <a:t>Content-Type: </a:t>
            </a:r>
            <a:r>
              <a:rPr lang="en-US" sz="1800" b="1" dirty="0" smtClean="0"/>
              <a:t>text/</a:t>
            </a:r>
            <a:r>
              <a:rPr lang="en-US" sz="1800" b="1" dirty="0" err="1" smtClean="0"/>
              <a:t>xml+fhir;charset</a:t>
            </a:r>
            <a:r>
              <a:rPr lang="en-US" sz="1800" b="1" dirty="0" smtClean="0"/>
              <a:t>=utf-8</a:t>
            </a:r>
          </a:p>
          <a:p>
            <a:r>
              <a:rPr lang="en-US" sz="1800" dirty="0" smtClean="0"/>
              <a:t>Content-Length: 787</a:t>
            </a:r>
          </a:p>
          <a:p>
            <a:r>
              <a:rPr lang="en-US" sz="1800" dirty="0" smtClean="0"/>
              <a:t>Content-Location: </a:t>
            </a:r>
          </a:p>
          <a:p>
            <a:r>
              <a:rPr lang="en-US" sz="1800" dirty="0" smtClean="0"/>
              <a:t>  http://fhir.furore.com/fhir/person/@1/history/@1</a:t>
            </a:r>
          </a:p>
          <a:p>
            <a:r>
              <a:rPr lang="en-US" sz="1800" dirty="0" smtClean="0"/>
              <a:t>Last-Modified: Tue, 29 May 2012 23:45:32 GMT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4724400"/>
            <a:ext cx="7924800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xml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version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="1.0" 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encoding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="UTF-8"?&gt;</a:t>
            </a:r>
          </a:p>
          <a:p>
            <a:r>
              <a:rPr lang="nb-NO" sz="1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nb-NO" sz="1000" dirty="0" smtClean="0">
                <a:latin typeface="Courier New" pitchFamily="49" charset="0"/>
                <a:cs typeface="Courier New" pitchFamily="49" charset="0"/>
              </a:rPr>
              <a:t>Person xmlns</a:t>
            </a:r>
            <a:r>
              <a:rPr lang="nb-NO" sz="1000" dirty="0">
                <a:latin typeface="Courier New" pitchFamily="49" charset="0"/>
                <a:cs typeface="Courier New" pitchFamily="49" charset="0"/>
              </a:rPr>
              <a:t>="http://hl7.org/fhir"&gt;&lt;identifier&gt;&lt;label&gt;SSN&lt;/label</a:t>
            </a:r>
            <a:r>
              <a:rPr lang="nb-NO" sz="10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identifier&gt;&lt;system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hl7.org/fhir/sid/usssn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&lt;/system&gt;&lt;id&gt;444222222&lt;/id&gt;&lt;/identifier&gt;&lt;/identifier&gt;&lt;name&gt;&lt;use&gt;official&lt;/use&gt;&lt;family&gt;Everywoman&lt;/family&gt;&lt;given&gt;Eve&lt;/given&gt;&lt;/name&gt;&lt;telecom&gt;&lt;system&gt;phone&lt;/system&gt;&lt;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value&gt;555-555 2003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&lt;/value&gt;&lt;use&gt;work&lt;/use&gt;&lt;/telecom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gender&gt;&lt;system&gt;http://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hl7.org/fhir/sid/v2-0001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&lt;/system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code&gt;F&lt;/code&gt;&lt;/gender&gt;&lt;birthDate&gt;1973-05-31&lt;/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birthDate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address&gt;&lt;use&gt;home&lt;/use&gt;&lt;line&gt;2222 Home Street&lt;/line&gt;&lt;/address&gt;&lt;text&gt;&lt;status&gt;generated&lt;/status&gt;&lt;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div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="http://www.w3.org/1999/xhtml"&gt;Everywoman, Eve.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SSN:</a:t>
            </a: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444222222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&lt;/div&gt;&lt;/</a:t>
            </a:r>
            <a:r>
              <a:rPr lang="nl-NL" sz="1000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&gt;&lt;/Person&gt;</a:t>
            </a:r>
          </a:p>
          <a:p>
            <a:endParaRPr lang="nl-NL" sz="9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6934200" y="4724400"/>
            <a:ext cx="685800" cy="533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loud 9"/>
          <p:cNvSpPr/>
          <p:nvPr/>
        </p:nvSpPr>
        <p:spPr bwMode="auto">
          <a:xfrm>
            <a:off x="7077075" y="4105275"/>
            <a:ext cx="1676400" cy="9144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UTF-8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encoded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762000" y="5019675"/>
            <a:ext cx="1762126" cy="122186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 bwMode="auto">
          <a:xfrm>
            <a:off x="1295400" y="5867400"/>
            <a:ext cx="2743200" cy="66941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See the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BOM?</a:t>
            </a:r>
          </a:p>
        </p:txBody>
      </p:sp>
    </p:spTree>
    <p:extLst>
      <p:ext uri="{BB962C8B-B14F-4D97-AF65-F5344CB8AC3E}">
        <p14:creationId xmlns:p14="http://schemas.microsoft.com/office/powerpoint/2010/main" val="80517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Resource’s REST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fact: an URL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http://server.org/fhir/person/@1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Left Brace 5"/>
          <p:cNvSpPr/>
          <p:nvPr/>
        </p:nvSpPr>
        <p:spPr bwMode="auto">
          <a:xfrm rot="16200000">
            <a:off x="3695701" y="1943099"/>
            <a:ext cx="381000" cy="3200401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7319" y="374546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path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6134101" y="2181226"/>
            <a:ext cx="380999" cy="12192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7162804" y="3234806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600" y="223099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0" y="374546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5029200"/>
            <a:ext cx="631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This </a:t>
            </a:r>
            <a:r>
              <a:rPr lang="en-US" smtClean="0"/>
              <a:t>URL resolves </a:t>
            </a:r>
            <a:r>
              <a:rPr lang="en-US" dirty="0" smtClean="0"/>
              <a:t>to the current version of a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7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a specific version…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the version-specific URL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http://server.org/fhir/</a:t>
            </a:r>
            <a:r>
              <a:rPr lang="en-US" dirty="0" smtClean="0"/>
              <a:t> (continued)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person/@1/history/@4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Left Brace 5"/>
          <p:cNvSpPr/>
          <p:nvPr/>
        </p:nvSpPr>
        <p:spPr bwMode="auto">
          <a:xfrm rot="5400000">
            <a:off x="3695701" y="1790699"/>
            <a:ext cx="381000" cy="3200401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7319" y="289559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path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2705102" y="3848099"/>
            <a:ext cx="380999" cy="12192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3743904" y="4682606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397406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00" y="51054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 bwMode="auto">
          <a:xfrm rot="16200000">
            <a:off x="5905502" y="4610099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6400" y="50328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Version history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527180" y="3031123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v15 </a:t>
            </a:r>
            <a:r>
              <a:rPr lang="en-US" sz="1100" b="1" dirty="0" smtClean="0">
                <a:solidFill>
                  <a:schemeClr val="bg1"/>
                </a:solidFill>
              </a:rPr>
              <a:t>– 2012-12-09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7" y="1765012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@12</a:t>
            </a:r>
            <a:endParaRPr lang="en-US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3644788" y="2540169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@14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3352800" y="21336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@13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4863988" y="2938046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@15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077361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13" idx="3"/>
          </p:cNvCxnSpPr>
          <p:nvPr/>
        </p:nvCxnSpPr>
        <p:spPr bwMode="auto">
          <a:xfrm rot="10800000">
            <a:off x="4727580" y="3907423"/>
            <a:ext cx="1216020" cy="1169938"/>
          </a:xfrm>
          <a:prstGeom prst="bentConnector3">
            <a:avLst>
              <a:gd name="adj1" fmla="val 764"/>
            </a:avLst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40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this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Deconstructing FHIR</a:t>
            </a:r>
          </a:p>
          <a:p>
            <a:pPr lvl="1"/>
            <a:r>
              <a:rPr lang="en-US" dirty="0" smtClean="0"/>
              <a:t>FHIR </a:t>
            </a:r>
            <a:r>
              <a:rPr lang="en-US" dirty="0"/>
              <a:t>data </a:t>
            </a:r>
            <a:r>
              <a:rPr lang="en-US" dirty="0" err="1"/>
              <a:t>modelling</a:t>
            </a:r>
            <a:r>
              <a:rPr lang="en-US" dirty="0"/>
              <a:t> </a:t>
            </a:r>
            <a:r>
              <a:rPr lang="en-US" dirty="0" smtClean="0"/>
              <a:t>concepts</a:t>
            </a:r>
          </a:p>
          <a:p>
            <a:pPr lvl="1"/>
            <a:r>
              <a:rPr lang="en-US" dirty="0" smtClean="0"/>
              <a:t>FHIR as C# classes</a:t>
            </a:r>
          </a:p>
          <a:p>
            <a:r>
              <a:rPr lang="en-US" dirty="0" smtClean="0"/>
              <a:t>FHIR </a:t>
            </a:r>
            <a:r>
              <a:rPr lang="en-US" dirty="0" err="1" smtClean="0"/>
              <a:t>RESTful</a:t>
            </a:r>
            <a:r>
              <a:rPr lang="en-US" dirty="0" smtClean="0"/>
              <a:t> service interface</a:t>
            </a:r>
          </a:p>
          <a:p>
            <a:r>
              <a:rPr lang="en-US" dirty="0" smtClean="0"/>
              <a:t>Beyond REST</a:t>
            </a:r>
          </a:p>
          <a:p>
            <a:r>
              <a:rPr lang="en-US" dirty="0" smtClean="0"/>
              <a:t>FHIR on the Wire</a:t>
            </a:r>
          </a:p>
          <a:p>
            <a:pPr lvl="1"/>
            <a:r>
              <a:rPr lang="en-US" dirty="0" smtClean="0"/>
              <a:t>XML, </a:t>
            </a:r>
            <a:r>
              <a:rPr lang="en-US" dirty="0" err="1" smtClean="0"/>
              <a:t>Json</a:t>
            </a:r>
            <a:r>
              <a:rPr lang="en-US" dirty="0" smtClean="0"/>
              <a:t> and Atom Formats</a:t>
            </a:r>
          </a:p>
          <a:p>
            <a:pPr lvl="1"/>
            <a:r>
              <a:rPr lang="en-US" dirty="0" smtClean="0"/>
              <a:t>Parsing &amp; serializing using Java and C#</a:t>
            </a:r>
          </a:p>
          <a:p>
            <a:r>
              <a:rPr lang="en-US" dirty="0" smtClean="0"/>
              <a:t>Building a FHIR server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07252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Resource by identity (“read”)</a:t>
            </a:r>
          </a:p>
          <a:p>
            <a:r>
              <a:rPr lang="en-US" smtClean="0"/>
              <a:t>Resource by version-specific id (“vread”)</a:t>
            </a:r>
          </a:p>
          <a:p>
            <a:r>
              <a:rPr lang="en-US" smtClean="0"/>
              <a:t>Conformance resource (“conformance”)</a:t>
            </a:r>
          </a:p>
          <a:p>
            <a:endParaRPr lang="en-US" smtClean="0"/>
          </a:p>
          <a:p>
            <a:r>
              <a:rPr lang="en-US" smtClean="0"/>
              <a:t>Optionally provide preferred response format (json or xml) using an HTTP Accept header, or $format parameter. XML is default.</a:t>
            </a:r>
          </a:p>
          <a:p>
            <a:r>
              <a:rPr lang="en-US" smtClean="0"/>
              <a:t>Use "text/xml+fhir“ and  "application/json”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6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of read operations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648622"/>
              </p:ext>
            </p:extLst>
          </p:nvPr>
        </p:nvGraphicFramePr>
        <p:xfrm>
          <a:off x="2114550" y="1905000"/>
          <a:ext cx="5124450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6070"/>
                <a:gridCol w="1269359"/>
                <a:gridCol w="1096977"/>
                <a:gridCol w="1332044"/>
              </a:tblGrid>
              <a:tr h="248235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smtClean="0">
                          <a:effectLst/>
                        </a:rPr>
                        <a:t>Read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vread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conformance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496469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resource </a:t>
                      </a:r>
                      <a:r>
                        <a:rPr lang="nl-NL" sz="1400" u="none" strike="noStrike" dirty="0" err="1">
                          <a:effectLst/>
                        </a:rPr>
                        <a:t>url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version-specific</a:t>
                      </a:r>
                      <a:r>
                        <a:rPr lang="nl-NL" sz="1400" u="none" strike="noStrike" dirty="0">
                          <a:effectLst/>
                        </a:rPr>
                        <a:t> </a:t>
                      </a:r>
                      <a:r>
                        <a:rPr lang="nl-NL" sz="1400" u="none" strike="noStrike" dirty="0" err="1" smtClean="0">
                          <a:effectLst/>
                        </a:rPr>
                        <a:t>url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/ </a:t>
                      </a:r>
                      <a:r>
                        <a:rPr lang="nl-NL" sz="1400" u="none" strike="noStrike" dirty="0" smtClean="0">
                          <a:effectLst/>
                        </a:rPr>
                        <a:t>or</a:t>
                      </a:r>
                      <a:r>
                        <a:rPr lang="nl-NL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nl-NL" sz="1400" u="none" strike="noStrike" dirty="0" smtClean="0">
                          <a:effectLst/>
                        </a:rPr>
                        <a:t>/</a:t>
                      </a:r>
                      <a:r>
                        <a:rPr lang="nl-NL" sz="1400" u="none" strike="noStrike" dirty="0" err="1" smtClean="0">
                          <a:effectLst/>
                        </a:rPr>
                        <a:t>metadata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 err="1">
                          <a:effectLst/>
                        </a:rPr>
                        <a:t>Request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smtClean="0">
                          <a:effectLst/>
                        </a:rPr>
                        <a:t>OPTIONS / GET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Accept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O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Content-</a:t>
                      </a:r>
                      <a:r>
                        <a:rPr lang="nl-N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Content-Type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496469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Resource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Conformance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O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Last-Modified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95442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404, 410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404, 410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404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sp>
        <p:nvSpPr>
          <p:cNvPr id="8" name="Cloud 7"/>
          <p:cNvSpPr/>
          <p:nvPr/>
        </p:nvSpPr>
        <p:spPr bwMode="auto">
          <a:xfrm>
            <a:off x="304800" y="3124200"/>
            <a:ext cx="1828800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Version specific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url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1447800" y="4191000"/>
            <a:ext cx="10668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loud 13"/>
          <p:cNvSpPr/>
          <p:nvPr/>
        </p:nvSpPr>
        <p:spPr bwMode="auto">
          <a:xfrm>
            <a:off x="6988629" y="3140529"/>
            <a:ext cx="1828800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Useful for caching, sync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5486401" y="4191000"/>
            <a:ext cx="2057399" cy="1524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84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 update a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 “PUT” on the resources ID URL, with the new contents in the body</a:t>
            </a:r>
          </a:p>
          <a:p>
            <a:r>
              <a:rPr lang="en-US" smtClean="0"/>
              <a:t>Tell server the body’s format (xml/json) in the Content-Type header  </a:t>
            </a:r>
          </a:p>
          <a:p>
            <a:r>
              <a:rPr lang="en-US" smtClean="0"/>
              <a:t>Server returns body as stored (possibly altered!)</a:t>
            </a:r>
          </a:p>
          <a:p>
            <a:r>
              <a:rPr lang="en-US" smtClean="0"/>
              <a:t>Server returns URL to new version in the Content-Location header. 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8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PUT to 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Server might/might not allow you to PUT to a location that does not yet exist. </a:t>
            </a:r>
          </a:p>
          <a:p>
            <a:r>
              <a:rPr lang="en-US" smtClean="0"/>
              <a:t>If it does: Resource gets created at that location =&gt; client determines resource’s id!</a:t>
            </a:r>
          </a:p>
          <a:p>
            <a:r>
              <a:rPr lang="en-US" smtClean="0"/>
              <a:t>If it does not: server returns 405 (Method not allowed)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7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Conflict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Server requires client to send Content-Location header with a version-specific URL</a:t>
            </a:r>
          </a:p>
          <a:p>
            <a:r>
              <a:rPr lang="en-US" smtClean="0"/>
              <a:t>Server uses this to check whether you are updating the latest version.</a:t>
            </a:r>
          </a:p>
          <a:p>
            <a:r>
              <a:rPr lang="en-US" smtClean="0"/>
              <a:t>Server will then return 409 (Conflict) if you don’t.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4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 create a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POST the contents to an url which indicates the resource type: </a:t>
            </a:r>
          </a:p>
          <a:p>
            <a:pPr lvl="1"/>
            <a:r>
              <a:rPr lang="en-US" smtClean="0"/>
              <a:t>E.g. http://server.org/fhir/person</a:t>
            </a:r>
          </a:p>
          <a:p>
            <a:r>
              <a:rPr lang="en-US" smtClean="0"/>
              <a:t>Supply body’s format in Content-Type header  </a:t>
            </a:r>
          </a:p>
          <a:p>
            <a:r>
              <a:rPr lang="en-US" smtClean="0"/>
              <a:t>Server returns body as stored (possibly altered!)</a:t>
            </a:r>
          </a:p>
          <a:p>
            <a:r>
              <a:rPr lang="en-US" smtClean="0"/>
              <a:t>Server returns newly assigned resource id URL in the Location header.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of PUT/POST ops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319322"/>
              </p:ext>
            </p:extLst>
          </p:nvPr>
        </p:nvGraphicFramePr>
        <p:xfrm>
          <a:off x="1143000" y="1752600"/>
          <a:ext cx="5867401" cy="43687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395"/>
                <a:gridCol w="1431074"/>
                <a:gridCol w="1287966"/>
                <a:gridCol w="1287966"/>
              </a:tblGrid>
              <a:tr h="258233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effectLst/>
                        </a:rPr>
                        <a:t>update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create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batch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resource url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/[resource]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endParaRPr lang="nl-NL" sz="1400" i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PUT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POST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POST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Resource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Bundle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Accept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Content-</a:t>
                      </a:r>
                      <a:r>
                        <a:rPr lang="nl-N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O/R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Response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</a:t>
                      </a:r>
                    </a:p>
                  </a:txBody>
                  <a:tcPr marL="7620" marR="7620" marT="7620" marB="0" anchor="b"/>
                </a:tc>
              </a:tr>
              <a:tr h="516467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Bundle</a:t>
                      </a:r>
                    </a:p>
                  </a:txBody>
                  <a:tcPr marL="7620" marR="7620" marT="7620" marB="0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</a:t>
                      </a:r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smtClean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Last-</a:t>
                      </a:r>
                      <a:r>
                        <a:rPr lang="nl-NL" sz="1400" u="none" strike="noStrike" dirty="0" err="1">
                          <a:effectLst/>
                        </a:rPr>
                        <a:t>Modified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495299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400, 404, 405,</a:t>
                      </a:r>
                      <a:br>
                        <a:rPr lang="nl-NL" sz="1400" u="none" strike="noStrike" dirty="0">
                          <a:effectLst/>
                        </a:rPr>
                      </a:br>
                      <a:r>
                        <a:rPr lang="nl-NL" sz="1400" u="none" strike="noStrike" dirty="0">
                          <a:effectLst/>
                        </a:rPr>
                        <a:t>409, 412, 490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201,400, 404</a:t>
                      </a:r>
                      <a:br>
                        <a:rPr lang="nl-NL" sz="1400" u="none" strike="noStrike" dirty="0">
                          <a:effectLst/>
                        </a:rPr>
                      </a:br>
                      <a:r>
                        <a:rPr lang="nl-NL" sz="1400" u="none" strike="noStrike" dirty="0" smtClean="0">
                          <a:effectLst/>
                        </a:rPr>
                        <a:t>490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400, 404, 405,</a:t>
                      </a:r>
                      <a:b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409, 412, 490</a:t>
                      </a: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 flipH="1">
            <a:off x="4114800" y="5143500"/>
            <a:ext cx="2590800" cy="8001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upload.wikimedia.org/wikipedia/commons/thumb/2/2b/TalktoTheHand.jpg/220px-TalktoTheHan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279" y="3238500"/>
            <a:ext cx="2095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loud 7"/>
          <p:cNvSpPr/>
          <p:nvPr/>
        </p:nvSpPr>
        <p:spPr bwMode="auto">
          <a:xfrm>
            <a:off x="6607629" y="4572000"/>
            <a:ext cx="1828800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Talk to the Hand</a:t>
            </a:r>
          </a:p>
        </p:txBody>
      </p:sp>
    </p:spTree>
    <p:extLst>
      <p:ext uri="{BB962C8B-B14F-4D97-AF65-F5344CB8AC3E}">
        <p14:creationId xmlns:p14="http://schemas.microsoft.com/office/powerpoint/2010/main" val="23176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Delete a resource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266083"/>
              </p:ext>
            </p:extLst>
          </p:nvPr>
        </p:nvGraphicFramePr>
        <p:xfrm>
          <a:off x="2590800" y="1905000"/>
          <a:ext cx="3657600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3063"/>
                <a:gridCol w="1664537"/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effectLst/>
                        </a:rPr>
                        <a:t>delete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resource url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 err="1">
                          <a:effectLst/>
                        </a:rPr>
                        <a:t>Request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 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DELETE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Accept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</a:t>
                      </a:r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Response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508000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</a:t>
                      </a:r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Last-</a:t>
                      </a:r>
                      <a:r>
                        <a:rPr lang="nl-NL" sz="1400" u="none" strike="noStrike" dirty="0" err="1">
                          <a:effectLst/>
                        </a:rPr>
                        <a:t>Modified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204, 405, 404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04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a ‘deleted’ Resource?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Trying read operations will return in a 410 (Gone) result in stead of 404 (Not Found)</a:t>
            </a:r>
          </a:p>
          <a:p>
            <a:r>
              <a:rPr lang="en-US" smtClean="0"/>
              <a:t>The resource will not be returned by the search operation.</a:t>
            </a:r>
          </a:p>
          <a:p>
            <a:r>
              <a:rPr lang="en-US" smtClean="0"/>
              <a:t>It is still there in /updates and /history</a:t>
            </a:r>
          </a:p>
          <a:p>
            <a:r>
              <a:rPr lang="en-US" smtClean="0"/>
              <a:t>You can “undelete” by doing an update with fresh content</a:t>
            </a:r>
          </a:p>
          <a:p>
            <a:r>
              <a:rPr lang="en-US" smtClean="0"/>
              <a:t>Just a “marker” in a resource’s history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7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Version history - deletions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7" y="1765012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@12</a:t>
            </a:r>
            <a:endParaRPr lang="en-US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3644788" y="2540169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@14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3352800" y="21336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@13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3873388" y="29718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@15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420380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22" idx="3"/>
          </p:cNvCxnSpPr>
          <p:nvPr/>
        </p:nvCxnSpPr>
        <p:spPr bwMode="auto">
          <a:xfrm rot="16200000" flipV="1">
            <a:off x="4871710" y="4462790"/>
            <a:ext cx="1115080" cy="800099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1484310" y="3048000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v15 </a:t>
            </a:r>
            <a:r>
              <a:rPr lang="en-US" sz="1100" dirty="0" smtClean="0"/>
              <a:t>– 2012-12-09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828800" y="3429000"/>
            <a:ext cx="3200400" cy="17526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v16 </a:t>
            </a:r>
            <a:r>
              <a:rPr lang="en-US" sz="1100" b="1" dirty="0" smtClean="0">
                <a:solidFill>
                  <a:schemeClr val="bg1"/>
                </a:solidFill>
              </a:rPr>
              <a:t>– 2012-12-10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               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DELETION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29200" y="33528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@16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7390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Deconstructing FHIR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2895600"/>
            <a:ext cx="7772400" cy="1500187"/>
          </a:xfrm>
        </p:spPr>
        <p:txBody>
          <a:bodyPr/>
          <a:lstStyle/>
          <a:p>
            <a:r>
              <a:rPr lang="en-US" dirty="0" smtClean="0"/>
              <a:t>Looking at FHIR data </a:t>
            </a:r>
            <a:r>
              <a:rPr lang="en-US" dirty="0" err="1" smtClean="0"/>
              <a:t>modelling</a:t>
            </a:r>
            <a:r>
              <a:rPr lang="en-US" dirty="0" smtClean="0"/>
              <a:t> concepts from a software engineering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7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Version history - revival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45720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254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4200" y="2159169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@14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2819400" y="17526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@13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3352800" y="25908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@15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601604" y="5420380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24" idx="3"/>
          </p:cNvCxnSpPr>
          <p:nvPr/>
        </p:nvCxnSpPr>
        <p:spPr bwMode="auto">
          <a:xfrm rot="16200000" flipV="1">
            <a:off x="4748227" y="4565637"/>
            <a:ext cx="1104901" cy="736626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987420" y="2667000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v15 </a:t>
            </a:r>
            <a:r>
              <a:rPr lang="en-US" sz="1100" dirty="0" smtClean="0"/>
              <a:t>– 2012-12-09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331911" y="3048001"/>
            <a:ext cx="2416146" cy="1295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v16 </a:t>
            </a:r>
            <a:r>
              <a:rPr lang="en-US" sz="1100" b="1" dirty="0" smtClean="0">
                <a:solidFill>
                  <a:schemeClr val="bg1"/>
                </a:solidFill>
              </a:rPr>
              <a:t>– 2012-12-10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                 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70310" y="29718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@16</a:t>
            </a:r>
            <a:endParaRPr lang="en-US" sz="1600" b="1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1731964" y="3505199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v17 </a:t>
            </a:r>
            <a:r>
              <a:rPr lang="en-US" sz="1100" b="1" dirty="0" smtClean="0">
                <a:solidFill>
                  <a:schemeClr val="bg1"/>
                </a:solidFill>
              </a:rPr>
              <a:t>– 2012-12-11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16388" y="34290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@17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571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DO I REALLY HAVE TO IMPLEMENT VERSIONS?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4876800"/>
            <a:ext cx="51816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NO,</a:t>
            </a:r>
            <a:r>
              <a:rPr lang="en-US" dirty="0" smtClean="0"/>
              <a:t> You </a:t>
            </a:r>
            <a:r>
              <a:rPr lang="en-US" dirty="0"/>
              <a:t>are not required to keep history, and may return </a:t>
            </a:r>
            <a:r>
              <a:rPr lang="en-US" dirty="0" smtClean="0"/>
              <a:t>410 </a:t>
            </a:r>
            <a:r>
              <a:rPr lang="en-US" dirty="0"/>
              <a:t>on a </a:t>
            </a:r>
            <a:r>
              <a:rPr lang="en-US" dirty="0" smtClean="0"/>
              <a:t>“</a:t>
            </a:r>
            <a:r>
              <a:rPr lang="en-US" dirty="0" err="1" smtClean="0"/>
              <a:t>vread</a:t>
            </a:r>
            <a:r>
              <a:rPr lang="en-US" dirty="0" smtClean="0"/>
              <a:t>” </a:t>
            </a:r>
            <a:r>
              <a:rPr lang="en-US" i="1" dirty="0"/>
              <a:t>for </a:t>
            </a:r>
            <a:r>
              <a:rPr lang="en-US" i="1" dirty="0" smtClean="0"/>
              <a:t>any request for an older version than the current one!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64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 a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http://server.org/person/search?</a:t>
            </a:r>
            <a:br>
              <a:rPr lang="en-US" smtClean="0"/>
            </a:br>
            <a:r>
              <a:rPr lang="en-US" smtClean="0"/>
              <a:t>name=kramer&amp;gender=M</a:t>
            </a:r>
          </a:p>
          <a:p>
            <a:r>
              <a:rPr lang="en-US" smtClean="0"/>
              <a:t>Returns result in a bundle (Atom feed)</a:t>
            </a:r>
          </a:p>
          <a:p>
            <a:r>
              <a:rPr lang="en-US" smtClean="0"/>
              <a:t>You can request (in Accept header):</a:t>
            </a:r>
          </a:p>
          <a:p>
            <a:pPr lvl="1"/>
            <a:r>
              <a:rPr lang="en-US" smtClean="0"/>
              <a:t>‘true’ Atom (Xml): </a:t>
            </a:r>
            <a:r>
              <a:rPr lang="nl-NL" smtClean="0"/>
              <a:t>application/atom+xml</a:t>
            </a:r>
            <a:endParaRPr lang="en-US" smtClean="0"/>
          </a:p>
          <a:p>
            <a:pPr lvl="1"/>
            <a:r>
              <a:rPr lang="en-US" smtClean="0"/>
              <a:t>proprietary Json-Atom: </a:t>
            </a:r>
            <a:r>
              <a:rPr lang="nl-NL" smtClean="0"/>
              <a:t>application/json</a:t>
            </a:r>
          </a:p>
          <a:p>
            <a:r>
              <a:rPr lang="nl-NL" smtClean="0"/>
              <a:t>Results can be paged using $page and $count</a:t>
            </a:r>
            <a:endParaRPr lang="en-US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4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…what the result looks like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2763"/>
            <a:ext cx="7620000" cy="4676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43525" y="1814989"/>
            <a:ext cx="260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the resource’s id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 bwMode="auto">
          <a:xfrm flipH="1">
            <a:off x="4724400" y="1999655"/>
            <a:ext cx="619125" cy="65567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246852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more meta-data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1"/>
          </p:cNvCxnSpPr>
          <p:nvPr/>
        </p:nvCxnSpPr>
        <p:spPr bwMode="auto">
          <a:xfrm flipH="1">
            <a:off x="5105400" y="2653189"/>
            <a:ext cx="762000" cy="47101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72200" y="38862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resource itself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 flipV="1">
            <a:off x="3581400" y="3886200"/>
            <a:ext cx="2590800" cy="1846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38800" y="511706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Human-readable form,</a:t>
            </a:r>
          </a:p>
          <a:p>
            <a:r>
              <a:rPr lang="en-US" dirty="0" smtClean="0"/>
              <a:t>just like </a:t>
            </a:r>
            <a:r>
              <a:rPr lang="en-US" dirty="0" err="1" smtClean="0"/>
              <a:t>Resource.text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 flipV="1">
            <a:off x="3810000" y="4953000"/>
            <a:ext cx="1828800" cy="3487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 bwMode="auto">
          <a:xfrm>
            <a:off x="800100" y="2704028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457200" y="5715000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5904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Keeping in 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subscribe to a feed of all a changes to certain type of resource (“updates”):</a:t>
            </a:r>
          </a:p>
          <a:p>
            <a:pPr lvl="2"/>
            <a:r>
              <a:rPr lang="en-US" dirty="0" smtClean="0"/>
              <a:t>http://server.org/fhir/person?[$last=xx]</a:t>
            </a:r>
          </a:p>
          <a:p>
            <a:r>
              <a:rPr lang="en-US" dirty="0" smtClean="0"/>
              <a:t>By specifying the $last parameter, you limit the result to records updated after a certain moment.</a:t>
            </a:r>
          </a:p>
          <a:p>
            <a:r>
              <a:rPr lang="en-US" strike="sngStrike" dirty="0" smtClean="0"/>
              <a:t>All other search parameters for those resources are allowed too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Getting all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can obtain a history of all changes to a resource using</a:t>
            </a:r>
          </a:p>
          <a:p>
            <a:pPr lvl="1"/>
            <a:r>
              <a:rPr lang="en-US" smtClean="0"/>
              <a:t>E.g. http://server.org/person/@1/history</a:t>
            </a:r>
          </a:p>
          <a:p>
            <a:r>
              <a:rPr lang="en-US" smtClean="0"/>
              <a:t>Changes are updates, but also deletions</a:t>
            </a:r>
          </a:p>
          <a:p>
            <a:r>
              <a:rPr lang="en-US" smtClean="0"/>
              <a:t>Notice that a version-specific URL is this URL, with a version id added to it.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1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Operations returning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08546"/>
              </p:ext>
            </p:extLst>
          </p:nvPr>
        </p:nvGraphicFramePr>
        <p:xfrm>
          <a:off x="1295400" y="1828800"/>
          <a:ext cx="6781800" cy="44195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6595"/>
                <a:gridCol w="1937657"/>
                <a:gridCol w="1453243"/>
                <a:gridCol w="1474305"/>
              </a:tblGrid>
              <a:tr h="270086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history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>
                          <a:effectLst/>
                        </a:rPr>
                        <a:t>search</a:t>
                      </a:r>
                      <a:endParaRPr lang="nl-NL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effectLst/>
                        </a:rPr>
                        <a:t>updates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smtClean="0">
                          <a:effectLst/>
                        </a:rPr>
                        <a:t>[resource </a:t>
                      </a:r>
                      <a:r>
                        <a:rPr lang="nl-NL" sz="1400" u="none" strike="noStrike" dirty="0" err="1" smtClean="0">
                          <a:effectLst/>
                        </a:rPr>
                        <a:t>url</a:t>
                      </a:r>
                      <a:r>
                        <a:rPr lang="nl-NL" sz="1400" u="none" strike="noStrike" dirty="0" smtClean="0">
                          <a:effectLst/>
                        </a:rPr>
                        <a:t>]/</a:t>
                      </a:r>
                      <a:r>
                        <a:rPr lang="nl-NL" sz="1400" u="none" strike="noStrike" dirty="0" err="1">
                          <a:effectLst/>
                        </a:rPr>
                        <a:t>history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/[type]/search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/[type]/updates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 err="1">
                          <a:effectLst/>
                        </a:rPr>
                        <a:t>Request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 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 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Accept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O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Response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 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Content-Type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540174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Body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Bundle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Bundle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Bundle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Last-Modified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68305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5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Binary endpoint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4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Advanced topic - batches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8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Beyond REST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FHIR supports messages and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2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perspective?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 bwMode="auto">
          <a:xfrm flipH="1" flipV="1">
            <a:off x="1942925" y="4085392"/>
            <a:ext cx="10951" cy="1070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 bwMode="auto">
          <a:xfrm>
            <a:off x="1485824" y="4874474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051213" y="3683210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15848" y="2003378"/>
            <a:ext cx="669976" cy="1732627"/>
            <a:chOff x="3876972" y="2147532"/>
            <a:chExt cx="669976" cy="1425484"/>
          </a:xfrm>
        </p:grpSpPr>
        <p:cxnSp>
          <p:nvCxnSpPr>
            <p:cNvPr id="22" name="Straight Connector 21"/>
            <p:cNvCxnSpPr/>
            <p:nvPr/>
          </p:nvCxnSpPr>
          <p:spPr bwMode="auto">
            <a:xfrm flipV="1">
              <a:off x="4355976" y="2492896"/>
              <a:ext cx="0" cy="10801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46449" y="2604041"/>
            <a:ext cx="669976" cy="1079171"/>
            <a:chOff x="3876972" y="2147532"/>
            <a:chExt cx="669976" cy="809378"/>
          </a:xfrm>
        </p:grpSpPr>
        <p:cxnSp>
          <p:nvCxnSpPr>
            <p:cNvPr id="26" name="Straight Connector 25"/>
            <p:cNvCxnSpPr/>
            <p:nvPr/>
          </p:nvCxnSpPr>
          <p:spPr bwMode="auto">
            <a:xfrm flipV="1">
              <a:off x="4355976" y="2492897"/>
              <a:ext cx="0" cy="46401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3835996" y="3151588"/>
            <a:ext cx="1440160" cy="960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PHR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V="1">
            <a:off x="4052020" y="2503517"/>
            <a:ext cx="0" cy="6480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3429000" y="1831441"/>
            <a:ext cx="2232248" cy="2496278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454872" y="2499506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988396" y="2006889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App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328130" y="2811460"/>
            <a:ext cx="2358669" cy="179242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701491" y="4306069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Comm</a:t>
            </a: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Interface</a:t>
            </a: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705600" y="4900557"/>
            <a:ext cx="1440160" cy="7234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DB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flipV="1">
            <a:off x="7467600" y="3617525"/>
            <a:ext cx="0" cy="7307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 bwMode="auto">
          <a:xfrm>
            <a:off x="7010400" y="3037283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val="36952231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Documents – are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1924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828800"/>
            <a:ext cx="2819400" cy="1176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>
                <a:effectLst/>
              </a:rPr>
              <a:t>Document Resource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90600" y="2227912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94857" y="2534722"/>
            <a:ext cx="9906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25" name="AutoShape 15"/>
          <p:cNvSpPr>
            <a:spLocks/>
          </p:cNvSpPr>
          <p:nvPr/>
        </p:nvSpPr>
        <p:spPr bwMode="auto">
          <a:xfrm rot="16200000" flipH="1">
            <a:off x="1967155" y="2315499"/>
            <a:ext cx="136947" cy="71845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422061" y="3947319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5229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Person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8" name="AutoShape 7"/>
          <p:cNvSpPr>
            <a:spLocks/>
          </p:cNvSpPr>
          <p:nvPr/>
        </p:nvSpPr>
        <p:spPr bwMode="auto">
          <a:xfrm>
            <a:off x="1446212" y="4724400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Prescription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9" name="AutoShape 16"/>
          <p:cNvSpPr>
            <a:spLocks/>
          </p:cNvSpPr>
          <p:nvPr/>
        </p:nvSpPr>
        <p:spPr bwMode="auto">
          <a:xfrm rot="16200000" flipH="1">
            <a:off x="212555" y="3859610"/>
            <a:ext cx="2098447" cy="38996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0" name="AutoShape 16"/>
          <p:cNvSpPr>
            <a:spLocks/>
          </p:cNvSpPr>
          <p:nvPr/>
        </p:nvSpPr>
        <p:spPr bwMode="auto">
          <a:xfrm rot="16200000" flipH="1">
            <a:off x="212725" y="4623027"/>
            <a:ext cx="2098447" cy="390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05400" y="1691255"/>
            <a:ext cx="246734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&lt;feed&gt;</a:t>
            </a:r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&lt;Document 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&lt;Prescription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&lt;Person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&lt;Observation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&lt;Device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&lt;/feed&gt;</a:t>
            </a:r>
          </a:p>
        </p:txBody>
      </p:sp>
      <p:sp>
        <p:nvSpPr>
          <p:cNvPr id="39" name="Freeform 38"/>
          <p:cNvSpPr/>
          <p:nvPr/>
        </p:nvSpPr>
        <p:spPr bwMode="auto">
          <a:xfrm>
            <a:off x="7351572" y="2427514"/>
            <a:ext cx="192228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 rot="765826">
            <a:off x="7145134" y="2479436"/>
            <a:ext cx="923936" cy="1674831"/>
          </a:xfrm>
          <a:custGeom>
            <a:avLst/>
            <a:gdLst>
              <a:gd name="connsiteX0" fmla="*/ 0 w 827994"/>
              <a:gd name="connsiteY0" fmla="*/ 0 h 1741714"/>
              <a:gd name="connsiteX1" fmla="*/ 827314 w 827994"/>
              <a:gd name="connsiteY1" fmla="*/ 1240971 h 1741714"/>
              <a:gd name="connsiteX2" fmla="*/ 141514 w 827994"/>
              <a:gd name="connsiteY2" fmla="*/ 1741714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994" h="1741714">
                <a:moveTo>
                  <a:pt x="0" y="0"/>
                </a:moveTo>
                <a:cubicBezTo>
                  <a:pt x="401864" y="475342"/>
                  <a:pt x="803728" y="950685"/>
                  <a:pt x="827314" y="1240971"/>
                </a:cubicBezTo>
                <a:cubicBezTo>
                  <a:pt x="850900" y="1531257"/>
                  <a:pt x="254000" y="1656443"/>
                  <a:pt x="141514" y="1741714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eform 40"/>
          <p:cNvSpPr/>
          <p:nvPr/>
        </p:nvSpPr>
        <p:spPr bwMode="auto">
          <a:xfrm rot="21075423">
            <a:off x="7260288" y="2364489"/>
            <a:ext cx="1214526" cy="2378174"/>
          </a:xfrm>
          <a:custGeom>
            <a:avLst/>
            <a:gdLst>
              <a:gd name="connsiteX0" fmla="*/ 391886 w 1691641"/>
              <a:gd name="connsiteY0" fmla="*/ 0 h 2449286"/>
              <a:gd name="connsiteX1" fmla="*/ 1687286 w 1691641"/>
              <a:gd name="connsiteY1" fmla="*/ 1153886 h 2449286"/>
              <a:gd name="connsiteX2" fmla="*/ 0 w 1691641"/>
              <a:gd name="connsiteY2" fmla="*/ 2449286 h 244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641" h="2449286">
                <a:moveTo>
                  <a:pt x="391886" y="0"/>
                </a:moveTo>
                <a:cubicBezTo>
                  <a:pt x="1072243" y="372836"/>
                  <a:pt x="1752600" y="745672"/>
                  <a:pt x="1687286" y="1153886"/>
                </a:cubicBezTo>
                <a:cubicBezTo>
                  <a:pt x="1621972" y="1562100"/>
                  <a:pt x="266700" y="2237015"/>
                  <a:pt x="0" y="2449286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3048000" y="2913063"/>
            <a:ext cx="0" cy="331105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1828800" y="3733800"/>
            <a:ext cx="0" cy="331105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5" name="Freeform 44"/>
          <p:cNvSpPr/>
          <p:nvPr/>
        </p:nvSpPr>
        <p:spPr bwMode="auto">
          <a:xfrm>
            <a:off x="6934200" y="5029201"/>
            <a:ext cx="478971" cy="685800"/>
          </a:xfrm>
          <a:custGeom>
            <a:avLst/>
            <a:gdLst>
              <a:gd name="connsiteX0" fmla="*/ 446314 w 515556"/>
              <a:gd name="connsiteY0" fmla="*/ 0 h 816429"/>
              <a:gd name="connsiteX1" fmla="*/ 478971 w 515556"/>
              <a:gd name="connsiteY1" fmla="*/ 598715 h 816429"/>
              <a:gd name="connsiteX2" fmla="*/ 0 w 515556"/>
              <a:gd name="connsiteY2" fmla="*/ 816429 h 8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556" h="816429">
                <a:moveTo>
                  <a:pt x="446314" y="0"/>
                </a:moveTo>
                <a:cubicBezTo>
                  <a:pt x="499835" y="231321"/>
                  <a:pt x="553357" y="462643"/>
                  <a:pt x="478971" y="598715"/>
                </a:cubicBezTo>
                <a:cubicBezTo>
                  <a:pt x="404585" y="734787"/>
                  <a:pt x="52614" y="792843"/>
                  <a:pt x="0" y="816429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224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 REST involved: transport as a SOAP or MLLP payload, e-mail, …</a:t>
            </a:r>
          </a:p>
          <a:p>
            <a:r>
              <a:rPr lang="en-US" smtClean="0"/>
              <a:t>You can still store &amp; retrieve your document using a FHIR REST server (like any artifact):</a:t>
            </a:r>
          </a:p>
          <a:p>
            <a:pPr lvl="1"/>
            <a:r>
              <a:rPr lang="en-US" smtClean="0"/>
              <a:t>http://server.org/fhir/binary</a:t>
            </a:r>
          </a:p>
          <a:p>
            <a:r>
              <a:rPr lang="en-US" smtClean="0"/>
              <a:t>Here, your document is treated as a “blob”, so the document remains a unit, posting a document does not suggest disassembly!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872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can also “drop” your document using FHIR on</a:t>
            </a:r>
          </a:p>
          <a:p>
            <a:pPr lvl="1"/>
            <a:r>
              <a:rPr lang="en-US" smtClean="0"/>
              <a:t>http://server.org/fhir/mailbox</a:t>
            </a:r>
          </a:p>
          <a:p>
            <a:r>
              <a:rPr lang="en-US" smtClean="0"/>
              <a:t>No storage or disassembly is implied, your just posting a document in its entirety.</a:t>
            </a:r>
          </a:p>
          <a:p>
            <a:r>
              <a:rPr lang="en-US" smtClean="0"/>
              <a:t>Servers can implement specific functionality as required between trading partners when receiving such a document.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501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Messages – are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1924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828800"/>
            <a:ext cx="2819400" cy="1176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>
                <a:effectLst/>
              </a:rPr>
              <a:t>Message </a:t>
            </a:r>
            <a:r>
              <a:rPr lang="en-US" dirty="0">
                <a:effectLst/>
              </a:rPr>
              <a:t>Resource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66800" y="2133600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9800" y="2133600"/>
            <a:ext cx="1110343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destination</a:t>
            </a:r>
            <a:endParaRPr lang="en-US" dirty="0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979612" y="40751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5229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Person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0" name="AutoShape 16"/>
          <p:cNvSpPr>
            <a:spLocks/>
          </p:cNvSpPr>
          <p:nvPr/>
        </p:nvSpPr>
        <p:spPr bwMode="auto">
          <a:xfrm rot="16200000" flipH="1">
            <a:off x="-196738" y="4213565"/>
            <a:ext cx="2917373" cy="390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05400" y="1691255"/>
            <a:ext cx="24673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&lt;feed&gt;</a:t>
            </a:r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&lt;Document 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&lt;Person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&lt;Observation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&lt;Device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&lt;/feed&gt;</a:t>
            </a:r>
          </a:p>
        </p:txBody>
      </p:sp>
      <p:sp>
        <p:nvSpPr>
          <p:cNvPr id="39" name="Freeform 38"/>
          <p:cNvSpPr/>
          <p:nvPr/>
        </p:nvSpPr>
        <p:spPr bwMode="auto">
          <a:xfrm rot="1614527">
            <a:off x="7160131" y="2498839"/>
            <a:ext cx="457200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7315200" y="2397440"/>
            <a:ext cx="923936" cy="1674831"/>
          </a:xfrm>
          <a:custGeom>
            <a:avLst/>
            <a:gdLst>
              <a:gd name="connsiteX0" fmla="*/ 0 w 827994"/>
              <a:gd name="connsiteY0" fmla="*/ 0 h 1741714"/>
              <a:gd name="connsiteX1" fmla="*/ 827314 w 827994"/>
              <a:gd name="connsiteY1" fmla="*/ 1240971 h 1741714"/>
              <a:gd name="connsiteX2" fmla="*/ 141514 w 827994"/>
              <a:gd name="connsiteY2" fmla="*/ 1741714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994" h="1741714">
                <a:moveTo>
                  <a:pt x="0" y="0"/>
                </a:moveTo>
                <a:cubicBezTo>
                  <a:pt x="401864" y="475342"/>
                  <a:pt x="803728" y="950685"/>
                  <a:pt x="827314" y="1240971"/>
                </a:cubicBezTo>
                <a:cubicBezTo>
                  <a:pt x="850900" y="1531257"/>
                  <a:pt x="254000" y="1656443"/>
                  <a:pt x="141514" y="1741714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Freeform 44"/>
          <p:cNvSpPr/>
          <p:nvPr/>
        </p:nvSpPr>
        <p:spPr bwMode="auto">
          <a:xfrm>
            <a:off x="6920645" y="4191000"/>
            <a:ext cx="478971" cy="685800"/>
          </a:xfrm>
          <a:custGeom>
            <a:avLst/>
            <a:gdLst>
              <a:gd name="connsiteX0" fmla="*/ 446314 w 515556"/>
              <a:gd name="connsiteY0" fmla="*/ 0 h 816429"/>
              <a:gd name="connsiteX1" fmla="*/ 478971 w 515556"/>
              <a:gd name="connsiteY1" fmla="*/ 598715 h 816429"/>
              <a:gd name="connsiteX2" fmla="*/ 0 w 515556"/>
              <a:gd name="connsiteY2" fmla="*/ 816429 h 8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556" h="816429">
                <a:moveTo>
                  <a:pt x="446314" y="0"/>
                </a:moveTo>
                <a:cubicBezTo>
                  <a:pt x="499835" y="231321"/>
                  <a:pt x="553357" y="462643"/>
                  <a:pt x="478971" y="598715"/>
                </a:cubicBezTo>
                <a:cubicBezTo>
                  <a:pt x="404585" y="734787"/>
                  <a:pt x="52614" y="792843"/>
                  <a:pt x="0" y="816429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752600" y="2571687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event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3048000" y="2824842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3200400" y="3698991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897315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Sending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Again, REST not necessary, but…</a:t>
            </a:r>
          </a:p>
          <a:p>
            <a:r>
              <a:rPr lang="en-US" smtClean="0"/>
              <a:t>There is an explicit REST endpoint:</a:t>
            </a:r>
          </a:p>
          <a:p>
            <a:pPr lvl="1"/>
            <a:r>
              <a:rPr lang="en-US" smtClean="0"/>
              <a:t>http://server.org/fhir/mailbox</a:t>
            </a:r>
          </a:p>
          <a:p>
            <a:r>
              <a:rPr lang="en-US" smtClean="0"/>
              <a:t>No storage implied. Might be a router, converted to v2, etc. etc.</a:t>
            </a:r>
          </a:p>
          <a:p>
            <a:r>
              <a:rPr lang="en-US" smtClean="0"/>
              <a:t>The server can process them based on the event code and return the response as another message (again a bundle).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009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FHIR on the wire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FHIR utilizes Xml, JSON and Atom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9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Atom RFC 4287 + Tombstones RFC 6721</a:t>
            </a:r>
          </a:p>
          <a:p>
            <a:pPr lvl="1"/>
            <a:r>
              <a:rPr lang="en-US" smtClean="0"/>
              <a:t>List of resources</a:t>
            </a:r>
          </a:p>
          <a:p>
            <a:pPr lvl="1"/>
            <a:r>
              <a:rPr lang="en-US" smtClean="0"/>
              <a:t>List of updates on resources (history)</a:t>
            </a:r>
          </a:p>
          <a:p>
            <a:pPr lvl="1"/>
            <a:r>
              <a:rPr lang="en-US" smtClean="0"/>
              <a:t>Deleted resources (for history)</a:t>
            </a:r>
          </a:p>
          <a:p>
            <a:pPr lvl="1"/>
            <a:r>
              <a:rPr lang="en-US" smtClean="0"/>
              <a:t>Resource metadata</a:t>
            </a:r>
          </a:p>
          <a:p>
            <a:pPr lvl="2"/>
            <a:r>
              <a:rPr lang="en-US" smtClean="0"/>
              <a:t>Id</a:t>
            </a:r>
          </a:p>
          <a:p>
            <a:pPr lvl="2"/>
            <a:r>
              <a:rPr lang="en-US" smtClean="0"/>
              <a:t>Version-specific id</a:t>
            </a:r>
          </a:p>
          <a:p>
            <a:pPr lvl="2"/>
            <a:r>
              <a:rPr lang="en-US" smtClean="0"/>
              <a:t>Resource type</a:t>
            </a:r>
          </a:p>
          <a:p>
            <a:pPr lvl="2"/>
            <a:r>
              <a:rPr lang="en-US" smtClean="0"/>
              <a:t>Last-updated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444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 Syndication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Poll-based protocol for keeping up-to-date with news-feeds</a:t>
            </a:r>
          </a:p>
          <a:p>
            <a:r>
              <a:rPr lang="en-US" smtClean="0"/>
              <a:t>Xml-based format: feed (root) + ‘n’ entries</a:t>
            </a:r>
          </a:p>
          <a:p>
            <a:r>
              <a:rPr lang="en-US" smtClean="0"/>
              <a:t>Links: “self”, “edit”, “alternate”</a:t>
            </a:r>
          </a:p>
          <a:p>
            <a:r>
              <a:rPr lang="en-US" smtClean="0"/>
              <a:t>Summary</a:t>
            </a:r>
          </a:p>
          <a:p>
            <a:r>
              <a:rPr lang="en-US" smtClean="0"/>
              <a:t>Updated</a:t>
            </a:r>
          </a:p>
          <a:p>
            <a:r>
              <a:rPr lang="en-US" smtClean="0"/>
              <a:t>Author</a:t>
            </a:r>
          </a:p>
          <a:p>
            <a:r>
              <a:rPr lang="en-US" smtClean="0"/>
              <a:t>Category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543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feed header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211017"/>
            <a:ext cx="7489141" cy="198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stCxn id="9" idx="1"/>
          </p:cNvCxnSpPr>
          <p:nvPr/>
        </p:nvCxnSpPr>
        <p:spPr bwMode="auto">
          <a:xfrm flipH="1">
            <a:off x="5638800" y="1979983"/>
            <a:ext cx="1714500" cy="5358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Cloud 8"/>
          <p:cNvSpPr/>
          <p:nvPr/>
        </p:nvSpPr>
        <p:spPr bwMode="auto">
          <a:xfrm>
            <a:off x="6096000" y="838200"/>
            <a:ext cx="2514600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Warning: cutting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edge!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199" y="4648200"/>
            <a:ext cx="74891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 is simple: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“title” [1..1]: anything that tells humans what they’re looking at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“updated” [1..1]: the time (instant!) you composed the bundle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“id” [1..1]: a random, one-time id for this bundle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“link” [0..1]: a “self” reference to the query URL, if this was a query result. Or anywhere else to get to this feed again</a:t>
            </a:r>
            <a:r>
              <a:rPr lang="en-US" dirty="0"/>
              <a:t> </a:t>
            </a:r>
            <a:r>
              <a:rPr lang="en-US" dirty="0" smtClean="0"/>
              <a:t>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81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entry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69</a:t>
            </a:fld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599768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 bwMode="auto">
          <a:xfrm flipH="1">
            <a:off x="5410200" y="1981200"/>
            <a:ext cx="3810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1200" y="1764268"/>
            <a:ext cx="204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Version-specific id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4" idx="1"/>
          </p:cNvCxnSpPr>
          <p:nvPr/>
        </p:nvCxnSpPr>
        <p:spPr bwMode="auto">
          <a:xfrm flipH="1">
            <a:off x="5105401" y="2623066"/>
            <a:ext cx="89807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03471" y="243840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id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8" idx="1"/>
          </p:cNvCxnSpPr>
          <p:nvPr/>
        </p:nvCxnSpPr>
        <p:spPr bwMode="auto">
          <a:xfrm flipH="1" flipV="1">
            <a:off x="5410200" y="2895600"/>
            <a:ext cx="1828800" cy="2608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39000" y="297180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modified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21" idx="0"/>
          </p:cNvCxnSpPr>
          <p:nvPr/>
        </p:nvCxnSpPr>
        <p:spPr bwMode="auto">
          <a:xfrm flipH="1" flipV="1">
            <a:off x="7679782" y="3886200"/>
            <a:ext cx="57709" cy="3164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01364" y="420266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6" idx="0"/>
          </p:cNvCxnSpPr>
          <p:nvPr/>
        </p:nvCxnSpPr>
        <p:spPr bwMode="auto">
          <a:xfrm flipH="1" flipV="1">
            <a:off x="3124205" y="4495800"/>
            <a:ext cx="2520422" cy="3926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48200" y="4888468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5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04975"/>
            <a:ext cx="7019925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Composition of a Resource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C44300-96F5-4E68-AEBC-759F83B9379E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3200400" y="2743200"/>
            <a:ext cx="990600" cy="54428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flipH="1">
            <a:off x="2438400" y="1828800"/>
            <a:ext cx="2362200" cy="609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 flipH="1">
            <a:off x="2667000" y="5715000"/>
            <a:ext cx="1066800" cy="16328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 flipH="1">
            <a:off x="6934200" y="3287486"/>
            <a:ext cx="457200" cy="105591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33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versions of entries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70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848600" cy="454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1143000" y="3733800"/>
            <a:ext cx="552450" cy="457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>
            <a:off x="1143000" y="4876800"/>
            <a:ext cx="533400" cy="533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 bwMode="auto">
          <a:xfrm>
            <a:off x="234043" y="4013156"/>
            <a:ext cx="1251857" cy="9906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d!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6705600" y="3657600"/>
            <a:ext cx="609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6781800" y="5334000"/>
            <a:ext cx="609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9184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 Tombstones - Deletions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71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7" y="1778000"/>
            <a:ext cx="8248143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 bwMode="auto">
          <a:xfrm>
            <a:off x="3864428" y="3483430"/>
            <a:ext cx="43434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>
            <a:off x="457200" y="4648200"/>
            <a:ext cx="838200" cy="685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flipV="1">
            <a:off x="457200" y="3657600"/>
            <a:ext cx="9906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 flipV="1">
            <a:off x="6036128" y="3886200"/>
            <a:ext cx="1050472" cy="762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>
            <a:off x="6036128" y="4648200"/>
            <a:ext cx="669472" cy="3429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 flipV="1">
            <a:off x="5791200" y="3701144"/>
            <a:ext cx="2569028" cy="217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3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Briefest intro to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(“JavaScript Object Notation”): it’s JavaScript, not markup!</a:t>
            </a:r>
          </a:p>
          <a:p>
            <a:pPr marL="719138" lvl="2" indent="0" defTabSz="801688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LabReport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 : 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"status" : "final",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"issued" : {  "value" : "2011-03-04T11:45:33+11:00:00" } </a:t>
            </a:r>
          </a:p>
          <a:p>
            <a:pPr marL="719138" lvl="2" indent="0" defTabSz="801688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719138" lvl="2" indent="0" defTabSz="801688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report =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(“({…})”);</a:t>
            </a:r>
            <a:br>
              <a:rPr lang="en-US" sz="2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report.LabReport.status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/>
              <a:t>Very easy parsing for JavaScript clients. But actually, use </a:t>
            </a:r>
            <a:r>
              <a:rPr lang="en-US" dirty="0" err="1" smtClean="0"/>
              <a:t>JSON.parse</a:t>
            </a:r>
            <a:r>
              <a:rPr lang="en-US" dirty="0" smtClean="0"/>
              <a:t>() instead ;-)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942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 and JSON are different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Xml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&lt;XXX xmlns=“urn:foo”&gt;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&lt;B a=“c” /&gt;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&lt;C&gt;One&lt;/C&gt;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&lt;C&gt;Two&lt;/C&gt;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&lt;D&gt;One&lt;/D&gt;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&lt;div&gt;Not &lt;b&gt;so&lt;/b&gt;</a:t>
            </a:r>
            <a:br>
              <a:rPr lang="nl-NL" sz="2000" dirty="0" smtClean="0">
                <a:latin typeface="Courier New" pitchFamily="49" charset="0"/>
                <a:cs typeface="Courier New" pitchFamily="49" charset="0"/>
              </a:rPr>
            </a:b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easy&lt;/div&gt;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&lt;/XXX&gt;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JSON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{  “B”: { “@a” : “c” },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“C”: [ “One”, “Two” ],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“D” : “One”,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“div” : {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  “#text”:“Not”, “b”:“so”,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  “#text”:“easy” }	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534150"/>
            <a:ext cx="533400" cy="476250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54102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How to retain namespaces?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How do you identify attributes?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Bridge difference in </a:t>
            </a:r>
            <a:r>
              <a:rPr lang="en-US" dirty="0" err="1" smtClean="0"/>
              <a:t>datatypes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8200" y="54102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Distinguish single elements from lists with one element?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Mixed content?</a:t>
            </a:r>
          </a:p>
        </p:txBody>
      </p:sp>
    </p:spTree>
    <p:extLst>
      <p:ext uri="{BB962C8B-B14F-4D97-AF65-F5344CB8AC3E}">
        <p14:creationId xmlns:p14="http://schemas.microsoft.com/office/powerpoint/2010/main" val="245850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JSON in FHIR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 smtClean="0"/>
              <a:t>Primitives are rendered as a string into an member “value”, using XML serialization.</a:t>
            </a:r>
          </a:p>
          <a:p>
            <a:r>
              <a:rPr lang="en-US" dirty="0" smtClean="0"/>
              <a:t>Attributes with cardinality &gt; 1 use JSON arrays</a:t>
            </a:r>
          </a:p>
          <a:p>
            <a:r>
              <a:rPr lang="en-US" dirty="0" smtClean="0"/>
              <a:t>Resources and </a:t>
            </a:r>
            <a:r>
              <a:rPr lang="en-US" dirty="0" err="1" smtClean="0"/>
              <a:t>datatypes</a:t>
            </a:r>
            <a:r>
              <a:rPr lang="en-US" dirty="0" smtClean="0"/>
              <a:t> are JSON objects</a:t>
            </a:r>
          </a:p>
          <a:p>
            <a:r>
              <a:rPr lang="en-US" dirty="0" smtClean="0"/>
              <a:t>&lt;div&gt; in Narrative are represented as a single (escaped) string of XHTML</a:t>
            </a:r>
          </a:p>
          <a:p>
            <a:r>
              <a:rPr lang="en-US" dirty="0" smtClean="0"/>
              <a:t>The “id” attribute is rendered as an “_id” member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E51A7F-C561-42D3-BDE2-6604AC35B109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JSON serialization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4800" y="1828800"/>
            <a:ext cx="4191000" cy="4552528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&lt;Problem&gt;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&lt;code&gt;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&lt;coding&gt;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&lt;system&gt;http://hl7.org/fhir/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/icd-10&lt;/system&gt;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&lt;code&gt;R51&lt;/code&gt;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&lt;/coding&gt;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&lt;coding id=“__112231"&gt;  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&lt;system&gt;http://snomed.info&lt;/system&gt;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&lt;code&gt;25064002&lt;/code&gt;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&lt;/coding&gt;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&lt;text&gt;general headache&lt;/text&gt;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&lt;primary&gt;__112231&lt;/primary&gt;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&lt;/code&gt;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&lt;/Problem&gt;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87324" y="1772072"/>
            <a:ext cx="4404276" cy="4552528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"Problem":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"code":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"coding": [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"system": {"value": 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"http://hl7.org/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/icd-10"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"code": { "value" : "R51"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"_id": "__112231",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"system": {"value":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"http://snomed.info"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"code": { "value": "25064002"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} ],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"text": { "value" : “general headache“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"primary“ : { “value” : “__112231” }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71725" y="186719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code.coding</a:t>
            </a:r>
            <a:r>
              <a:rPr lang="en-US" dirty="0" smtClean="0"/>
              <a:t> is 0..*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 bwMode="auto">
          <a:xfrm flipH="1">
            <a:off x="1752600" y="2051863"/>
            <a:ext cx="619125" cy="3865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43175" y="312420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internal reference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2281238" y="3308866"/>
            <a:ext cx="309562" cy="1201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>
            <a:off x="4441522" y="3308866"/>
            <a:ext cx="892478" cy="7297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auto">
          <a:xfrm>
            <a:off x="4441523" y="2077669"/>
            <a:ext cx="1425877" cy="43693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24137" y="397406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primitives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 flipV="1">
            <a:off x="2209800" y="4038600"/>
            <a:ext cx="461962" cy="1201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3"/>
          </p:cNvCxnSpPr>
          <p:nvPr/>
        </p:nvCxnSpPr>
        <p:spPr bwMode="auto">
          <a:xfrm>
            <a:off x="3783429" y="4158734"/>
            <a:ext cx="2160171" cy="4894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7260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 in JSON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There’s not yet a way to render Atom in JSON, though there are initiatives, all ugly.</a:t>
            </a:r>
          </a:p>
          <a:p>
            <a:r>
              <a:rPr lang="en-US" smtClean="0"/>
              <a:t>So, we had to (sorry) roll our own….</a:t>
            </a:r>
          </a:p>
          <a:p>
            <a:r>
              <a:rPr lang="en-US" smtClean="0"/>
              <a:t>…very straightforward, single-purpose</a:t>
            </a:r>
          </a:p>
          <a:p>
            <a:r>
              <a:rPr lang="en-US" smtClean="0"/>
              <a:t>Atom JSON solution</a:t>
            </a:r>
          </a:p>
          <a:p>
            <a:r>
              <a:rPr lang="en-US" smtClean="0"/>
              <a:t>(Note: MIME type is still application/json!)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422542-FAC0-4800-BAC9-80AE50E939A1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839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Json Atom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"title"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"Search result"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"updated"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"2012-09-20T12:04:45Z"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"id"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"urn:uuid:50ea3e5e-b6a7-4f55-956c-caef491bbc08"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"link"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"rel"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"self"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r>
              <a:rPr lang="nl-NL" sz="1400" b="1" dirty="0">
                <a:solidFill>
                  <a:srgbClr val="CC0000"/>
                </a:solidFill>
              </a:rPr>
              <a:t>"href"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"http://server.org/fhir/person?format=json"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endParaRPr lang="nl-NL" sz="1400" dirty="0"/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"entry"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33FF"/>
                </a:solidFill>
              </a:rPr>
              <a:t>               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"title"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"Resource of type Person, with id = 1 and version = 1"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>
                <a:solidFill>
                  <a:srgbClr val="CC0000"/>
                </a:solidFill>
              </a:rPr>
              <a:t>"link"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"rel"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"self"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r>
              <a:rPr lang="nl-NL" sz="1400" b="1" dirty="0">
                <a:solidFill>
                  <a:srgbClr val="CC0000"/>
                </a:solidFill>
              </a:rPr>
              <a:t>"href"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"http://fhir.furore.com/fhir/person/@1/history/@1"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/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	"id"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"http://fhir.furore.com/fhir/person/@1"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>
                <a:solidFill>
                  <a:srgbClr val="CC0000"/>
                </a:solidFill>
              </a:rPr>
              <a:t>"updated"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"2012-05-29T23:45:32Z"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>
                <a:solidFill>
                  <a:srgbClr val="CC0000"/>
                </a:solidFill>
              </a:rPr>
              <a:t>"published"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"2012-09-20T12:04:47Z"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>
                <a:solidFill>
                  <a:srgbClr val="CC0000"/>
                </a:solidFill>
              </a:rPr>
              <a:t>"author"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"name"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"Grahame Grieve / HL7 publishing committee"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/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	"category"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"term"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"Person"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r>
              <a:rPr lang="nl-NL" sz="1400" b="1" dirty="0">
                <a:solidFill>
                  <a:srgbClr val="CC0000"/>
                </a:solidFill>
              </a:rPr>
              <a:t>"scheme"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"http://hl7.org/fhir/resource-types"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/>
              <a:t> 	</a:t>
            </a:r>
            <a:r>
              <a:rPr lang="nl-NL" sz="1400" b="1" dirty="0">
                <a:solidFill>
                  <a:srgbClr val="CC0000"/>
                </a:solidFill>
              </a:rPr>
              <a:t>"content"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		"Person"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AA00"/>
                </a:solidFill>
              </a:rPr>
              <a:t>{ }</a:t>
            </a:r>
            <a:r>
              <a:rPr lang="nl-NL" sz="1400" dirty="0"/>
              <a:t> 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AA00"/>
                </a:solidFill>
              </a:rPr>
              <a:t>	}</a:t>
            </a:r>
            <a:endParaRPr lang="nl-NL" sz="1400" i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sz="1400" b="1" dirty="0">
                <a:solidFill>
                  <a:srgbClr val="0033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AA00"/>
                </a:solidFill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614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C# reference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Download Csharp.zip from the Implementation page (source code distribution):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19400" y="3233678"/>
            <a:ext cx="5867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dirty="0" err="1"/>
              <a:t>Libaries</a:t>
            </a:r>
            <a:r>
              <a:rPr lang="en-US" dirty="0"/>
              <a:t> – 3</a:t>
            </a:r>
            <a:r>
              <a:rPr lang="en-US" baseline="30000" dirty="0"/>
              <a:t>rd</a:t>
            </a:r>
            <a:r>
              <a:rPr lang="en-US" dirty="0"/>
              <a:t> party libraries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Model – C# classes generated from the spec</a:t>
            </a:r>
          </a:p>
          <a:p>
            <a:pPr marL="171450" indent="-171450">
              <a:buFontTx/>
              <a:buChar char="-"/>
            </a:pPr>
            <a:r>
              <a:rPr lang="en-US" dirty="0"/>
              <a:t>Parsers – C# Parsers generated from the spec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Serializers</a:t>
            </a:r>
            <a:r>
              <a:rPr lang="en-US" dirty="0"/>
              <a:t> – C# </a:t>
            </a:r>
            <a:r>
              <a:rPr lang="en-US" dirty="0" err="1"/>
              <a:t>Serializers</a:t>
            </a:r>
            <a:r>
              <a:rPr lang="en-US" dirty="0"/>
              <a:t> generated from the spec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Model.Support</a:t>
            </a:r>
            <a:r>
              <a:rPr lang="en-US" dirty="0"/>
              <a:t>, </a:t>
            </a:r>
            <a:r>
              <a:rPr lang="en-US" dirty="0" err="1"/>
              <a:t>Parsers.Support</a:t>
            </a:r>
            <a:r>
              <a:rPr lang="en-US" dirty="0"/>
              <a:t>, </a:t>
            </a:r>
            <a:r>
              <a:rPr lang="en-US" dirty="0" err="1" smtClean="0"/>
              <a:t>Serializers.Support</a:t>
            </a:r>
            <a:r>
              <a:rPr lang="en-US" dirty="0" smtClean="0"/>
              <a:t> are files with </a:t>
            </a:r>
            <a:r>
              <a:rPr lang="en-US" dirty="0"/>
              <a:t>hand-written </a:t>
            </a:r>
            <a:r>
              <a:rPr lang="en-US" dirty="0" smtClean="0"/>
              <a:t>support-code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All are partial classes, you can add to them without losing code after generation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Compile to HL7.Fhir.Instance.dll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0"/>
            <a:ext cx="1638300" cy="2987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621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Parsing using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HL7.Fhir.Instance.Model;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HL7.Fhir.Instance.Parsers;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HL7.Fhir.Instance.Support;</a:t>
            </a:r>
          </a:p>
          <a:p>
            <a:pPr marL="0" indent="0">
              <a:buNone/>
            </a:pPr>
            <a:endParaRPr lang="en-US" sz="1600" noProof="1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nl-NL" sz="1600" noProof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xr =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.Create(</a:t>
            </a:r>
          </a:p>
          <a:p>
            <a:pPr marL="0" indent="0">
              <a:buNone/>
            </a:pPr>
            <a:r>
              <a:rPr lang="nl-NL" sz="1600" noProof="1">
                <a:solidFill>
                  <a:prstClr val="black"/>
                </a:solidFill>
                <a:latin typeface="Consolas"/>
              </a:rPr>
              <a:t>	</a:t>
            </a:r>
            <a:r>
              <a:rPr lang="nl-NL" sz="1600" noProof="1">
                <a:solidFill>
                  <a:srgbClr val="0000FF"/>
                </a:solidFill>
                <a:latin typeface="Consolas"/>
              </a:rPr>
              <a:t>new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(</a:t>
            </a:r>
            <a:r>
              <a:rPr lang="nl-NL" sz="1600" noProof="1">
                <a:solidFill>
                  <a:srgbClr val="A31515"/>
                </a:solidFill>
                <a:latin typeface="Consolas"/>
              </a:rPr>
              <a:t>@"publish\labreport-example.xml"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nl-NL" sz="1600" noProof="1">
                <a:solidFill>
                  <a:srgbClr val="2B91AF"/>
                </a:solidFill>
                <a:latin typeface="Consolas"/>
              </a:rPr>
              <a:t>IFhirReader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r = </a:t>
            </a:r>
            <a:r>
              <a:rPr lang="nl-NL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XmlFhirReader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(xr);</a:t>
            </a:r>
          </a:p>
          <a:p>
            <a:pPr marL="0" indent="0">
              <a:buNone/>
            </a:pPr>
            <a:endParaRPr lang="nl-NL" sz="1600" noProof="1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>
                <a:latin typeface="Consolas"/>
              </a:rPr>
              <a:t>//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 JsonTextReader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jr = </a:t>
            </a:r>
            <a:r>
              <a:rPr lang="en-US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JsonTextReader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1600" noProof="1">
                <a:latin typeface="Consolas"/>
              </a:rPr>
              <a:t>//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(</a:t>
            </a:r>
            <a:r>
              <a:rPr lang="nl-NL" sz="1600" noProof="1">
                <a:solidFill>
                  <a:srgbClr val="A31515"/>
                </a:solidFill>
                <a:latin typeface="Consolas"/>
              </a:rPr>
              <a:t>@"publish\labreport-example.js"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nl-NL" sz="1600" noProof="1">
                <a:latin typeface="Consolas"/>
              </a:rPr>
              <a:t>//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 IFhirReader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r = </a:t>
            </a:r>
            <a:r>
              <a:rPr lang="nl-NL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JsonFhirReader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(xr);</a:t>
            </a:r>
          </a:p>
          <a:p>
            <a:pPr marL="0" indent="0">
              <a:buNone/>
            </a:pPr>
            <a:endParaRPr lang="nl-NL" sz="1600" noProof="1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l-NL" sz="1600" noProof="1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errors = </a:t>
            </a:r>
            <a:r>
              <a:rPr lang="nl-NL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nl-NL" sz="1600" noProof="1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rep = (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)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ResourceParser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.ParseResource(r, errors);</a:t>
            </a:r>
          </a:p>
          <a:p>
            <a:pPr marL="0" indent="0">
              <a:buNone/>
            </a:pPr>
            <a:r>
              <a:rPr lang="nl-NL" sz="1600" noProof="1">
                <a:solidFill>
                  <a:srgbClr val="2B91AF"/>
                </a:solidFill>
                <a:latin typeface="Consolas"/>
              </a:rPr>
              <a:t>Assert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.IsTrue(errors.Count() == 0, errors.ToString</a:t>
            </a:r>
            <a:r>
              <a:rPr lang="nl-NL" sz="1600" noProof="1" smtClean="0">
                <a:solidFill>
                  <a:prstClr val="black"/>
                </a:solidFill>
                <a:latin typeface="Consolas"/>
              </a:rPr>
              <a:t>());</a:t>
            </a:r>
            <a:endParaRPr lang="nl-NL" sz="1600" noProof="1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Composition versus reference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FHIR makes composition and references explicit:</a:t>
            </a:r>
          </a:p>
          <a:p>
            <a:pPr lvl="1"/>
            <a:r>
              <a:rPr lang="en-US" smtClean="0"/>
              <a:t>No context across references – safe retrieval as individual resources</a:t>
            </a:r>
          </a:p>
          <a:p>
            <a:pPr lvl="1"/>
            <a:r>
              <a:rPr lang="en-US" smtClean="0"/>
              <a:t>Components have no meaning outside resource, no identity, no separate access path except through resource</a:t>
            </a:r>
          </a:p>
          <a:p>
            <a:pPr lvl="1"/>
            <a:r>
              <a:rPr lang="en-US" smtClean="0"/>
              <a:t>Resources are the unit of storage, validation, versioning</a:t>
            </a:r>
          </a:p>
          <a:p>
            <a:pPr lvl="1"/>
            <a:r>
              <a:rPr lang="en-US" smtClean="0"/>
              <a:t>References are “weak”, no ref. integrity.</a:t>
            </a:r>
          </a:p>
          <a:p>
            <a:pPr lvl="1"/>
            <a:endParaRPr lang="en-US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Parsing using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noProof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org.hl7.fhir.instance.formats.XmlComposer;</a:t>
            </a:r>
          </a:p>
          <a:p>
            <a:pPr marL="0" indent="0">
              <a:buNone/>
            </a:pPr>
            <a:r>
              <a:rPr lang="en-US" sz="1600" b="1" noProof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org.hl7.fhir.instance.formats.XmlParser;</a:t>
            </a:r>
          </a:p>
          <a:p>
            <a:pPr marL="0" indent="0">
              <a:buNone/>
            </a:pPr>
            <a:r>
              <a:rPr lang="en-US" sz="1600" b="1" noProof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org.hl7.fhir.instance.model.Resource;</a:t>
            </a:r>
          </a:p>
          <a:p>
            <a:endParaRPr lang="en-US" sz="1600" noProof="1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XmlParser xml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XmlParser();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xml.setAllowUnknownContent(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LabReport resource = (LabReport)xml.parse(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FileInputStream(</a:t>
            </a:r>
            <a:r>
              <a:rPr lang="en-US" sz="1600" b="1" noProof="1">
                <a:solidFill>
                  <a:srgbClr val="2A00FF"/>
                </a:solidFill>
                <a:latin typeface="Consolas"/>
              </a:rPr>
              <a:t>"publish\\labreport-example.xml"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));</a:t>
            </a:r>
            <a:endParaRPr lang="en-US" sz="1600" noProof="1"/>
          </a:p>
          <a:p>
            <a:pPr marL="0" indent="0">
              <a:buNone/>
            </a:pPr>
            <a:endParaRPr lang="en-US" sz="1600" b="1" noProof="1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noProof="1">
                <a:solidFill>
                  <a:srgbClr val="000000"/>
                </a:solidFill>
                <a:latin typeface="Consolas"/>
              </a:rPr>
              <a:t>TODO: Grahame, how to Parse JSON?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Serializing using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600" noProof="1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rep = ………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;</a:t>
            </a:r>
            <a:endParaRPr lang="en-US" sz="1600" noProof="1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endParaRPr lang="en-US" sz="1600" noProof="1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sw = </a:t>
            </a:r>
            <a:r>
              <a:rPr lang="en-US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StringWriter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2B91AF"/>
                </a:solidFill>
                <a:latin typeface="Consolas"/>
              </a:rPr>
              <a:t>JsonWriter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w = </a:t>
            </a:r>
            <a:r>
              <a:rPr lang="en-US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JsonTextWriter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(sw);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2B91AF"/>
                </a:solidFill>
                <a:latin typeface="Consolas"/>
              </a:rPr>
              <a:t>IFhirWriter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writer = </a:t>
            </a:r>
            <a:r>
              <a:rPr lang="en-US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JsonFhirWriter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(w);</a:t>
            </a:r>
          </a:p>
          <a:p>
            <a:pPr marL="0" indent="0">
              <a:buNone/>
            </a:pPr>
            <a:endParaRPr lang="en-US" sz="1600" dirty="0"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</a:rPr>
              <a:t>//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XmlWriter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xw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XmlWriter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.Create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//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IFhirWriter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writer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XmlFhirWriter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xw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600" noProof="1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>
                <a:solidFill>
                  <a:prstClr val="black"/>
                </a:solidFill>
                <a:latin typeface="Consolas"/>
              </a:rPr>
              <a:t>rep.Save(writer);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result = sw.ToString</a:t>
            </a:r>
            <a:r>
              <a:rPr lang="en-US" sz="1600" noProof="1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1600" noProof="1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i="1" noProof="1" smtClean="0"/>
              <a:t>We use a </a:t>
            </a:r>
            <a:r>
              <a:rPr lang="en-US" i="1" noProof="1"/>
              <a:t>(free) JSON library from Newtonsoft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81</a:t>
            </a:fld>
            <a:endParaRPr lang="en-US"/>
          </a:p>
        </p:txBody>
      </p:sp>
      <p:cxnSp>
        <p:nvCxnSpPr>
          <p:cNvPr id="9" name="Curved Connector 8"/>
          <p:cNvCxnSpPr/>
          <p:nvPr/>
        </p:nvCxnSpPr>
        <p:spPr bwMode="auto">
          <a:xfrm rot="10800000">
            <a:off x="4800600" y="2895600"/>
            <a:ext cx="3276600" cy="2590800"/>
          </a:xfrm>
          <a:prstGeom prst="curvedConnector3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25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Serializing using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LabReport resource = ……;</a:t>
            </a:r>
          </a:p>
          <a:p>
            <a:pPr marL="0" indent="0">
              <a:buNone/>
            </a:pPr>
            <a:r>
              <a:rPr lang="en-US" sz="1600" noProof="1"/>
              <a:t> </a:t>
            </a:r>
            <a:r>
              <a:rPr lang="en-US" sz="1600" noProof="1">
                <a:solidFill>
                  <a:srgbClr val="000000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FileOutputStream out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FileOutputStream(</a:t>
            </a:r>
            <a:r>
              <a:rPr lang="en-US" sz="1600" b="1" noProof="1">
                <a:solidFill>
                  <a:srgbClr val="2A00FF"/>
                </a:solidFill>
                <a:latin typeface="Consolas"/>
              </a:rPr>
              <a:t>"labreport.js"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JsonComposer jsonc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JsonComposer();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jsonc.compose(out, resource);</a:t>
            </a:r>
          </a:p>
          <a:p>
            <a:pPr marL="0" indent="0">
              <a:buNone/>
            </a:pPr>
            <a:endParaRPr lang="en-US" sz="1600" noProof="1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// FileOutputStream out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FileOutputStream(</a:t>
            </a:r>
            <a:r>
              <a:rPr lang="en-US" sz="1600" b="1" noProof="1">
                <a:solidFill>
                  <a:srgbClr val="2A00FF"/>
                </a:solidFill>
                <a:latin typeface="Consolas"/>
              </a:rPr>
              <a:t>"labreport.xml"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// XmlComposer xmlc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XmlComposer();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// xmlc.compose(out, resource,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both Java</a:t>
            </a:r>
            <a:r>
              <a:rPr lang="en-US" dirty="0"/>
              <a:t> </a:t>
            </a:r>
            <a:r>
              <a:rPr lang="en-US" dirty="0" smtClean="0"/>
              <a:t>and C#, reference has custom-built Atom parser</a:t>
            </a:r>
          </a:p>
          <a:p>
            <a:r>
              <a:rPr lang="en-US" dirty="0" smtClean="0"/>
              <a:t>For .NET, you </a:t>
            </a:r>
            <a:r>
              <a:rPr lang="en-US" i="1" dirty="0" smtClean="0"/>
              <a:t>could</a:t>
            </a:r>
            <a:r>
              <a:rPr lang="en-US" dirty="0" smtClean="0"/>
              <a:t> use the framework’s </a:t>
            </a:r>
            <a:r>
              <a:rPr lang="en-US" dirty="0" err="1" smtClean="0"/>
              <a:t>SyndicationFeed</a:t>
            </a:r>
            <a:endParaRPr lang="en-US" dirty="0" smtClean="0"/>
          </a:p>
          <a:p>
            <a:pPr lvl="1"/>
            <a:r>
              <a:rPr lang="en-US" dirty="0" smtClean="0"/>
              <a:t>A bit more low-level</a:t>
            </a:r>
          </a:p>
          <a:p>
            <a:pPr lvl="1"/>
            <a:r>
              <a:rPr lang="en-US" dirty="0" smtClean="0"/>
              <a:t>No support for deleted-entries (even parse problems)</a:t>
            </a:r>
          </a:p>
          <a:p>
            <a:pPr lvl="1"/>
            <a:r>
              <a:rPr lang="en-US" dirty="0" smtClean="0"/>
              <a:t>Incompatible with </a:t>
            </a:r>
            <a:r>
              <a:rPr lang="en-US" dirty="0" err="1" smtClean="0"/>
              <a:t>WinRT</a:t>
            </a:r>
            <a:r>
              <a:rPr lang="en-US" dirty="0" smtClean="0"/>
              <a:t> (Win8 mobile apps)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767532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 on top of Atom parser</a:t>
            </a:r>
          </a:p>
          <a:p>
            <a:r>
              <a:rPr lang="en-US" dirty="0" smtClean="0"/>
              <a:t>Bundle = feed, </a:t>
            </a:r>
            <a:r>
              <a:rPr lang="en-US" dirty="0" err="1" smtClean="0"/>
              <a:t>BundleEntry</a:t>
            </a:r>
            <a:r>
              <a:rPr lang="en-US" dirty="0" smtClean="0"/>
              <a:t> = entry.</a:t>
            </a:r>
          </a:p>
          <a:p>
            <a:pPr marL="0" indent="0">
              <a:buNone/>
            </a:pPr>
            <a:endParaRPr lang="en-US" sz="1400" dirty="0" smtClean="0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HL7.Fhir.Instance.Support;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HL7.Fhir.Instance.Serializers;</a:t>
            </a:r>
          </a:p>
          <a:p>
            <a:pPr marL="0" indent="0">
              <a:buNone/>
            </a:pPr>
            <a:endParaRPr lang="en-US" sz="1400" dirty="0" smtClean="0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Bundle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result = 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Bundle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.Load(</a:t>
            </a:r>
            <a:r>
              <a:rPr lang="en-US" sz="18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JsonTextReader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(...));</a:t>
            </a:r>
          </a:p>
          <a:p>
            <a:pPr marL="0" indent="0">
              <a:buNone/>
            </a:pP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result.Entries.Add(</a:t>
            </a:r>
            <a:r>
              <a:rPr lang="en-US" sz="18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ResourceEntry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() </a:t>
            </a:r>
          </a:p>
          <a:p>
            <a:pPr marL="0" indent="0">
              <a:buNone/>
            </a:pP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    { LastUpdated=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DateTimeOffset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.Now, Content = newLabReport });</a:t>
            </a:r>
          </a:p>
          <a:p>
            <a:pPr marL="0" indent="0">
              <a:buNone/>
            </a:pP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result.Entries.Add(</a:t>
            </a:r>
            <a:r>
              <a:rPr lang="en-US" sz="18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DeletedEntry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() </a:t>
            </a:r>
          </a:p>
          <a:p>
            <a:pPr marL="0" indent="0">
              <a:buNone/>
            </a:pPr>
            <a:r>
              <a:rPr lang="en-US" sz="18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   { Id = </a:t>
            </a:r>
            <a:r>
              <a:rPr lang="en-US" sz="1800" noProof="1" smtClean="0">
                <a:solidFill>
                  <a:srgbClr val="A31515"/>
                </a:solidFill>
                <a:latin typeface="Consolas"/>
              </a:rPr>
              <a:t>"http://..."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, When = then });</a:t>
            </a:r>
          </a:p>
          <a:p>
            <a:pPr marL="0" indent="0">
              <a:buNone/>
            </a:pP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result.Save(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XmlWriter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.Create(</a:t>
            </a:r>
            <a:r>
              <a:rPr lang="en-US" sz="1800" noProof="1">
                <a:solidFill>
                  <a:prstClr val="black"/>
                </a:solidFill>
                <a:latin typeface="Consolas"/>
              </a:rPr>
              <a:t>...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));</a:t>
            </a:r>
            <a:endParaRPr lang="en-US" sz="1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501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THE FHIR </a:t>
            </a:r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“Source” of FHIR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86</a:t>
            </a:fld>
            <a:endParaRPr lang="en-CA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1774825"/>
            <a:ext cx="8299450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50939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 process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094" y="1833937"/>
            <a:ext cx="2295063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5" descr="data:image/jpeg;base64,/9j/4AAQSkZJRgABAQAAAQABAAD/2wCEAAkGBhQQDxEQDw8QFRAQEBQQDxUVFRAVDhUPFRAVFxQQFBQXHCcfGRkkGhQUHy8gIycpLC0sFR4xNTAqNSYrLCoBCQoKDgwOGg8PGikcHSQsLCwsKSkpKikpLCkpLCkpLCkpKSwtLCwpKSwpKSksLCwpKTQpLSkvLCwpKSwsLCwpLP/AABEIAMwAzAMBIgACEQEDEQH/xAAcAAACAgMBAQAAAAAAAAAAAAAABQQGAQIHAwj/xABREAABAwIBBgYNCgMGBAcAAAABAAIDBBESBQYTITFRB0FhcbPRFCIjMjNSU3JzgZGT0hZCYoKDkqGxw+I0Y7IVJENkdKIXRFTxZYS0wcLh8P/EABkBAAMBAQEAAAAAAAAAAAAAAAABAgMEBf/EACwRAAICAgIABQMCBwAAAAAAAAABAhEDMRIhBBNBUWEiMvCB4RRCcZGxwdH/2gAMAwEAAhEDEQA/AO4oQhAAos1U4PwMYHODQ43dhABJA4jfYVKUNv8AEu9CzpHpoTM6eXyLfeftRp5fIt95+1SkIsKIunl8i33n7UaeXyLfeftUpCAoi6eXyLfeftRp5fIt95+1SkIsKIunl8i33n7UaeXyLfeftUpZRYURNPL5FvvP2rHZEvkW+8/apZWqAojdkS+Rb7z9qwamXyLfeftUtYIQFEI5SeO+h1cjwT+IC0Zl5l8Lmvab2FwD/SSpcsV0kynQgg6lSpidlghma8XaQRyb93Ot1Vsi1by5zC7ujG4mE7HsGoxybyNVnbfZrsdPUh9+Jw75p74Hq5UmqGnZ7IQhSMEIQgAQhCABCEIAFDb/ABLvQs6R6mKEP4l3oWdI9NCZMQtboQBsi61ui6AM3WbrVCANkXWqw54AuSAOMnYgDdYKUVGdlJH39ZTj7Rh17jYmyIc7qN/e1lP63tbr3dtbXyK/LlumLkvcbIWscgcA5pBB1ggggjnC2KgZgqHVx3CmFeEw1JgVkdzqY3/TAPmu7U/mnz49YN7Pbqa4fi0jjHIlOUYOMbRrHOE9ey+vfrVtko3pavF2rhZ4FyOIjxmnjH5cakpZJHfUb6tYI1OB3g8RXtTVusMkPbHU12xr+p3J7FDQ0yahCFJQIQhAAhCEAChf8y70LOkepqg/8y70LOkemhMlXQsXRdMDKLrF0XQBlBKxdcyz6y/PXPmoMnPYI4GF1bMXhrAAbGPGdQF7i19ZB4gtMWN5JVr5JlJRVnvnfwuNhc6GgYJZBqdKfAtNtjPHPLs51T6jJVfXiKWtqmBs7iImY8biQTdrIWmwI3mwHIrhmdwdZNLWHS9kzaMOd250QN7EtDQNWK/fEq4ZOzOpYDibCHO2AyEyFrfFbivYX1+td/nYcHUE792vyv7HPwnk7b6Oby8D2GSKNrnvGFrpbwtbhxbSH4i0uuNl77Nqk5xcEln4qZo0bh3TUHPu54uA0cQBJv8ARGzautIWP8fmtOy/4eBS8l8GjKcRup6qqheI7SYJAWvf4zgRY8wAVqmkMbS5xxMaLuNu2A4yQNo5tfOpSFyzyym7n2aqCjo8I5Q5oc0gtcAWkEFpB2EEbQsOCUVTG5P7o3VSOf3dpJwwue7VMy+xmI2c3YLgi1jdwk1Xa0NP3IVTT3Wv9oFoAMd7AC4OvVyWU4tXi+C6QC+TLI44X+otUWXOGLW2SKUNO3U135G6ZSUY3KDVZLB4lSoTsa5IrRIzU/GPmu2OLb27YeMNh9vGp6reRIdHIGjVdxHqcwkj2xtVkUSVMpAhCFIwQhCABQXfxDvQt6RynKC/+Id6FvSOTQme90LF0mzhznjpG2NnTEdqy/8AuduH5obUVbLx45ZJcYq2TsqZWZTsxyHzWjvnHcB/7qHm5ll9SJHPZYB/aEDtcNu9vxkW/FVzJGRZa5/ZNW5wjPejYXDiDR81nL/3V3hiDGhrGgNaLNA1ABZxcpPlpHZnhhwQ8tfVP1fovhCvOqtkZT6Om/iah2gp9zXuBxSncGNDnX5AqhUcGMNLQTHTVb5MAklDXNMb5W/O0ZHFc673sDx7blMQarET4GEBo3Omebn2RAfWUxstxr2HbuXdDLLGko/1Z5bipbOaZqZcFLhLBredGC89q2MuBcThA4zcc5VxhySZHmeKpZM5zml4Ljo7Xu1tgTqAvq1IynmtTPiAEZZoWuLNGQ11tbi03BB171KzYgijpYzASWSDSYjbGS7xrcY2W5FrlyxkucemZxg0+LJ1ZVETxNxHC4Xs06732neFPa7bc83Ml0NXHK9wFi+B+F1x2zXW4uRStKuOS0qN17kjEtRJtuNXFr2i34Lw0q1dMpoqxZnu178nVLIY2vc6IhzDfXH/AIlrEdthxEcoCScFWcnZdFo3PLpKUiMkiznREXjceWwLfqq0GoXMMz5202cdXTxm0czpmYfmhwAmAHMcbQPpFdmKKlilH27/AOmM3U0/0Oj5xZSfTwh8bbnGATa7Q3ab7r7PWt8j5cZUtuw2eO/Ye+HLyjlU9wBBBAIIsQdhG5UvLmbclO7smiLgG9sWjvm7y3xm8i86blF8l2vY9TBHDlh5cvpl6S9H8P8AP3uhWjmpFm3nayqAY+zZwNnzX8rOpPrrSMlJWjly4pYpcZqmRmRWljO956N6aKAR3SLzz0T1PTkZoEIQpGCEIQAKBJ/EH0Lekcp6gS+HPoR0hTQmQM56+SCkllgAL2AHXrs29nOA4yL3VIzHooquZ8lTLjmBxCJ2138xxPfDkHr1LpJ17VQM7MxXMd2Xk67XtON0bNTgfHi5fo+zcs8kXalv4O/wmaKhLHfFv+b/AEdBCLqk5m8ITam1PVEMqe9a46mSHd9F/Jx8W5XW61jJSVo48uOWOXGRVanL8bMoTUr3hszhE+MH57TDrDTvGBxtyppFU6lzXhhpzFlClqWvMZfE0NeOJ8U17382QepqubKuxIvqvqPFyELvliXCMl6r/ByKXbTHrZ9+zj5kjzQrQI5acl2Omnewg2uGOcS0Dk2r3FUlVXSytkklojCJJ8Im0uMgluxzQOPiURiqcWNvtMbZRyQx0jqjTSRHR2e5ps3UNT3b7atXHZVd3CBKySxka9jX2Pcw0uaDv4rhVPLuWJpJXxz1bH6N2E4S4Q3B4mhoB18duJLambt3duzafG6l6OLwyr6+zlnk7+no7hkvLsdTHpIiSAQDqOp2EEt5bXtzpRnVnvHRGNjgXySEHCLao763O3X125lUcwMutiFRHJIwNw6YHXbtGnFtG6x9SoWVK900zpJZcT3ElxOLFs2WtqtuWMPCR8xp6Rq8z4qtnbq/LDpKN81EQ97odJDsO1ocDhPzsJvhPHYLknB5UF+WKV7nvc99SXPLtpLmnESd6h5uZyVFHHI6B7TFiIlaWkgPdEQx5PF3urX82x1J/wAFeQ3f2rA54N2U7qtwOqzXtwxk8pxtdbcQtfLWGE18E8ubR3e6LrF1VM8c/Y6IGKPC+pI735kf0pOX6P5Lw5NRVs9DHjlklxjsVcIGTYIC2eOQRzudfRt+dr1yADvSN+w86sWZWU5aikbJPYnEWsd857G27Z3Le4vx2VUzYzOlrH9mZSLi15xNY64e/cXD5rNzeMbgujxsDQGtADQLAAWAG4BZY4vly0ju8Tlisaw3ya9fb4X5+2ru/i889E9T1Ad38XpD0T1PWsjz0CEIUjBCEIAFAm8OfQjpCp6Xz+GPoh0hVR2Jm90XWt0XVklNz24Pm1d56bCyq2nijl87c76Xt3iLwd501Mkr6CsjeZIGE43apGgEAMk37dTvz2q+XXmIGh5kDW4y0Nc6wxloNw0naQLlZ8O7R0ee3j4SV+3wVfhPzf7LoHFrSZKc6ZoFsRZhIkYOdpJ+qq1m9WF1HTucSTog252nASwO9YaCuo3VDyrm/wBivcIm/wB3e4vitftHuN3wcgJu5v1hz+hhyXHy3+hwzj3yNoaviJ9d7D1rGTc66OXSRma3aODXggOcANZbuGqwO031JU+sbGMb3NaxpFy42brNrevZqXNqLJT5qmUUeJ8Ye8NdZwYGdthLnOADdQ47bF1QwxmnboylNrR65WYGyvDHsMYccFnC1uLab351EqHkvdrbrceMXXhFSl5F3tA+te3sTeKlawm2G99puT+S9G6OYjx0Dy0Eua3trjX22oImo8Re97sTnXLnEkkucdZPLtTF7dQFxs5eP/8ABeb4ha1+VZ8h0awujNG+JxtK2RhhcAbOixFz4n7wHWcLgnWQNpXVuC/Jb9HPXz65q14I1AAQs1NsOIE3sNwCpOZuZxrZgXAinjPdHbL/AEG8p/Aeq/aoow1oa0ANaA1oGwNAsAOSy83xeVfYv1OrDF7ZUOEbOuakbFBTRu0tTcNkAuQQQMDG8b9Y5rqJmVwd6Iiqr+3nJxtjJxNY468Tz85/4DlOy8vga5zXOa0uYSWEgFzSRYlp4rhb3XlcLds9FZ3HHwh17v3NroutboutDnA9/F556J6npfft4vPPRPTBRIaBCEKSgQhCABL6nw32Q6RMEvqvDfZDpFUdiYIutboutCDZC1ui6ANlpLGHNLXAFpFiDsIWbougDn2fWZ9S+Jwogx8byDI3thPYa8IsbPbex2XuBtXNabKEtKyeHQhr5gBJfEJWkXBLeQgkcl7r6LuoeUcjw1ItUQRybi5oLhzO2j1Lsx+KcVxkrRjLFbtHztFHr7069e3/AOlOay5Oo7V12bgzoXd7C9nIyR1v9+JbQcG9G03McjuR0ht/tAK6X4yPyY+Szk7Iy46mkk7BxnmCt+bvB1LMQ+qBii2lv+M7kse9HKdfIuh5PyJBT+AgjYd4Hb+tx1/ip11zZPFSl1Ho1jhS2eVFRshjbHEwNYwWaBs5+U8q91rdF1xm5sha3RdAGyLrW6LoAyO/i889E9MUtb38fnnopEyWctlRBCEKSgQhCABL6vw32X6gTBLqzwv2X6gVR2TLRrdL6jL0UbyxxfiabGzJCPaBZTroutkQxZ8pYd8nu5epHylh3ye7l6kzui6fQuxZ8pYd8nu5epHylh3ye7l6kzui6Og7Fnylh3ye7l6kfKWHfJ7uXqTO6Lo6DsWfKWHfJ7uXqR8pYd8nu5epM7oujoOxZ8pYd8nu5epHylh3ye7l6kzui6Og7Fnylh3ye7l6kfKWHfJ7uXqTO6Lo6DsWfKWHfJ7uXqR8pYd8nu5epM7oujoOxZ8pYd8nu5epMaeoEjA9t8LhcXBBtzHYtrouk6BWbM7+Pz/0pEzSuLv4/P8A0pE0WM9mkQQhCkoEIQgAS6t8L9l+oExS6u8J9l+oFUdky0eKrGdmeDqKRjGxMeHsx3cXAg4iLauZWa65fwsT4amAfyD0jlpLpErZfc2ssmrpxM5jWkuc2zSSO1dbjTQlVTg0lvk5h/my/wBatLnajzJrQmUam4SJHzNj7HiAdKI74n3sX2unOd2dLqExBkTH6TFfEXC2EjZbnXJ8m1X98iH+Zb0oXcazJsUxGmhikw3w42Mda+22IatgUxtop0ii/wDFGT/povvSI/4oyf8ATRfekTfPPI9PFk+okjpoGva1pa5scbXDujBqIFxtVJ4Oo2T12CWNj26CR2F7WubcFljY8espO06DosUPCbI5zW9jRds4N76TjICsmd2cTqFkbmRtfje5hxEi1he+pSxm9TAgikprg3Hcor337FVOFqbDBTnfM/8AoCbtIXTZ5RcKDy5odTxBpIDiHPuG31kLoIPGNh1jmXz4b6HS/N0piPPgDvyK7VmhlPsihp5L3do8DvPYSw+21/WiLsckL8689DRzNiZGx5LMb8RcLXJAGrmKh5E4QX1FTFC6CNokdhJDnkjUTqB5lSs4q7svKcwYbgyOjaRswRttfm7Un1rzzGqr5RpeWT/4lTydjro6znNlo0lOZmsa4h7W2cSB2x26kuzTzvdWySMdExmBgcC0uJN3WtrXhwmSYcnk/wA2P8yq7wTT4qio9C3pFTf1UT6HT0XWLourJPSHwkfn/pSJolUHhI/P/SkTVZT2aR0CEIUFAhCEACW1/hPs/wBQJkluUPCD0Z6RqqOyZaPC64/w0z4aunH+WPSuXXlxLh3ltW03+l/WetZ6JjsW5DblN8IdRCuMGJ1tC+URYr9tYNcBe+1TzT5c8XKvvJ/iV34GXXyQz083SK8P2HmP5KVDobkfN2RKo9mU4O3smO99t9KL3X0oV8r5HqP7/B/q2dOF9TnaedGMJFb4Rn2yVVn6DOmjXNuCGoxZTt/lpf6o10PhRdbI9YfoM/8AURrlnApLfK3/AJWb+qNEvuQLR3265zw1zYaal5Z39GF0Vcu4epLUtH/qJOiCqeiY7K3kqm0uQq2QbYKuGX6uDA78H3+qrBwZ50iLJ2UA538K01DOZ7CNX1mBefBDRipyTlGA/wCK90frdBYfjZcnhyo+Js0YNhKwRSjeGysf/VGPUTvWeqZe+i/8GsBmqamU69BRTyfaPjLB+Dnn1Jfwd1N8qUQ3yj+gq18DlBbJlfUEa5tJG0/Rjgdf8Xqg8Gc18r0I/nD+gorQe52Lhbkw5Mcf58X5lVbgVnxVVT6BvShWDhofbJJP+Yh/MqocA8t6uq/0zelCp/cJfadtusLF0XWhB60/hI/P/SkTZKKfwkfn/pSJusZ7NI6BCEKCgQhCABLco+EHoz0jUyS3KXfj0Z6RqqGyZaIq5DwzZq1dZWQPpKWWVjKbA5zG3AdpXnCeWxHtXXULdq1RmnRUOCjJM1LkxkVTE+KUSyuLXizrF1wbK3v2HmP5IQmlQmfOOS+D7KLayGR2T6gMbUse4luoNEoJPsX0gTt51qhTGNDbsrnCNk+SoyVVQwRuklexgYxou4kTxk2HMCfUuc8EeZ9ZSZS0tVSTRR9jyNxPbZuIllh+BXaUIcbdgn1Rm651w05AqKynpW0kEkrmTSOeGC5DTG0An8V0RCbVqgTooHAzkOoo6OdlVBJE91RjYHixLdGBiHrC5vndwa1v9oVRpqKZ8Dp3vicxt2YHnEADyYrepfQ6EnC1Q+XZWMzsgupcjRUzmETGmkMjbdtppWvcWkbxiDfqrk+YGYtfBlSjmmoZ2RRzBz3ubZrW2Osld/Qhx0FlN4WckTVWTDFTQvlk08TsLBd2EYrm3sXHcn5mZZp3F1PS18TnDC4xmSNxbe9iWkXF19KIQ4W7BSo+ef7Jzh/8X99UfGrBmHk/LLMpU7q3+0uxg52l0sszobaN1sQc4g67LsyElD5Dke1N4SPz/wBKRN0npfCR+f8ApSJws57LjoEIQoKBCEIAEtyn349GekYmSW5T78ejPSMVQ2TLRDUConqA4iOKIsv2pLyHEcoupyF0mLFvZFV5CH7560dkVXkIfvnrTJCdioW9kVXkIfvnrR2RVeQh++etMkIsKFvZFV5CH7560dkVXkIfvnrTJCLHQt7IqvIQ/fPWjsiq8hD989aZIRYqFvZFV5CH7560dkVXkIfvnrTJCLChb2RVeQh++etHZFV5CH7560yQiwoW9kVXkIfvnrR2RVeQh++etMkIsKFvZFV5CH7560xYTYXtewvbZe2tZQhjR70nhGef+lInCTUh7ozz/wBKROVzZNmsNAhCFBYIQhAAoVfSucQ5pGppaQQSNZB4iNymoTToNlfkjkHzWex/xLTuniM9j/iVgcwLGiG5PmyeKEHdPEZ7H/EjuniM9j/iT/RDcjRDcjmw4oQd08Rnsf8AEjuniM9j/iT/AEQ3I0Q3I5sOKEHdPFZ7H/EjuniM9j/iT/RDcjRDcjmw4oQd08Rnsf8AEjuniM9j/iT/AEQ3I0Q3I5sOKEHdPFZ7H/Ejunis9j/iT/RDcjRDcjmw4oQd08Rnsf8AEjuniM9j/iT/AEQ3I0Q3I5sOKEHdPFZ7H/EjuniM9j/iT/RDcjRDcjmw4oQd08Rnsf8AEgCTxWex/wASf6IbkCMbkc2HFCyipXlzXOwgNOKwDrk4SBrLj4xTdYAWUm7GlQIWEXSG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 descr="http://webdesy.com/webdesy-wp/wp-content/uploads/2012/01/htm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096" y="1775181"/>
            <a:ext cx="1546261" cy="154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findicons.com/files/icons/1915/xml_docs/128/xs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786310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914400" y="1844532"/>
            <a:ext cx="1219696" cy="1447800"/>
            <a:chOff x="914400" y="1844532"/>
            <a:chExt cx="1219696" cy="1447800"/>
          </a:xfrm>
        </p:grpSpPr>
        <p:pic>
          <p:nvPicPr>
            <p:cNvPr id="1035" name="Picture 11" descr="http://images.all-free-download.com/images/graphiclarge/ini_file_37136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0" r="9506"/>
            <a:stretch/>
          </p:blipFill>
          <p:spPr bwMode="auto">
            <a:xfrm>
              <a:off x="914400" y="1844532"/>
              <a:ext cx="1219696" cy="144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066800" y="289560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.INI</a:t>
              </a:r>
              <a:endParaRPr lang="en-US" dirty="0"/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1066800" y="3733800"/>
            <a:ext cx="5196651" cy="228899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Publication tool</a:t>
            </a:r>
          </a:p>
          <a:p>
            <a:pPr algn="ctr"/>
            <a:r>
              <a:rPr lang="en-US" dirty="0" smtClean="0"/>
              <a:t>(org.hl7.fhir.tools.jar)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3124200" y="3321442"/>
            <a:ext cx="2438400" cy="336158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6800" y="4555132"/>
            <a:ext cx="115929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Java, C#,</a:t>
            </a:r>
          </a:p>
          <a:p>
            <a:r>
              <a:rPr lang="en-US" dirty="0" smtClean="0"/>
              <a:t>Delphi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473975" y="3886200"/>
            <a:ext cx="2313454" cy="1784866"/>
            <a:chOff x="6523633" y="3733800"/>
            <a:chExt cx="2313454" cy="1784866"/>
          </a:xfrm>
        </p:grpSpPr>
        <p:pic>
          <p:nvPicPr>
            <p:cNvPr id="1037" name="Picture 13" descr="http://www.klaasnienhuis.nl/WordPress/wp-content/uploads/2011/09/xml_5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3733800"/>
              <a:ext cx="1339921" cy="1339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523633" y="5149334"/>
              <a:ext cx="2313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eCoreDefinitions.xml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19200" y="4555132"/>
            <a:ext cx="101406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88997" y="5056530"/>
            <a:ext cx="119359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Validation</a:t>
            </a:r>
          </a:p>
          <a:p>
            <a:r>
              <a:rPr lang="en-US" dirty="0" smtClean="0"/>
              <a:t>Schema’s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0" y="4532657"/>
            <a:ext cx="119776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6172200" y="4267200"/>
            <a:ext cx="990600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 bwMode="auto">
          <a:xfrm flipH="1">
            <a:off x="6036092" y="4744935"/>
            <a:ext cx="1279108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34322" y="5345668"/>
            <a:ext cx="97975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DictXml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10000" y="5301734"/>
            <a:ext cx="143423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Resource profiles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81400" y="4560269"/>
            <a:ext cx="117211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Resource</a:t>
            </a:r>
          </a:p>
          <a:p>
            <a:r>
              <a:rPr lang="en-US" dirty="0" smtClean="0"/>
              <a:t>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5579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FHIR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“Implementation”…</a:t>
            </a:r>
          </a:p>
          <a:p>
            <a:r>
              <a:rPr lang="en-US" dirty="0" smtClean="0"/>
              <a:t>A zip with all schema’s + </a:t>
            </a:r>
            <a:r>
              <a:rPr lang="en-US" u="sng" dirty="0" err="1" smtClean="0"/>
              <a:t>schematron</a:t>
            </a:r>
            <a:r>
              <a:rPr lang="en-US" dirty="0" smtClean="0"/>
              <a:t> to validate Xml messages</a:t>
            </a:r>
          </a:p>
          <a:p>
            <a:r>
              <a:rPr lang="en-US" dirty="0" smtClean="0"/>
              <a:t>A zip with all examples (in both xml and </a:t>
            </a:r>
            <a:r>
              <a:rPr lang="en-US" dirty="0" err="1" smtClean="0"/>
              <a:t>json</a:t>
            </a:r>
            <a:r>
              <a:rPr lang="en-US" dirty="0" smtClean="0"/>
              <a:t> format).</a:t>
            </a:r>
          </a:p>
          <a:p>
            <a:r>
              <a:rPr lang="en-US" dirty="0" smtClean="0"/>
              <a:t>Delphi.zip, Java.zip, CSharp.zip</a:t>
            </a:r>
          </a:p>
          <a:p>
            <a:r>
              <a:rPr lang="en-US" dirty="0" smtClean="0"/>
              <a:t>The whole website (multiple html files) or book (=1 BIG html file)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610681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FHIR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smtClean="0"/>
              <a:t>gforge.hl7.org/svn/fhir/trunk</a:t>
            </a:r>
          </a:p>
          <a:p>
            <a:r>
              <a:rPr lang="en-US" dirty="0" smtClean="0"/>
              <a:t>All presentations (/presentations)</a:t>
            </a:r>
          </a:p>
          <a:p>
            <a:r>
              <a:rPr lang="en-US" dirty="0" smtClean="0"/>
              <a:t>All Resource source files (Excel) (/source)</a:t>
            </a:r>
          </a:p>
          <a:p>
            <a:r>
              <a:rPr lang="en-US" dirty="0" smtClean="0"/>
              <a:t>Source of the publication process (/tools)</a:t>
            </a:r>
          </a:p>
          <a:p>
            <a:r>
              <a:rPr lang="en-US" dirty="0" smtClean="0"/>
              <a:t>Archived older versions of FHIR (/archive)</a:t>
            </a:r>
          </a:p>
          <a:p>
            <a:r>
              <a:rPr lang="en-US" dirty="0" smtClean="0"/>
              <a:t>Help extend generation, use </a:t>
            </a:r>
            <a:r>
              <a:rPr lang="en-US" dirty="0" err="1" smtClean="0"/>
              <a:t>eCoreDefinitions</a:t>
            </a:r>
            <a:r>
              <a:rPr lang="en-US" dirty="0" smtClean="0"/>
              <a:t> (/publish)</a:t>
            </a:r>
          </a:p>
          <a:p>
            <a:r>
              <a:rPr lang="en-US" dirty="0" smtClean="0"/>
              <a:t>We use Eclipse + Java 1.5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178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informit.com/ShowCover.aspx?isbn=0321125215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-14000" contrast="-26000"/>
          </a:blip>
          <a:srcRect/>
          <a:stretch>
            <a:fillRect/>
          </a:stretch>
        </p:blipFill>
        <p:spPr bwMode="auto">
          <a:xfrm>
            <a:off x="381000" y="1420256"/>
            <a:ext cx="3690205" cy="487689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Resource Aggregate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3599" y="1904999"/>
            <a:ext cx="6371783" cy="13849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“How do we know where an object </a:t>
            </a:r>
          </a:p>
          <a:p>
            <a:r>
              <a:rPr lang="en-US" sz="2800" b="1" dirty="0" smtClean="0"/>
              <a:t>made up of other objects begins </a:t>
            </a:r>
          </a:p>
          <a:p>
            <a:r>
              <a:rPr lang="en-US" sz="2800" b="1" dirty="0" smtClean="0"/>
              <a:t>and ends?”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6251" y="4433639"/>
            <a:ext cx="7667183" cy="18158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“In any system with persistent storage</a:t>
            </a:r>
          </a:p>
          <a:p>
            <a:r>
              <a:rPr lang="en-US" sz="2800" b="1" dirty="0" smtClean="0"/>
              <a:t>of data, there must be a scope for a </a:t>
            </a:r>
          </a:p>
          <a:p>
            <a:r>
              <a:rPr lang="en-US" sz="2800" b="1" dirty="0" smtClean="0"/>
              <a:t>transaction that changes data and a way of maintaining the consistency of the data”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19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FUNCTIONALITY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Special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28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Ingredients of 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parameters are </a:t>
            </a:r>
            <a:r>
              <a:rPr lang="en-US" dirty="0" smtClean="0"/>
              <a:t>defined per resource</a:t>
            </a:r>
          </a:p>
          <a:p>
            <a:r>
              <a:rPr lang="en-US" dirty="0" smtClean="0"/>
              <a:t>$id is the only universal search parameter</a:t>
            </a:r>
          </a:p>
          <a:p>
            <a:r>
              <a:rPr lang="en-US" dirty="0" smtClean="0"/>
              <a:t>Specifying multiple parameters finds resources matching all </a:t>
            </a:r>
            <a:r>
              <a:rPr lang="en-US" dirty="0" err="1" smtClean="0"/>
              <a:t>params</a:t>
            </a:r>
            <a:r>
              <a:rPr lang="en-US" dirty="0"/>
              <a:t> </a:t>
            </a:r>
            <a:r>
              <a:rPr lang="en-US" dirty="0" smtClean="0"/>
              <a:t>=&gt; “AND”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There are several types of parameters</a:t>
            </a:r>
          </a:p>
          <a:p>
            <a:r>
              <a:rPr lang="en-US" dirty="0" smtClean="0"/>
              <a:t>The same parameters may repeat.</a:t>
            </a:r>
          </a:p>
          <a:p>
            <a:r>
              <a:rPr lang="en-US" dirty="0" err="1" smtClean="0"/>
              <a:t>Params</a:t>
            </a:r>
            <a:r>
              <a:rPr lang="en-US" dirty="0" smtClean="0"/>
              <a:t> have “repeat” </a:t>
            </a:r>
            <a:r>
              <a:rPr lang="en-US" dirty="0" err="1" smtClean="0"/>
              <a:t>behaviour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56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Person spec: </a:t>
            </a:r>
          </a:p>
          <a:p>
            <a:pPr lvl="1"/>
            <a:r>
              <a:rPr lang="en-US" dirty="0" smtClean="0"/>
              <a:t>birthdate is a “date”, </a:t>
            </a:r>
            <a:r>
              <a:rPr lang="en-US" dirty="0" err="1" smtClean="0"/>
              <a:t>behaviour</a:t>
            </a:r>
            <a:r>
              <a:rPr lang="en-US" dirty="0" smtClean="0"/>
              <a:t>: “single”</a:t>
            </a:r>
          </a:p>
          <a:p>
            <a:pPr lvl="1"/>
            <a:r>
              <a:rPr lang="en-US" dirty="0" smtClean="0"/>
              <a:t>language is a “</a:t>
            </a:r>
            <a:r>
              <a:rPr lang="en-US" dirty="0" err="1" smtClean="0"/>
              <a:t>qtoken</a:t>
            </a:r>
            <a:r>
              <a:rPr lang="en-US" dirty="0" smtClean="0"/>
              <a:t>”, </a:t>
            </a:r>
            <a:r>
              <a:rPr lang="en-US" dirty="0" err="1" smtClean="0"/>
              <a:t>behaviour</a:t>
            </a:r>
            <a:r>
              <a:rPr lang="en-US" dirty="0" smtClean="0"/>
              <a:t>: “union”</a:t>
            </a:r>
          </a:p>
          <a:p>
            <a:r>
              <a:rPr lang="en-US" dirty="0" smtClean="0"/>
              <a:t>Searching query would look like:           </a:t>
            </a:r>
            <a:br>
              <a:rPr lang="en-US" dirty="0" smtClean="0"/>
            </a:br>
            <a:r>
              <a:rPr lang="en-US" dirty="0" smtClean="0"/>
              <a:t>     Birthdate=1972-11-30 AND </a:t>
            </a:r>
            <a:br>
              <a:rPr lang="en-US" dirty="0" smtClean="0"/>
            </a:br>
            <a:r>
              <a:rPr lang="en-US" dirty="0" smtClean="0"/>
              <a:t>          (language = ‘</a:t>
            </a:r>
            <a:r>
              <a:rPr lang="en-US" dirty="0" err="1" smtClean="0"/>
              <a:t>nl</a:t>
            </a:r>
            <a:r>
              <a:rPr lang="en-US" dirty="0" smtClean="0"/>
              <a:t>’ OR language=‘</a:t>
            </a:r>
            <a:r>
              <a:rPr lang="en-US" dirty="0" err="1" smtClean="0"/>
              <a:t>fr</a:t>
            </a:r>
            <a:r>
              <a:rPr lang="en-US" dirty="0" smtClean="0"/>
              <a:t>’)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behaviour</a:t>
            </a:r>
            <a:r>
              <a:rPr lang="en-US" dirty="0" smtClean="0"/>
              <a:t> is “intersection”, repeating </a:t>
            </a:r>
            <a:r>
              <a:rPr lang="en-US" dirty="0" err="1" smtClean="0"/>
              <a:t>params</a:t>
            </a:r>
            <a:r>
              <a:rPr lang="en-US" dirty="0" smtClean="0"/>
              <a:t> are </a:t>
            </a:r>
            <a:r>
              <a:rPr lang="en-US" dirty="0" err="1" smtClean="0"/>
              <a:t>ANDed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48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parameters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769909"/>
              </p:ext>
            </p:extLst>
          </p:nvPr>
        </p:nvGraphicFramePr>
        <p:xfrm>
          <a:off x="762000" y="1981201"/>
          <a:ext cx="7620000" cy="2895601"/>
        </p:xfrm>
        <a:graphic>
          <a:graphicData uri="http://schemas.openxmlformats.org/drawingml/2006/table">
            <a:tbl>
              <a:tblPr/>
              <a:tblGrid>
                <a:gridCol w="1465385"/>
                <a:gridCol w="6154615"/>
              </a:tblGrid>
              <a:tr h="283833">
                <a:tc>
                  <a:txBody>
                    <a:bodyPr/>
                    <a:lstStyle/>
                    <a:p>
                      <a:pPr fontAlgn="t"/>
                      <a:r>
                        <a:rPr lang="nl-NL" sz="1300" b="0" dirty="0">
                          <a:effectLst/>
                          <a:latin typeface="verdana"/>
                        </a:rPr>
                        <a:t>integer</a:t>
                      </a:r>
                    </a:p>
                  </a:txBody>
                  <a:tcPr marL="16232" marR="16232" marT="16232" marB="16232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dirty="0" smtClean="0">
                          <a:effectLst/>
                          <a:latin typeface="verdana"/>
                        </a:rPr>
                        <a:t>Search</a:t>
                      </a:r>
                      <a:r>
                        <a:rPr lang="en-US" sz="1300" b="0" baseline="0" dirty="0" smtClean="0">
                          <a:effectLst/>
                          <a:latin typeface="verdana"/>
                        </a:rPr>
                        <a:t> for an exact match</a:t>
                      </a:r>
                      <a:r>
                        <a:rPr lang="en-US" sz="1300" b="0" dirty="0" smtClean="0">
                          <a:effectLst/>
                          <a:latin typeface="verdana"/>
                        </a:rPr>
                        <a:t> on a whole </a:t>
                      </a:r>
                      <a:r>
                        <a:rPr lang="en-US" sz="1300" b="0" dirty="0">
                          <a:effectLst/>
                          <a:latin typeface="verdana"/>
                        </a:rPr>
                        <a:t>number</a:t>
                      </a:r>
                    </a:p>
                  </a:txBody>
                  <a:tcPr marL="16232" marR="16232" marT="16232" marB="16232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989">
                <a:tc>
                  <a:txBody>
                    <a:bodyPr/>
                    <a:lstStyle/>
                    <a:p>
                      <a:pPr fontAlgn="t"/>
                      <a:r>
                        <a:rPr lang="nl-NL" sz="1300" b="0">
                          <a:effectLst/>
                          <a:latin typeface="verdana"/>
                        </a:rPr>
                        <a:t>string</a:t>
                      </a:r>
                    </a:p>
                  </a:txBody>
                  <a:tcPr marL="16232" marR="16232" marT="16232" marB="16232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dirty="0" smtClean="0">
                          <a:effectLst/>
                          <a:latin typeface="verdana"/>
                        </a:rPr>
                        <a:t>Search for a partial match on a string</a:t>
                      </a:r>
                      <a:endParaRPr lang="en-US" sz="13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002">
                <a:tc>
                  <a:txBody>
                    <a:bodyPr/>
                    <a:lstStyle/>
                    <a:p>
                      <a:pPr fontAlgn="t"/>
                      <a:r>
                        <a:rPr lang="nl-NL" sz="1300" b="0">
                          <a:effectLst/>
                          <a:latin typeface="verdana"/>
                        </a:rPr>
                        <a:t>text</a:t>
                      </a:r>
                    </a:p>
                  </a:txBody>
                  <a:tcPr marL="16232" marR="16232" marT="16232" marB="16232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dirty="0" smtClean="0">
                          <a:effectLst/>
                          <a:latin typeface="verdana"/>
                        </a:rPr>
                        <a:t>Searching on (longer) free text</a:t>
                      </a:r>
                      <a:endParaRPr lang="en-US" sz="13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341">
                <a:tc>
                  <a:txBody>
                    <a:bodyPr/>
                    <a:lstStyle/>
                    <a:p>
                      <a:pPr fontAlgn="t"/>
                      <a:r>
                        <a:rPr lang="nl-NL" sz="1300" b="0">
                          <a:effectLst/>
                          <a:latin typeface="verdana"/>
                        </a:rPr>
                        <a:t>date</a:t>
                      </a:r>
                    </a:p>
                  </a:txBody>
                  <a:tcPr marL="16232" marR="16232" marT="16232" marB="16232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dirty="0" smtClean="0">
                          <a:effectLst/>
                          <a:latin typeface="verdana"/>
                        </a:rPr>
                        <a:t>Search for an exact match on a date. On</a:t>
                      </a:r>
                      <a:r>
                        <a:rPr lang="en-US" sz="1300" b="0" baseline="0" dirty="0" smtClean="0">
                          <a:effectLst/>
                          <a:latin typeface="verdana"/>
                        </a:rPr>
                        <a:t> the URL, parameters look like 1956-05-27. Related searches for ‘before’ and ‘after’ always automatically included.</a:t>
                      </a:r>
                      <a:endParaRPr lang="en-US" sz="13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756">
                <a:tc>
                  <a:txBody>
                    <a:bodyPr/>
                    <a:lstStyle/>
                    <a:p>
                      <a:pPr fontAlgn="t"/>
                      <a:r>
                        <a:rPr lang="nl-NL" sz="1300" b="0">
                          <a:effectLst/>
                          <a:latin typeface="verdana"/>
                        </a:rPr>
                        <a:t>token</a:t>
                      </a:r>
                    </a:p>
                  </a:txBody>
                  <a:tcPr marL="16232" marR="16232" marT="16232" marB="16232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dirty="0" smtClean="0">
                          <a:effectLst/>
                          <a:latin typeface="verdana"/>
                        </a:rPr>
                        <a:t>Searching for an </a:t>
                      </a:r>
                      <a:r>
                        <a:rPr lang="en-US" sz="1300" b="0" baseline="0" dirty="0" smtClean="0">
                          <a:effectLst/>
                          <a:latin typeface="verdana"/>
                        </a:rPr>
                        <a:t>exact match on a string</a:t>
                      </a:r>
                      <a:endParaRPr lang="en-US" sz="13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9680">
                <a:tc>
                  <a:txBody>
                    <a:bodyPr/>
                    <a:lstStyle/>
                    <a:p>
                      <a:pPr fontAlgn="t"/>
                      <a:r>
                        <a:rPr lang="nl-NL" sz="1300" b="0">
                          <a:effectLst/>
                          <a:latin typeface="verdana"/>
                        </a:rPr>
                        <a:t>qtoken</a:t>
                      </a:r>
                    </a:p>
                  </a:txBody>
                  <a:tcPr marL="16232" marR="16232" marT="16232" marB="16232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dirty="0">
                          <a:effectLst/>
                          <a:latin typeface="verdana"/>
                        </a:rPr>
                        <a:t>Search parameter is a pair of fixed value strings, namespace and value, separated by a "#". The namespace is </a:t>
                      </a:r>
                      <a:r>
                        <a:rPr lang="en-US" sz="1300" b="0" dirty="0" smtClean="0">
                          <a:effectLst/>
                          <a:latin typeface="verdana"/>
                        </a:rPr>
                        <a:t>an </a:t>
                      </a:r>
                      <a:r>
                        <a:rPr lang="en-US" sz="1300" b="0" dirty="0" err="1" smtClean="0">
                          <a:effectLst/>
                          <a:latin typeface="verdana"/>
                        </a:rPr>
                        <a:t>uri</a:t>
                      </a:r>
                      <a:r>
                        <a:rPr lang="en-US" sz="1300" b="0" dirty="0">
                          <a:effectLst/>
                          <a:latin typeface="verdana"/>
                        </a:rPr>
                        <a:t>, such as one of the defined code systems and is optional when </a:t>
                      </a:r>
                      <a:r>
                        <a:rPr lang="en-US" sz="1300" b="0" dirty="0" smtClean="0">
                          <a:effectLst/>
                          <a:latin typeface="verdana"/>
                        </a:rPr>
                        <a:t>searching. If specified, find exact match on system</a:t>
                      </a:r>
                      <a:r>
                        <a:rPr lang="en-US" sz="1300" b="0" baseline="0" dirty="0" smtClean="0">
                          <a:effectLst/>
                          <a:latin typeface="verdana"/>
                        </a:rPr>
                        <a:t> + code, without namespace, just search code.</a:t>
                      </a:r>
                      <a:endParaRPr lang="en-US" sz="13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010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7144072" cy="1152128"/>
          </a:xfrm>
        </p:spPr>
        <p:txBody>
          <a:bodyPr/>
          <a:lstStyle/>
          <a:p>
            <a:r>
              <a:rPr lang="en-US" dirty="0" smtClean="0"/>
              <a:t>Search: Type x </a:t>
            </a:r>
            <a:r>
              <a:rPr lang="en-US" dirty="0" err="1" smtClean="0"/>
              <a:t>Datatype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actually find a match is determined by the </a:t>
            </a:r>
            <a:r>
              <a:rPr lang="en-US" dirty="0" err="1" smtClean="0"/>
              <a:t>the</a:t>
            </a:r>
            <a:r>
              <a:rPr lang="en-US" dirty="0" smtClean="0"/>
              <a:t> type of Resource attribute that you search on</a:t>
            </a:r>
          </a:p>
          <a:p>
            <a:endParaRPr lang="en-US" dirty="0"/>
          </a:p>
          <a:p>
            <a:r>
              <a:rPr lang="en-US" dirty="0" smtClean="0"/>
              <a:t>Searching </a:t>
            </a:r>
            <a:r>
              <a:rPr lang="en-US" dirty="0"/>
              <a:t>‘string’ on </a:t>
            </a:r>
            <a:r>
              <a:rPr lang="en-US" dirty="0" err="1"/>
              <a:t>HumanName</a:t>
            </a:r>
            <a:endParaRPr lang="en-US" dirty="0"/>
          </a:p>
          <a:p>
            <a:pPr lvl="1"/>
            <a:r>
              <a:rPr lang="en-US" dirty="0"/>
              <a:t>Search for any partial match on </a:t>
            </a:r>
            <a:r>
              <a:rPr lang="en-US" dirty="0" err="1"/>
              <a:t>name.Text</a:t>
            </a:r>
            <a:r>
              <a:rPr lang="en-US" dirty="0"/>
              <a:t>, </a:t>
            </a:r>
            <a:r>
              <a:rPr lang="en-US" dirty="0" err="1"/>
              <a:t>name.Family</a:t>
            </a:r>
            <a:r>
              <a:rPr lang="en-US" dirty="0"/>
              <a:t>, </a:t>
            </a:r>
            <a:r>
              <a:rPr lang="en-US" dirty="0" err="1"/>
              <a:t>name.Given</a:t>
            </a:r>
            <a:r>
              <a:rPr lang="en-US" dirty="0"/>
              <a:t>, </a:t>
            </a:r>
            <a:r>
              <a:rPr lang="en-US" dirty="0" err="1"/>
              <a:t>name.Prefix</a:t>
            </a:r>
            <a:r>
              <a:rPr lang="en-US" dirty="0"/>
              <a:t>, etc.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68286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7067872" cy="1152128"/>
          </a:xfrm>
        </p:spPr>
        <p:txBody>
          <a:bodyPr/>
          <a:lstStyle/>
          <a:p>
            <a:r>
              <a:rPr lang="en-US" dirty="0"/>
              <a:t>Search: Type x </a:t>
            </a:r>
            <a:r>
              <a:rPr lang="en-US" dirty="0" err="1"/>
              <a:t>Datatype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…and sometimes also dependent on the type of parameter used: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Searching </a:t>
            </a:r>
            <a:r>
              <a:rPr lang="en-US" dirty="0"/>
              <a:t>with a </a:t>
            </a:r>
            <a:r>
              <a:rPr lang="en-US" u="sng" dirty="0" err="1" smtClean="0"/>
              <a:t>qtoken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smtClean="0"/>
              <a:t>a Coding</a:t>
            </a:r>
            <a:endParaRPr lang="en-US" dirty="0"/>
          </a:p>
          <a:p>
            <a:pPr lvl="1"/>
            <a:r>
              <a:rPr lang="en-US" dirty="0"/>
              <a:t>Exact match on </a:t>
            </a:r>
            <a:r>
              <a:rPr lang="en-US" dirty="0" err="1"/>
              <a:t>Coding.code</a:t>
            </a:r>
            <a:r>
              <a:rPr lang="en-US" dirty="0"/>
              <a:t> &amp; </a:t>
            </a:r>
            <a:r>
              <a:rPr lang="en-US" dirty="0" err="1"/>
              <a:t>Coding.system</a:t>
            </a:r>
            <a:endParaRPr lang="en-US" dirty="0"/>
          </a:p>
          <a:p>
            <a:r>
              <a:rPr lang="en-US" dirty="0" smtClean="0"/>
              <a:t>Searching </a:t>
            </a:r>
            <a:r>
              <a:rPr lang="en-US" dirty="0"/>
              <a:t>with a </a:t>
            </a:r>
            <a:r>
              <a:rPr lang="en-US" u="sng" dirty="0" smtClean="0"/>
              <a:t>string</a:t>
            </a:r>
            <a:r>
              <a:rPr lang="en-US" dirty="0" smtClean="0"/>
              <a:t> </a:t>
            </a:r>
            <a:r>
              <a:rPr lang="en-US" dirty="0"/>
              <a:t>on a </a:t>
            </a:r>
            <a:r>
              <a:rPr lang="en-US" dirty="0" smtClean="0"/>
              <a:t>Coding</a:t>
            </a:r>
            <a:endParaRPr lang="en-US" dirty="0"/>
          </a:p>
          <a:p>
            <a:pPr lvl="1"/>
            <a:r>
              <a:rPr lang="en-US" dirty="0"/>
              <a:t>Partial match on </a:t>
            </a:r>
            <a:r>
              <a:rPr lang="en-US" dirty="0" err="1"/>
              <a:t>Coding.code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232627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Chained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96</a:t>
            </a:fld>
            <a:endParaRPr lang="en-CA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381000" y="1828800"/>
            <a:ext cx="8382000" cy="409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 search on resource X with </a:t>
            </a:r>
            <a:r>
              <a:rPr lang="en-US" dirty="0" err="1" smtClean="0"/>
              <a:t>parm</a:t>
            </a:r>
            <a:r>
              <a:rPr lang="en-US" dirty="0" smtClean="0"/>
              <a:t> of resource Y =&gt; actual </a:t>
            </a:r>
            <a:r>
              <a:rPr lang="en-US" dirty="0" err="1" smtClean="0"/>
              <a:t>param</a:t>
            </a:r>
            <a:r>
              <a:rPr lang="en-US" dirty="0" smtClean="0"/>
              <a:t> definition on other resource.</a:t>
            </a:r>
          </a:p>
          <a:p>
            <a:r>
              <a:rPr lang="en-US" dirty="0" smtClean="0"/>
              <a:t>Idem for chained </a:t>
            </a:r>
            <a:r>
              <a:rPr lang="en-US" dirty="0" err="1" smtClean="0"/>
              <a:t>params</a:t>
            </a:r>
            <a:r>
              <a:rPr lang="en-US" dirty="0" smtClean="0"/>
              <a:t>, you can chain on existing searches</a:t>
            </a:r>
          </a:p>
          <a:p>
            <a:r>
              <a:rPr lang="en-US" dirty="0" smtClean="0"/>
              <a:t>Gets turned into argument values, value of reference (chained) </a:t>
            </a:r>
            <a:r>
              <a:rPr lang="en-US" dirty="0" err="1" smtClean="0"/>
              <a:t>param</a:t>
            </a:r>
            <a:r>
              <a:rPr lang="en-US" dirty="0" smtClean="0"/>
              <a:t> is collection of matching id’s result from </a:t>
            </a:r>
            <a:r>
              <a:rPr lang="en-US" dirty="0" err="1" smtClean="0"/>
              <a:t>subquery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4792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polymorphic resource references (had </a:t>
            </a:r>
            <a:r>
              <a:rPr lang="en-US" dirty="0" err="1" smtClean="0"/>
              <a:t>ik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al </a:t>
            </a:r>
            <a:r>
              <a:rPr lang="en-US" dirty="0" err="1" smtClean="0"/>
              <a:t>genoemd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405693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</a:t>
            </a:r>
            <a:r>
              <a:rPr lang="en-US" dirty="0" err="1" smtClean="0"/>
              <a:t>fhir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 in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2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/>
          <p:cNvSpPr/>
          <p:nvPr/>
        </p:nvSpPr>
        <p:spPr bwMode="auto">
          <a:xfrm>
            <a:off x="7162800" y="1828800"/>
            <a:ext cx="16104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830548" y="1825043"/>
            <a:ext cx="16104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Solution </a:t>
            </a:r>
            <a:r>
              <a:rPr lang="nl-NL" dirty="0" err="1" smtClean="0"/>
              <a:t>Architectures</a:t>
            </a:r>
            <a:endParaRPr lang="nl-NL" dirty="0"/>
          </a:p>
        </p:txBody>
      </p:sp>
      <p:sp>
        <p:nvSpPr>
          <p:cNvPr id="4" name="Can 3"/>
          <p:cNvSpPr/>
          <p:nvPr/>
        </p:nvSpPr>
        <p:spPr>
          <a:xfrm>
            <a:off x="345976" y="5562600"/>
            <a:ext cx="1787624" cy="78666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Storage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332319" y="3886200"/>
            <a:ext cx="1752600" cy="11518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dk1"/>
                </a:solidFill>
              </a:rPr>
              <a:t>Processing</a:t>
            </a:r>
            <a:endParaRPr lang="nl-NL" dirty="0">
              <a:solidFill>
                <a:schemeClr val="dk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371128" y="1828800"/>
            <a:ext cx="1762472" cy="487893"/>
          </a:xfrm>
          <a:prstGeom prst="round2Diag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smtClean="0"/>
              <a:t>REST service</a:t>
            </a:r>
            <a:endParaRPr lang="nl-NL" b="1" dirty="0"/>
          </a:p>
        </p:txBody>
      </p:sp>
      <p:sp>
        <p:nvSpPr>
          <p:cNvPr id="10" name="Down Arrow 9"/>
          <p:cNvSpPr/>
          <p:nvPr/>
        </p:nvSpPr>
        <p:spPr>
          <a:xfrm>
            <a:off x="354766" y="2438400"/>
            <a:ext cx="1689484" cy="1295400"/>
          </a:xfrm>
          <a:prstGeom prst="downArrow">
            <a:avLst>
              <a:gd name="adj1" fmla="val 5317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FHIR REST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838200" y="4953000"/>
            <a:ext cx="792088" cy="69252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33" name="Group 32"/>
          <p:cNvGrpSpPr/>
          <p:nvPr/>
        </p:nvGrpSpPr>
        <p:grpSpPr>
          <a:xfrm>
            <a:off x="2133600" y="1828800"/>
            <a:ext cx="1676400" cy="4520462"/>
            <a:chOff x="2926422" y="1828800"/>
            <a:chExt cx="1676400" cy="4520462"/>
          </a:xfrm>
        </p:grpSpPr>
        <p:sp>
          <p:nvSpPr>
            <p:cNvPr id="12" name="TextBox 11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78" y="5181600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O-R Map</a:t>
              </a:r>
              <a:endParaRPr lang="nl-NL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99</a:t>
            </a:fld>
            <a:endParaRPr lang="en-CA"/>
          </a:p>
        </p:txBody>
      </p:sp>
      <p:grpSp>
        <p:nvGrpSpPr>
          <p:cNvPr id="34" name="Group 33"/>
          <p:cNvGrpSpPr/>
          <p:nvPr/>
        </p:nvGrpSpPr>
        <p:grpSpPr>
          <a:xfrm>
            <a:off x="3810000" y="1828800"/>
            <a:ext cx="1676400" cy="4624156"/>
            <a:chOff x="4526622" y="1828800"/>
            <a:chExt cx="1676400" cy="4624156"/>
          </a:xfrm>
        </p:grpSpPr>
        <p:grpSp>
          <p:nvGrpSpPr>
            <p:cNvPr id="71" name="Group 70"/>
            <p:cNvGrpSpPr/>
            <p:nvPr/>
          </p:nvGrpSpPr>
          <p:grpSpPr>
            <a:xfrm>
              <a:off x="4526622" y="1828800"/>
              <a:ext cx="1676400" cy="4057435"/>
              <a:chOff x="2926422" y="1828800"/>
              <a:chExt cx="1676400" cy="4057435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3124200" y="1828800"/>
                <a:ext cx="1204176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926422" y="42672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b="1" dirty="0" smtClean="0"/>
                  <a:t>POCO/POJO</a:t>
                </a:r>
                <a:endParaRPr lang="nl-NL" b="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203776" y="5181600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err="1" smtClean="0"/>
                  <a:t>Serialize</a:t>
                </a:r>
                <a:endParaRPr lang="nl-NL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048000" y="3048000"/>
                <a:ext cx="1280222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FHIR </a:t>
                </a:r>
                <a:r>
                  <a:rPr lang="nl-NL" b="1" dirty="0" err="1" smtClean="0"/>
                  <a:t>Parser</a:t>
                </a:r>
                <a:endParaRPr lang="nl-NL" b="1" dirty="0"/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4757370" y="5806625"/>
              <a:ext cx="1208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b="1" dirty="0" err="1" smtClean="0"/>
                <a:t>NoSql</a:t>
              </a:r>
              <a:r>
                <a:rPr lang="nl-NL" b="1" dirty="0"/>
                <a:t/>
              </a:r>
              <a:br>
                <a:rPr lang="nl-NL" b="1" dirty="0"/>
              </a:br>
              <a:r>
                <a:rPr lang="nl-NL" b="1" dirty="0" smtClean="0"/>
                <a:t>(</a:t>
              </a:r>
              <a:r>
                <a:rPr lang="nl-NL" b="1" dirty="0" err="1" smtClean="0"/>
                <a:t>Xml</a:t>
              </a:r>
              <a:r>
                <a:rPr lang="nl-NL" b="1" dirty="0" smtClean="0"/>
                <a:t>/</a:t>
              </a:r>
              <a:r>
                <a:rPr lang="nl-NL" b="1" dirty="0" err="1" smtClean="0"/>
                <a:t>Json</a:t>
              </a:r>
              <a:r>
                <a:rPr lang="nl-NL" b="1" dirty="0" smtClean="0"/>
                <a:t>)</a:t>
              </a:r>
              <a:endParaRPr lang="nl-NL" b="1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420474" y="1839074"/>
            <a:ext cx="1676400" cy="4624156"/>
            <a:chOff x="4526622" y="1828800"/>
            <a:chExt cx="1676400" cy="4624156"/>
          </a:xfrm>
        </p:grpSpPr>
        <p:grpSp>
          <p:nvGrpSpPr>
            <p:cNvPr id="83" name="Group 82"/>
            <p:cNvGrpSpPr/>
            <p:nvPr/>
          </p:nvGrpSpPr>
          <p:grpSpPr>
            <a:xfrm>
              <a:off x="4526622" y="1828800"/>
              <a:ext cx="1676400" cy="3922385"/>
              <a:chOff x="2926422" y="1828800"/>
              <a:chExt cx="1676400" cy="3922385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3124200" y="1828800"/>
                <a:ext cx="1204176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926422" y="42672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048000" y="3048000"/>
                <a:ext cx="1280222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FHIR </a:t>
                </a:r>
                <a:r>
                  <a:rPr lang="nl-NL" b="1" dirty="0" err="1" smtClean="0"/>
                  <a:t>Parser</a:t>
                </a:r>
                <a:endParaRPr lang="nl-NL" b="1" dirty="0"/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>
                <a:off x="3726288" y="4712144"/>
                <a:ext cx="7512" cy="10390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/>
            <p:cNvSpPr txBox="1"/>
            <p:nvPr/>
          </p:nvSpPr>
          <p:spPr>
            <a:xfrm>
              <a:off x="4757370" y="5806625"/>
              <a:ext cx="1208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b="1" dirty="0" err="1" smtClean="0"/>
                <a:t>NoSql</a:t>
              </a:r>
              <a:r>
                <a:rPr lang="nl-NL" b="1" dirty="0"/>
                <a:t/>
              </a:r>
              <a:br>
                <a:rPr lang="nl-NL" b="1" dirty="0"/>
              </a:br>
              <a:r>
                <a:rPr lang="nl-NL" b="1" dirty="0" smtClean="0"/>
                <a:t>(</a:t>
              </a:r>
              <a:r>
                <a:rPr lang="nl-NL" b="1" dirty="0" err="1" smtClean="0"/>
                <a:t>Xml</a:t>
              </a:r>
              <a:r>
                <a:rPr lang="nl-NL" b="1" dirty="0" smtClean="0"/>
                <a:t>/</a:t>
              </a:r>
              <a:r>
                <a:rPr lang="nl-NL" b="1" dirty="0" err="1" smtClean="0"/>
                <a:t>Json</a:t>
              </a:r>
              <a:r>
                <a:rPr lang="nl-NL" b="1" dirty="0" smtClean="0"/>
                <a:t>)</a:t>
              </a:r>
              <a:endParaRPr lang="nl-NL" b="1" dirty="0"/>
            </a:p>
          </p:txBody>
        </p:sp>
      </p:grpSp>
      <p:cxnSp>
        <p:nvCxnSpPr>
          <p:cNvPr id="41" name="Straight Connector 40"/>
          <p:cNvCxnSpPr/>
          <p:nvPr/>
        </p:nvCxnSpPr>
        <p:spPr bwMode="auto">
          <a:xfrm>
            <a:off x="3810000" y="1828800"/>
            <a:ext cx="0" cy="45204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Straight Connector 103"/>
          <p:cNvCxnSpPr/>
          <p:nvPr/>
        </p:nvCxnSpPr>
        <p:spPr bwMode="auto">
          <a:xfrm>
            <a:off x="5486400" y="1828800"/>
            <a:ext cx="0" cy="45204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Straight Connector 104"/>
          <p:cNvCxnSpPr/>
          <p:nvPr/>
        </p:nvCxnSpPr>
        <p:spPr bwMode="auto">
          <a:xfrm>
            <a:off x="7086600" y="1828800"/>
            <a:ext cx="0" cy="45204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" name="Group 106"/>
          <p:cNvGrpSpPr/>
          <p:nvPr/>
        </p:nvGrpSpPr>
        <p:grpSpPr>
          <a:xfrm>
            <a:off x="7162800" y="1828800"/>
            <a:ext cx="1676400" cy="4520462"/>
            <a:chOff x="2926422" y="1828800"/>
            <a:chExt cx="1676400" cy="4520462"/>
          </a:xfrm>
        </p:grpSpPr>
        <p:sp>
          <p:nvSpPr>
            <p:cNvPr id="108" name="TextBox 107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31222" y="5181600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err="1" smtClean="0"/>
                <a:t>Serialize</a:t>
              </a:r>
              <a:endParaRPr lang="nl-NL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167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5517</TotalTime>
  <Words>7929</Words>
  <Application>Microsoft Office PowerPoint</Application>
  <PresentationFormat>On-screen Show (4:3)</PresentationFormat>
  <Paragraphs>1419</Paragraphs>
  <Slides>109</Slides>
  <Notes>71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0" baseType="lpstr">
      <vt:lpstr>1_Refined</vt:lpstr>
      <vt:lpstr>FHIR for Developers</vt:lpstr>
      <vt:lpstr>Introduction</vt:lpstr>
      <vt:lpstr>Introduce ourselves</vt:lpstr>
      <vt:lpstr>Contents of this tutorial</vt:lpstr>
      <vt:lpstr>Deconstructing FHIR</vt:lpstr>
      <vt:lpstr>What perspective?</vt:lpstr>
      <vt:lpstr>Composition of a Resource</vt:lpstr>
      <vt:lpstr>Composition versus reference</vt:lpstr>
      <vt:lpstr>Resource Aggregate</vt:lpstr>
      <vt:lpstr>Start at the bottom: Primitives</vt:lpstr>
      <vt:lpstr>Notable derived primitives</vt:lpstr>
      <vt:lpstr>Primitives in use</vt:lpstr>
      <vt:lpstr>Not that simple in practice</vt:lpstr>
      <vt:lpstr>Datatypes</vt:lpstr>
      <vt:lpstr>Datatypes</vt:lpstr>
      <vt:lpstr>Datatypes in use</vt:lpstr>
      <vt:lpstr>“Choice” properties</vt:lpstr>
      <vt:lpstr>Resource components</vt:lpstr>
      <vt:lpstr>References in use</vt:lpstr>
      <vt:lpstr>A closer look at references</vt:lpstr>
      <vt:lpstr>Bundles</vt:lpstr>
      <vt:lpstr>An example Bundle (Atom)</vt:lpstr>
      <vt:lpstr>Extensions</vt:lpstr>
      <vt:lpstr>CodeableConcept uses id!</vt:lpstr>
      <vt:lpstr>The FHIR modeling concepts</vt:lpstr>
      <vt:lpstr>Resources in code</vt:lpstr>
      <vt:lpstr>A FHIR Resource in C#</vt:lpstr>
      <vt:lpstr>Resources classes</vt:lpstr>
      <vt:lpstr>Primitive classes</vt:lpstr>
      <vt:lpstr>Datatypes classes</vt:lpstr>
      <vt:lpstr>Xsd – LabReport.xsd</vt:lpstr>
      <vt:lpstr>Creating Java Resources</vt:lpstr>
      <vt:lpstr>REST service interface</vt:lpstr>
      <vt:lpstr>REST?</vt:lpstr>
      <vt:lpstr>The Glory of REST</vt:lpstr>
      <vt:lpstr>Just a quick GET</vt:lpstr>
      <vt:lpstr>A Resource’s REST identity</vt:lpstr>
      <vt:lpstr>For a specific version…</vt:lpstr>
      <vt:lpstr>Version history</vt:lpstr>
      <vt:lpstr>Reading operations</vt:lpstr>
      <vt:lpstr>Overview of read operations</vt:lpstr>
      <vt:lpstr>To update a resource</vt:lpstr>
      <vt:lpstr>Using PUT to create</vt:lpstr>
      <vt:lpstr>Conflict resolution</vt:lpstr>
      <vt:lpstr>To create a resource</vt:lpstr>
      <vt:lpstr>Overview of PUT/POST ops</vt:lpstr>
      <vt:lpstr>Delete a resource</vt:lpstr>
      <vt:lpstr>What’s a ‘deleted’ Resource?</vt:lpstr>
      <vt:lpstr>Version history - deletions</vt:lpstr>
      <vt:lpstr>Version history - revival</vt:lpstr>
      <vt:lpstr>Question</vt:lpstr>
      <vt:lpstr>Do a Search</vt:lpstr>
      <vt:lpstr>…what the result looks like</vt:lpstr>
      <vt:lpstr>Keeping in sync</vt:lpstr>
      <vt:lpstr>Getting all changes</vt:lpstr>
      <vt:lpstr>Operations returning bundles</vt:lpstr>
      <vt:lpstr>The Binary endpoint</vt:lpstr>
      <vt:lpstr>Advanced topic - batches</vt:lpstr>
      <vt:lpstr>Beyond REST</vt:lpstr>
      <vt:lpstr>Documents – are bundles</vt:lpstr>
      <vt:lpstr>Communicating documents</vt:lpstr>
      <vt:lpstr>Communicating documents</vt:lpstr>
      <vt:lpstr>Messages – are bundles</vt:lpstr>
      <vt:lpstr>Sending messages</vt:lpstr>
      <vt:lpstr>FHIR on the wire</vt:lpstr>
      <vt:lpstr>Bundles</vt:lpstr>
      <vt:lpstr>Atom Syndication</vt:lpstr>
      <vt:lpstr>The feed header</vt:lpstr>
      <vt:lpstr>Resource entry</vt:lpstr>
      <vt:lpstr>Multiple versions of entries</vt:lpstr>
      <vt:lpstr>Atom Tombstones - Deletions</vt:lpstr>
      <vt:lpstr>Briefest intro to JSON</vt:lpstr>
      <vt:lpstr>Xml and JSON are different</vt:lpstr>
      <vt:lpstr>JSON in FHIR</vt:lpstr>
      <vt:lpstr>JSON serialization example</vt:lpstr>
      <vt:lpstr>Atom in JSON</vt:lpstr>
      <vt:lpstr>Json Atom - Example</vt:lpstr>
      <vt:lpstr>C# reference implementation</vt:lpstr>
      <vt:lpstr>Parsing using C#</vt:lpstr>
      <vt:lpstr>Parsing using Java</vt:lpstr>
      <vt:lpstr>Serializing using C#</vt:lpstr>
      <vt:lpstr>Serializing using Java</vt:lpstr>
      <vt:lpstr>Bundles</vt:lpstr>
      <vt:lpstr>Bundles in C#</vt:lpstr>
      <vt:lpstr>INSIDE THE FHIR DISTRIBUTION</vt:lpstr>
      <vt:lpstr>“Source” of FHIR</vt:lpstr>
      <vt:lpstr>Publication process</vt:lpstr>
      <vt:lpstr>On the FHIR website</vt:lpstr>
      <vt:lpstr>In the FHIR SVN</vt:lpstr>
      <vt:lpstr>SEARCH FUNCTIONALITY</vt:lpstr>
      <vt:lpstr>Ingredients of search</vt:lpstr>
      <vt:lpstr>Search example</vt:lpstr>
      <vt:lpstr>Types of parameters</vt:lpstr>
      <vt:lpstr>Search: Type x Datatype</vt:lpstr>
      <vt:lpstr>Search: Type x Datatype</vt:lpstr>
      <vt:lpstr>Chained search</vt:lpstr>
      <vt:lpstr>References</vt:lpstr>
      <vt:lpstr>Building a fhir server</vt:lpstr>
      <vt:lpstr>Solution Architectures</vt:lpstr>
      <vt:lpstr>Document-oriented store</vt:lpstr>
      <vt:lpstr>Storing as a document</vt:lpstr>
      <vt:lpstr>“Joining” documents</vt:lpstr>
      <vt:lpstr>No (sql) transactions</vt:lpstr>
      <vt:lpstr>Search (in C#)</vt:lpstr>
      <vt:lpstr>TODO</vt:lpstr>
      <vt:lpstr>RDBMS: BLOB + Index</vt:lpstr>
      <vt:lpstr>Validation</vt:lpstr>
      <vt:lpstr>More support &amp; latest</vt:lpstr>
      <vt:lpstr>QUESTIONS?</vt:lpstr>
    </vt:vector>
  </TitlesOfParts>
  <Company>Stewardshop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Shelly Ross</dc:creator>
  <cp:lastModifiedBy>Ewout Kramer</cp:lastModifiedBy>
  <cp:revision>338</cp:revision>
  <dcterms:created xsi:type="dcterms:W3CDTF">2008-01-21T06:12:12Z</dcterms:created>
  <dcterms:modified xsi:type="dcterms:W3CDTF">2012-12-20T16:04:40Z</dcterms:modified>
</cp:coreProperties>
</file>