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324" r:id="rId3"/>
    <p:sldId id="281" r:id="rId4"/>
    <p:sldId id="282" r:id="rId5"/>
    <p:sldId id="283" r:id="rId6"/>
    <p:sldId id="284" r:id="rId7"/>
    <p:sldId id="285" r:id="rId8"/>
    <p:sldId id="286" r:id="rId9"/>
    <p:sldId id="313" r:id="rId10"/>
    <p:sldId id="316" r:id="rId11"/>
    <p:sldId id="315" r:id="rId12"/>
    <p:sldId id="319" r:id="rId13"/>
    <p:sldId id="320" r:id="rId14"/>
    <p:sldId id="321" r:id="rId15"/>
    <p:sldId id="322" r:id="rId16"/>
    <p:sldId id="323" r:id="rId17"/>
    <p:sldId id="325" r:id="rId18"/>
    <p:sldId id="326" r:id="rId19"/>
    <p:sldId id="327" r:id="rId20"/>
    <p:sldId id="338" r:id="rId21"/>
    <p:sldId id="288" r:id="rId22"/>
    <p:sldId id="339" r:id="rId23"/>
    <p:sldId id="340" r:id="rId24"/>
    <p:sldId id="341" r:id="rId25"/>
    <p:sldId id="311" r:id="rId26"/>
    <p:sldId id="289" r:id="rId27"/>
    <p:sldId id="301" r:id="rId28"/>
    <p:sldId id="298" r:id="rId29"/>
    <p:sldId id="303" r:id="rId30"/>
    <p:sldId id="304" r:id="rId31"/>
    <p:sldId id="305" r:id="rId32"/>
    <p:sldId id="290" r:id="rId33"/>
    <p:sldId id="299" r:id="rId34"/>
    <p:sldId id="300" r:id="rId35"/>
    <p:sldId id="292" r:id="rId36"/>
    <p:sldId id="306" r:id="rId37"/>
    <p:sldId id="308" r:id="rId38"/>
    <p:sldId id="309" r:id="rId39"/>
    <p:sldId id="293" r:id="rId40"/>
    <p:sldId id="294" r:id="rId41"/>
    <p:sldId id="334" r:id="rId42"/>
    <p:sldId id="335" r:id="rId43"/>
    <p:sldId id="295" r:id="rId44"/>
    <p:sldId id="336" r:id="rId45"/>
    <p:sldId id="331" r:id="rId46"/>
    <p:sldId id="332" r:id="rId47"/>
    <p:sldId id="333" r:id="rId48"/>
    <p:sldId id="296" r:id="rId49"/>
    <p:sldId id="329" r:id="rId50"/>
    <p:sldId id="337" r:id="rId51"/>
    <p:sldId id="27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5" autoAdjust="0"/>
    <p:restoredTop sz="86433" autoAdjust="0"/>
  </p:normalViewPr>
  <p:slideViewPr>
    <p:cSldViewPr>
      <p:cViewPr varScale="1">
        <p:scale>
          <a:sx n="67" d="100"/>
          <a:sy n="67" d="100"/>
        </p:scale>
        <p:origin x="-108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2012-12-17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20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read the v3 spec? – modeler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balotter</a:t>
            </a:r>
            <a:r>
              <a:rPr lang="en-US" baseline="0" dirty="0" smtClean="0"/>
              <a:t> focused</a:t>
            </a:r>
            <a:endParaRPr lang="en-US" dirty="0" smtClean="0"/>
          </a:p>
          <a:p>
            <a:r>
              <a:rPr lang="en-US" dirty="0" smtClean="0"/>
              <a:t>Spec is driven by people who write code</a:t>
            </a:r>
          </a:p>
          <a:p>
            <a:r>
              <a:rPr lang="en-US" dirty="0" smtClean="0"/>
              <a:t>Numerous</a:t>
            </a:r>
            <a:r>
              <a:rPr lang="en-US" baseline="0" dirty="0" smtClean="0"/>
              <a:t> pieces have been changed because of experience with what worked when trying to implement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74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80%?  Look to existing specs – v2, v3, CDA templates, OpenEHR, jurisdictional projects, what implementations we’ve seen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52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313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Governance Board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Maintains FHIR principles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Identifies risks, precepts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Handles coordination w/ external groups</a:t>
            </a:r>
          </a:p>
          <a:p>
            <a:pPr marL="0" indent="0">
              <a:buFontTx/>
              <a:buNone/>
            </a:pPr>
            <a:r>
              <a:rPr lang="en-US" dirty="0" smtClean="0"/>
              <a:t>FHIR Management Group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Coordinates</a:t>
            </a:r>
            <a:r>
              <a:rPr lang="en-US" baseline="0" dirty="0" smtClean="0"/>
              <a:t> 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Manages ballot process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Education delivery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Day-to-day activities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Modeling &amp; Methodology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Defines criteria for artifacts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Determines processes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Documents best practices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the actual development work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Core Team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Temporary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Takes on work </a:t>
            </a:r>
            <a:r>
              <a:rPr lang="en-US" baseline="0" dirty="0" err="1" smtClean="0"/>
              <a:t>Work</a:t>
            </a:r>
            <a:r>
              <a:rPr lang="en-US" baseline="0" dirty="0" smtClean="0"/>
              <a:t> Groups can’t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Expedites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What haven’t we talked about yet?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29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URLs, parameters, etc. all defined</a:t>
            </a:r>
          </a:p>
          <a:p>
            <a:r>
              <a:rPr lang="en-US" dirty="0" smtClean="0"/>
              <a:t>Choice of what operations to support</a:t>
            </a:r>
          </a:p>
          <a:p>
            <a:r>
              <a:rPr lang="en-US" dirty="0" smtClean="0"/>
              <a:t>Behavior documented in conformance profile - mandatory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/>
              <a:t>2012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2012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37signals/highrise-ap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/3.0/deed.en_GB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mtClean="0"/>
              <a:t>Lloyd McKenzie</a:t>
            </a:r>
          </a:p>
          <a:p>
            <a:r>
              <a:rPr lang="en-AU" smtClean="0"/>
              <a:t>January 14, 2013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Genesis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HL7 undertook a “Fresh look”</a:t>
            </a:r>
          </a:p>
          <a:p>
            <a:pPr lvl="1"/>
            <a:r>
              <a:rPr lang="en-AU" dirty="0" smtClean="0"/>
              <a:t>What would healthcare exchange look like if we started from scratch using modern approaches?</a:t>
            </a:r>
            <a:endParaRPr lang="en-AU" dirty="0" smtClean="0"/>
          </a:p>
          <a:p>
            <a:r>
              <a:rPr lang="en-AU" dirty="0" smtClean="0"/>
              <a:t>Web search for success markers led to RESTful based APIs</a:t>
            </a:r>
          </a:p>
          <a:p>
            <a:pPr lvl="1"/>
            <a:r>
              <a:rPr lang="en-AU" dirty="0" smtClean="0"/>
              <a:t>Exemplar: </a:t>
            </a:r>
            <a:r>
              <a:rPr lang="en-AU" dirty="0" err="1" smtClean="0"/>
              <a:t>Highrise</a:t>
            </a:r>
            <a:r>
              <a:rPr lang="en-AU" dirty="0" smtClean="0"/>
              <a:t> (</a:t>
            </a:r>
            <a:r>
              <a:rPr lang="en-AU" dirty="0" smtClean="0">
                <a:hlinkClick r:id="rId2"/>
              </a:rPr>
              <a:t>https://github.com/37signals/highrise-api</a:t>
            </a:r>
            <a:r>
              <a:rPr lang="en-AU" dirty="0" smtClean="0"/>
              <a:t>)</a:t>
            </a:r>
          </a:p>
          <a:p>
            <a:r>
              <a:rPr lang="en-AU" dirty="0" smtClean="0"/>
              <a:t>Drafted a healthcare exchange API based on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pPr lvl="1"/>
            <a:r>
              <a:rPr lang="en-US" dirty="0" smtClean="0"/>
              <a:t>Relative – No technology can make integration as fast as we’d like</a:t>
            </a:r>
          </a:p>
          <a:p>
            <a:r>
              <a:rPr lang="en-US" dirty="0" smtClean="0"/>
              <a:t>H – Health</a:t>
            </a:r>
          </a:p>
          <a:p>
            <a:pPr lvl="1"/>
            <a:r>
              <a:rPr lang="en-US" dirty="0" smtClean="0"/>
              <a:t>That’s why we’re here</a:t>
            </a:r>
          </a:p>
          <a:p>
            <a:r>
              <a:rPr lang="en-US" dirty="0" smtClean="0"/>
              <a:t>I – Interoperable</a:t>
            </a:r>
          </a:p>
          <a:p>
            <a:pPr lvl="1"/>
            <a:r>
              <a:rPr lang="en-US" dirty="0" smtClean="0"/>
              <a:t>Ditto</a:t>
            </a:r>
          </a:p>
          <a:p>
            <a:r>
              <a:rPr lang="en-US" dirty="0" smtClean="0"/>
              <a:t>R – Resources</a:t>
            </a:r>
          </a:p>
          <a:p>
            <a:pPr lvl="1"/>
            <a:r>
              <a:rPr lang="en-US" dirty="0" smtClean="0"/>
              <a:t>Building blocks – more on these to follow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Principles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63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</a:t>
            </a:r>
            <a:r>
              <a:rPr lang="en-US" baseline="0" dirty="0" smtClean="0"/>
              <a:t> Focus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Specification is written for one target</a:t>
            </a:r>
            <a:r>
              <a:rPr lang="en-US" sz="2800" baseline="0" dirty="0" smtClean="0"/>
              <a:t> audience: implementers</a:t>
            </a:r>
          </a:p>
          <a:p>
            <a:pPr lvl="1"/>
            <a:r>
              <a:rPr lang="en-US" sz="2400" dirty="0" smtClean="0"/>
              <a:t>Rationale, modeling</a:t>
            </a:r>
            <a:r>
              <a:rPr lang="en-US" sz="2400" baseline="0" dirty="0" smtClean="0"/>
              <a:t> approaches, etc. kept elsewhere</a:t>
            </a:r>
          </a:p>
          <a:p>
            <a:pPr lvl="0"/>
            <a:r>
              <a:rPr lang="en-US" sz="2800" dirty="0" smtClean="0"/>
              <a:t>Multiple reference implementations from day 1</a:t>
            </a:r>
          </a:p>
          <a:p>
            <a:pPr lvl="0"/>
            <a:r>
              <a:rPr lang="en-US" sz="2800" dirty="0" smtClean="0"/>
              <a:t>Publicly available test servers</a:t>
            </a:r>
          </a:p>
          <a:p>
            <a:pPr lvl="0"/>
            <a:r>
              <a:rPr lang="en-US" sz="2800" dirty="0" smtClean="0"/>
              <a:t>Starter APIs published with spec</a:t>
            </a:r>
          </a:p>
          <a:p>
            <a:pPr lvl="1"/>
            <a:r>
              <a:rPr lang="en-US" sz="2300" dirty="0" smtClean="0"/>
              <a:t>Delphi, C#, Java – more to come</a:t>
            </a:r>
          </a:p>
          <a:p>
            <a:pPr lvl="0"/>
            <a:r>
              <a:rPr lang="en-US" sz="2800" dirty="0" err="1" smtClean="0"/>
              <a:t>Connectathons</a:t>
            </a:r>
            <a:r>
              <a:rPr lang="en-US" sz="2800" baseline="0" dirty="0" smtClean="0"/>
              <a:t> to verify specification approaches</a:t>
            </a:r>
          </a:p>
          <a:p>
            <a:pPr lvl="0"/>
            <a:r>
              <a:rPr lang="en-US" sz="2800" baseline="0" dirty="0" smtClean="0"/>
              <a:t>Additional weight given in ballot feedback to those with implementation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75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Inclusion of content in core specification is based on “80%” rule:</a:t>
            </a:r>
          </a:p>
          <a:p>
            <a:pPr lvl="1"/>
            <a:r>
              <a:rPr lang="en-US" dirty="0" smtClean="0"/>
              <a:t>“We only include data elements if we are confident that 80% of implementations maintaining that resource will make use of the element”</a:t>
            </a:r>
          </a:p>
          <a:p>
            <a:pPr lvl="1"/>
            <a:r>
              <a:rPr lang="en-US" dirty="0" smtClean="0"/>
              <a:t>Other content pushed to extensions</a:t>
            </a:r>
          </a:p>
          <a:p>
            <a:pPr lvl="2"/>
            <a:r>
              <a:rPr lang="en-US" dirty="0" smtClean="0"/>
              <a:t>(more on this later)</a:t>
            </a:r>
          </a:p>
          <a:p>
            <a:r>
              <a:rPr lang="en-US" dirty="0" smtClean="0"/>
              <a:t>Easy to say, governance challenge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99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shared using XML &amp; JSON</a:t>
            </a:r>
          </a:p>
          <a:p>
            <a:r>
              <a:rPr lang="en-US" dirty="0" smtClean="0"/>
              <a:t>Collections represented using ATOM</a:t>
            </a:r>
          </a:p>
          <a:p>
            <a:pPr lvl="1"/>
            <a:r>
              <a:rPr lang="en-US" dirty="0" smtClean="0"/>
              <a:t>Same technology</a:t>
            </a:r>
            <a:r>
              <a:rPr lang="en-US" baseline="0" dirty="0" smtClean="0"/>
              <a:t> that gives you your daily news summary</a:t>
            </a:r>
          </a:p>
          <a:p>
            <a:pPr lvl="1"/>
            <a:r>
              <a:rPr lang="en-US" baseline="0" dirty="0" smtClean="0"/>
              <a:t>Out-of-the-box publish/subscribe</a:t>
            </a:r>
          </a:p>
          <a:p>
            <a:pPr lvl="0"/>
            <a:r>
              <a:rPr lang="en-US" dirty="0" smtClean="0"/>
              <a:t>Web calls work the same way they do for Facebook</a:t>
            </a:r>
            <a:r>
              <a:rPr lang="en-US" baseline="0" dirty="0" smtClean="0"/>
              <a:t> &amp; Twitter</a:t>
            </a:r>
          </a:p>
          <a:p>
            <a:pPr lvl="0"/>
            <a:r>
              <a:rPr lang="en-US" dirty="0" smtClean="0"/>
              <a:t>Rely on HTTPS, OAuth, etc. for security functions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29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CDA taught HL7 a very important lesson</a:t>
            </a:r>
          </a:p>
          <a:p>
            <a:pPr lvl="1"/>
            <a:r>
              <a:rPr lang="en-US" dirty="0" smtClean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dirty="0" smtClean="0"/>
              <a:t>This doesn’t just hold for documents – important for messages, services, etc.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is required to have a 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6562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6" name="Rounded Rectangle 5"/>
          <p:cNvSpPr/>
          <p:nvPr/>
        </p:nvSpPr>
        <p:spPr bwMode="auto">
          <a:xfrm>
            <a:off x="3347864" y="3644469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Governance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FGB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495752" y="3644469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Management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FMG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187624" y="3644469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Methodology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MnM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12070" y="2276872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Oversight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TSC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195736" y="501317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Work Groups</a:t>
            </a:r>
            <a:endParaRPr kumimoji="0" lang="en-CA" sz="18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932040" y="501317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Team</a:t>
            </a:r>
            <a:endParaRPr kumimoji="0" lang="en-CA" sz="1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8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US" dirty="0" smtClean="0"/>
              <a:t>TODO</a:t>
            </a:r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2"/>
              </a:rPr>
              <a:t>Creative Commons Attribution 3.0 </a:t>
            </a:r>
            <a:r>
              <a:rPr lang="en-CA" u="sng" dirty="0" err="1">
                <a:hlinkClick r:id="rId2"/>
              </a:rPr>
              <a:t>Unported</a:t>
            </a:r>
            <a:r>
              <a:rPr lang="en-CA" u="sng" dirty="0">
                <a:hlinkClick r:id="rId2"/>
              </a:rPr>
              <a:t> License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and Architectures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16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out-of-the-box interoperability</a:t>
            </a:r>
          </a:p>
          <a:p>
            <a:r>
              <a:rPr lang="en-US" dirty="0" smtClean="0"/>
              <a:t>Leverage</a:t>
            </a:r>
            <a:r>
              <a:rPr lang="en-US" baseline="0" dirty="0" smtClean="0"/>
              <a:t> HTTP: GET, POST, etc.</a:t>
            </a:r>
          </a:p>
          <a:p>
            <a:r>
              <a:rPr lang="en-US" dirty="0" smtClean="0"/>
              <a:t>Pre-defined operations</a:t>
            </a:r>
          </a:p>
          <a:p>
            <a:pPr lvl="1"/>
            <a:r>
              <a:rPr lang="en-US" dirty="0" smtClean="0"/>
              <a:t>Create, Read, Update, Delete</a:t>
            </a:r>
          </a:p>
          <a:p>
            <a:pPr lvl="1"/>
            <a:r>
              <a:rPr lang="en-US" dirty="0" smtClean="0"/>
              <a:t>Also: History, Read Version, Search, Updates, Validate, Conformance &amp; Batch</a:t>
            </a:r>
          </a:p>
          <a:p>
            <a:r>
              <a:rPr lang="en-US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CDA</a:t>
            </a:r>
          </a:p>
          <a:p>
            <a:r>
              <a:rPr lang="en-US" dirty="0" smtClean="0"/>
              <a:t>Collection</a:t>
            </a:r>
            <a:r>
              <a:rPr lang="en-US" baseline="0" dirty="0" smtClean="0"/>
              <a:t> of resources bound together</a:t>
            </a:r>
          </a:p>
          <a:p>
            <a:pPr lvl="1"/>
            <a:r>
              <a:rPr lang="en-US" baseline="0" dirty="0" smtClean="0"/>
              <a:t>Root is a “Document” resource</a:t>
            </a:r>
          </a:p>
          <a:p>
            <a:pPr lvl="1"/>
            <a:r>
              <a:rPr lang="en-US" baseline="0" dirty="0" smtClean="0"/>
              <a:t>Just like CDA header</a:t>
            </a:r>
          </a:p>
          <a:p>
            <a:r>
              <a:rPr lang="en-US" baseline="0" dirty="0" smtClean="0"/>
              <a:t>Sent as an ATOM feed</a:t>
            </a:r>
          </a:p>
          <a:p>
            <a:r>
              <a:rPr lang="en-US" baseline="0" dirty="0" smtClean="0"/>
              <a:t>One context</a:t>
            </a:r>
          </a:p>
          <a:p>
            <a:r>
              <a:rPr lang="en-US" baseline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v2 and v3 messaging</a:t>
            </a:r>
          </a:p>
          <a:p>
            <a:r>
              <a:rPr lang="en-US" dirty="0" smtClean="0"/>
              <a:t>Also a collection of resources as an ATOM feed</a:t>
            </a:r>
          </a:p>
          <a:p>
            <a:r>
              <a:rPr lang="en-US" dirty="0" smtClean="0"/>
              <a:t>Allows request/response behavior with content included in response</a:t>
            </a:r>
          </a:p>
          <a:p>
            <a:r>
              <a:rPr lang="en-US" dirty="0" smtClean="0"/>
              <a:t>Event-driven</a:t>
            </a:r>
          </a:p>
          <a:p>
            <a:r>
              <a:rPr lang="en-US" dirty="0" err="1" smtClean="0"/>
              <a:t>Todo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HTTP RESTful approach</a:t>
            </a:r>
          </a:p>
          <a:p>
            <a:pPr lvl="1"/>
            <a:r>
              <a:rPr lang="en-AU" dirty="0" smtClean="0"/>
              <a:t>Simple approach led by Facebook, Twitter, etc.</a:t>
            </a:r>
          </a:p>
          <a:p>
            <a:r>
              <a:rPr lang="en-AU" dirty="0" smtClean="0"/>
              <a:t>Atom (RSS feed standard)</a:t>
            </a:r>
          </a:p>
          <a:p>
            <a:pPr lvl="1"/>
            <a:r>
              <a:rPr lang="en-AU" dirty="0" smtClean="0"/>
              <a:t>Use Atom to “bundle” resources</a:t>
            </a:r>
          </a:p>
          <a:p>
            <a:pPr lvl="1"/>
            <a:r>
              <a:rPr lang="en-AU" dirty="0" smtClean="0"/>
              <a:t>Pub/sub framework, Multi-resource Transactions</a:t>
            </a:r>
          </a:p>
          <a:p>
            <a:pPr lvl="1"/>
            <a:r>
              <a:rPr lang="en-AU" dirty="0" smtClean="0"/>
              <a:t>Messages (v2-like), Documents (per CDA)</a:t>
            </a:r>
          </a:p>
          <a:p>
            <a:r>
              <a:rPr lang="en-AU" dirty="0" smtClean="0"/>
              <a:t>Custom Services / SOA</a:t>
            </a:r>
          </a:p>
          <a:p>
            <a:pPr lvl="1"/>
            <a:r>
              <a:rPr lang="en-AU" dirty="0" smtClean="0"/>
              <a:t>Same content</a:t>
            </a:r>
          </a:p>
          <a:p>
            <a:pPr lvl="1"/>
            <a:r>
              <a:rPr lang="en-AU" dirty="0" smtClean="0"/>
              <a:t>Same base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Resource?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Person, Patient, Organization, Facility, Coverage, Invoice</a:t>
            </a:r>
          </a:p>
          <a:p>
            <a:r>
              <a:rPr lang="en-US" dirty="0" smtClean="0"/>
              <a:t>Clinical Concepts</a:t>
            </a:r>
          </a:p>
          <a:p>
            <a:pPr lvl="1"/>
            <a:r>
              <a:rPr lang="en-US" dirty="0" smtClean="0"/>
              <a:t>Allergy, Problem, Family History, Care Plan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Document, Message, Profile, Conformance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Non-examples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Too small</a:t>
            </a:r>
          </a:p>
          <a:p>
            <a:r>
              <a:rPr lang="en-US" dirty="0" smtClean="0"/>
              <a:t>Electronic Health Record </a:t>
            </a:r>
          </a:p>
          <a:p>
            <a:pPr lvl="1"/>
            <a:r>
              <a:rPr lang="en-US" dirty="0" smtClean="0"/>
              <a:t>Too big</a:t>
            </a:r>
          </a:p>
          <a:p>
            <a:r>
              <a:rPr lang="en-US" dirty="0" smtClean="0"/>
              <a:t>Blood Pressure</a:t>
            </a:r>
          </a:p>
          <a:p>
            <a:pPr lvl="1"/>
            <a:r>
              <a:rPr lang="en-US" dirty="0" smtClean="0"/>
              <a:t>Too specific</a:t>
            </a:r>
          </a:p>
          <a:p>
            <a:r>
              <a:rPr lang="en-US" dirty="0" smtClean="0"/>
              <a:t>Intervention</a:t>
            </a:r>
          </a:p>
          <a:p>
            <a:pPr lvl="1"/>
            <a:r>
              <a:rPr lang="en-US" dirty="0" smtClean="0"/>
              <a:t>Too broad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7951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Resources have 3 parts</a:t>
            </a:r>
          </a:p>
          <a:p>
            <a:r>
              <a:rPr lang="en-AU" smtClean="0"/>
              <a:t>Defined Structured Data</a:t>
            </a:r>
          </a:p>
          <a:p>
            <a:pPr lvl="1"/>
            <a:r>
              <a:rPr lang="en-AU" smtClean="0"/>
              <a:t>The logical, common contents of the resource</a:t>
            </a:r>
          </a:p>
          <a:p>
            <a:pPr lvl="1"/>
            <a:r>
              <a:rPr lang="en-AU" smtClean="0"/>
              <a:t>Mapped to formal definitions/RIM &amp; other formats</a:t>
            </a:r>
          </a:p>
          <a:p>
            <a:r>
              <a:rPr lang="en-AU" smtClean="0"/>
              <a:t>Extensions</a:t>
            </a:r>
          </a:p>
          <a:p>
            <a:pPr lvl="1"/>
            <a:r>
              <a:rPr lang="en-AU" smtClean="0"/>
              <a:t>Local requirements, but everyone can use</a:t>
            </a:r>
          </a:p>
          <a:p>
            <a:pPr lvl="1"/>
            <a:r>
              <a:rPr lang="en-AU" smtClean="0"/>
              <a:t>Published and managed</a:t>
            </a:r>
          </a:p>
          <a:p>
            <a:r>
              <a:rPr lang="en-AU" smtClean="0"/>
              <a:t>Narrative</a:t>
            </a:r>
          </a:p>
          <a:p>
            <a:pPr lvl="1"/>
            <a:r>
              <a:rPr lang="en-AU" smtClean="0"/>
              <a:t>Human readable (fall back)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Lloyd McKenzie</a:t>
            </a:r>
          </a:p>
          <a:p>
            <a:r>
              <a:rPr lang="en-US" b="1" dirty="0" smtClean="0"/>
              <a:t>Company:</a:t>
            </a:r>
            <a:r>
              <a:rPr lang="en-US" dirty="0" smtClean="0"/>
              <a:t> Gordon Point Informatics (GPi)</a:t>
            </a:r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Initial participant in FHIR core team</a:t>
            </a:r>
          </a:p>
          <a:p>
            <a:pPr lvl="1"/>
            <a:r>
              <a:rPr lang="en-US" dirty="0" smtClean="0"/>
              <a:t>Co-chair FHIR Management Group</a:t>
            </a:r>
          </a:p>
          <a:p>
            <a:pPr lvl="1"/>
            <a:r>
              <a:rPr lang="en-US" dirty="0" smtClean="0"/>
              <a:t>Co-chair HL7 Modeling &amp; Methodology</a:t>
            </a:r>
          </a:p>
          <a:p>
            <a:pPr lvl="1"/>
            <a:r>
              <a:rPr lang="en-US" dirty="0" smtClean="0"/>
              <a:t>Chair HL7 Canada Architecture &amp; Infrastructure</a:t>
            </a:r>
          </a:p>
          <a:p>
            <a:pPr lvl="1"/>
            <a:r>
              <a:rPr lang="en-US" dirty="0" smtClean="0"/>
              <a:t>Heavily involved in HL7 and healthcare exchange for last 14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23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Person</a:t>
            </a:r>
            <a:endParaRPr lang="en-AU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89" y="1828800"/>
            <a:ext cx="5863822" cy="44799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43608" y="2060848"/>
            <a:ext cx="4248472" cy="252028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1043608" y="4653136"/>
            <a:ext cx="4896544" cy="60168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1034321" y="5301207"/>
            <a:ext cx="5832648" cy="7200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68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Resources have 3 parts</a:t>
            </a:r>
          </a:p>
          <a:p>
            <a:r>
              <a:rPr lang="en-AU" smtClean="0"/>
              <a:t>Defined Structured Data</a:t>
            </a:r>
          </a:p>
          <a:p>
            <a:pPr lvl="1"/>
            <a:r>
              <a:rPr lang="en-AU" smtClean="0"/>
              <a:t>The logical, common contents of the resource</a:t>
            </a:r>
          </a:p>
          <a:p>
            <a:pPr lvl="1"/>
            <a:r>
              <a:rPr lang="en-AU" smtClean="0"/>
              <a:t>Mapped to formal definitions/RIM &amp; other formats</a:t>
            </a:r>
          </a:p>
          <a:p>
            <a:r>
              <a:rPr lang="en-AU" smtClean="0"/>
              <a:t>Extensions</a:t>
            </a:r>
          </a:p>
          <a:p>
            <a:pPr lvl="1"/>
            <a:r>
              <a:rPr lang="en-AU" smtClean="0"/>
              <a:t>Local requirements, but everyone can use</a:t>
            </a:r>
          </a:p>
          <a:p>
            <a:pPr lvl="1"/>
            <a:r>
              <a:rPr lang="en-AU" smtClean="0"/>
              <a:t>Published and managed</a:t>
            </a:r>
          </a:p>
          <a:p>
            <a:r>
              <a:rPr lang="en-AU" smtClean="0"/>
              <a:t>Narrative</a:t>
            </a:r>
          </a:p>
          <a:p>
            <a:pPr lvl="1"/>
            <a:r>
              <a:rPr lang="en-AU" smtClean="0"/>
              <a:t>Human readable (fall back)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Extensions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697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Case for 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Extensions are often problematic in existing HL7 specs</a:t>
            </a:r>
          </a:p>
          <a:p>
            <a:pPr lvl="1"/>
            <a:r>
              <a:rPr lang="en-US" smtClean="0"/>
              <a:t>Z-segments in v2</a:t>
            </a:r>
          </a:p>
          <a:p>
            <a:pPr lvl="1"/>
            <a:r>
              <a:rPr lang="en-US" smtClean="0"/>
              <a:t>Foreign namespaces in CDA/V3</a:t>
            </a:r>
          </a:p>
          <a:p>
            <a:r>
              <a:rPr lang="en-US" smtClean="0"/>
              <a:t>Simple choice – design for absolutely everything or allow extensions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93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 without the pain…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Extensions are built into the wire format</a:t>
            </a:r>
          </a:p>
          <a:p>
            <a:pPr lvl="1"/>
            <a:r>
              <a:rPr lang="en-US" smtClean="0"/>
              <a:t>All conformant systems can “handle” any possible extension - Just a bucket of “other stuff”</a:t>
            </a:r>
          </a:p>
          <a:p>
            <a:pPr lvl="0"/>
            <a:r>
              <a:rPr lang="en-US" smtClean="0"/>
              <a:t>Use mustUnderstand to flag extensions that “change things”</a:t>
            </a:r>
          </a:p>
          <a:p>
            <a:pPr lvl="0"/>
            <a:r>
              <a:rPr lang="en-US" smtClean="0"/>
              <a:t>Require formal definitions of extensions to be available in interoperability space</a:t>
            </a:r>
          </a:p>
          <a:p>
            <a:pPr lvl="0"/>
            <a:r>
              <a:rPr lang="en-US" smtClean="0"/>
              <a:t>Extensions rendered in human readable portion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105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FHIR Spec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  The Specification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Introduction</a:t>
            </a:r>
          </a:p>
          <a:p>
            <a:pPr lvl="1"/>
            <a:r>
              <a:rPr lang="en-AU" smtClean="0"/>
              <a:t>Background, basics, framework</a:t>
            </a:r>
          </a:p>
          <a:p>
            <a:r>
              <a:rPr lang="en-AU" smtClean="0"/>
              <a:t>Implementation</a:t>
            </a:r>
          </a:p>
          <a:p>
            <a:pPr lvl="1"/>
            <a:r>
              <a:rPr lang="en-AU" smtClean="0"/>
              <a:t>HTTP, conformance, JSON, etc.</a:t>
            </a:r>
          </a:p>
          <a:p>
            <a:r>
              <a:rPr lang="en-AU" smtClean="0"/>
              <a:t>Resource Definitions</a:t>
            </a:r>
          </a:p>
          <a:p>
            <a:pPr lvl="1"/>
            <a:r>
              <a:rPr lang="en-AU" smtClean="0"/>
              <a:t>Actual logical definitions of resources and their behaviour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465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(FHIR home)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" y="260648"/>
            <a:ext cx="8595698" cy="550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(FHIR person)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02" y="252716"/>
            <a:ext cx="7589106" cy="627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7837074" y="548680"/>
            <a:ext cx="100811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&amp; Documents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your background with HL7?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2? </a:t>
            </a:r>
            <a:r>
              <a:rPr lang="en-US" dirty="0"/>
              <a:t>v</a:t>
            </a:r>
            <a:r>
              <a:rPr lang="en-US" dirty="0" smtClean="0"/>
              <a:t>3? CDA? Brand new?</a:t>
            </a:r>
          </a:p>
          <a:p>
            <a:r>
              <a:rPr lang="en-US" dirty="0" smtClean="0"/>
              <a:t>What’s your role?</a:t>
            </a:r>
          </a:p>
          <a:p>
            <a:pPr lvl="1"/>
            <a:r>
              <a:rPr lang="en-US" dirty="0" smtClean="0"/>
              <a:t>Developer? Manager? Clinician? Other?</a:t>
            </a:r>
          </a:p>
          <a:p>
            <a:r>
              <a:rPr lang="en-US" dirty="0" smtClean="0"/>
              <a:t>What’s the single most important thing for you to get out of today’s course?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285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&amp; Conformance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in Context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575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FHIR?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Existing standards are not a platform for the future:</a:t>
            </a:r>
          </a:p>
          <a:p>
            <a:pPr lvl="1"/>
            <a:r>
              <a:rPr lang="en-AU" dirty="0" smtClean="0"/>
              <a:t>V2 – venerable, but old technology, self limiting</a:t>
            </a:r>
          </a:p>
          <a:p>
            <a:pPr lvl="1"/>
            <a:r>
              <a:rPr lang="en-AU" dirty="0" smtClean="0"/>
              <a:t>V3 – thorough and correct, but not practical</a:t>
            </a:r>
          </a:p>
          <a:p>
            <a:pPr lvl="1"/>
            <a:r>
              <a:rPr lang="en-AU" dirty="0" smtClean="0"/>
              <a:t>CDA – well established, but also limited in scope and difficult</a:t>
            </a:r>
          </a:p>
          <a:p>
            <a:pPr lvl="1"/>
            <a:r>
              <a:rPr lang="en-AU" dirty="0" smtClean="0"/>
              <a:t>Different approaches not reconciled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5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Collaborations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IHE</a:t>
            </a:r>
          </a:p>
          <a:p>
            <a:pPr lvl="1"/>
            <a:r>
              <a:rPr lang="en-AU" dirty="0" smtClean="0"/>
              <a:t>investigating - use of FHIR for MHD (mobile XDS)</a:t>
            </a:r>
          </a:p>
          <a:p>
            <a:r>
              <a:rPr lang="en-AU" dirty="0" smtClean="0"/>
              <a:t>DICOM</a:t>
            </a:r>
          </a:p>
          <a:p>
            <a:pPr lvl="1"/>
            <a:r>
              <a:rPr lang="en-AU" dirty="0" smtClean="0"/>
              <a:t>interested - RESTful access to image metadata</a:t>
            </a:r>
          </a:p>
          <a:p>
            <a:r>
              <a:rPr lang="en-AU" dirty="0" smtClean="0"/>
              <a:t>W3C </a:t>
            </a:r>
          </a:p>
          <a:p>
            <a:pPr lvl="1"/>
            <a:r>
              <a:rPr lang="en-AU" dirty="0" smtClean="0"/>
              <a:t>Semantic health group helping us with RDF, RIM-based semantic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2nd Draft for comment open now</a:t>
            </a:r>
          </a:p>
          <a:p>
            <a:pPr lvl="1"/>
            <a:r>
              <a:rPr lang="en-AU" dirty="0" smtClean="0"/>
              <a:t>Infrastructure very solid (implementation focus)</a:t>
            </a:r>
          </a:p>
          <a:p>
            <a:pPr lvl="1"/>
            <a:r>
              <a:rPr lang="en-AU" dirty="0" smtClean="0"/>
              <a:t>Definitions &amp; Mappings need work</a:t>
            </a:r>
          </a:p>
          <a:p>
            <a:pPr lvl="1"/>
            <a:r>
              <a:rPr lang="en-AU" dirty="0" smtClean="0"/>
              <a:t>Resource coverage needs to broaden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Next ballot cycle – DSTU grind starts</a:t>
            </a:r>
          </a:p>
          <a:p>
            <a:pPr lvl="1"/>
            <a:r>
              <a:rPr lang="en-AU" dirty="0" smtClean="0"/>
              <a:t>Publish FHIR as full DSTU</a:t>
            </a:r>
          </a:p>
          <a:p>
            <a:pPr lvl="1"/>
            <a:r>
              <a:rPr lang="en-AU" dirty="0" smtClean="0"/>
              <a:t>Testing, real world implementation experience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Read the spec: </a:t>
            </a:r>
            <a:r>
              <a:rPr lang="en-AU" dirty="0" smtClean="0">
                <a:hlinkClick r:id="rId2"/>
              </a:rPr>
              <a:t>http://hl7.org/fhir</a:t>
            </a:r>
            <a:endParaRPr lang="en-AU" dirty="0" smtClean="0"/>
          </a:p>
          <a:p>
            <a:r>
              <a:rPr lang="en-AU" dirty="0" smtClean="0"/>
              <a:t>Comment on the wiki (link from FHIR spec)</a:t>
            </a:r>
          </a:p>
          <a:p>
            <a:r>
              <a:rPr lang="en-AU" dirty="0" smtClean="0"/>
              <a:t>Follow #FHIR on Twitter</a:t>
            </a:r>
          </a:p>
          <a:p>
            <a:r>
              <a:rPr lang="en-AU" dirty="0" smtClean="0"/>
              <a:t>Shape the specification:</a:t>
            </a:r>
          </a:p>
          <a:p>
            <a:pPr lvl="1"/>
            <a:r>
              <a:rPr lang="en-AU" dirty="0" smtClean="0"/>
              <a:t>Join the FHIR track at this WGM</a:t>
            </a:r>
          </a:p>
          <a:p>
            <a:pPr lvl="1"/>
            <a:r>
              <a:rPr lang="en-AU" dirty="0" smtClean="0"/>
              <a:t>Join the FHIR email list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http://wiki.hl7.org/index.php?title=FHIR_email_list_subscription_instructions</a:t>
            </a:r>
            <a:endParaRPr lang="en-AU" dirty="0" smtClean="0"/>
          </a:p>
          <a:p>
            <a:pPr lvl="1"/>
            <a:r>
              <a:rPr lang="en-AU" dirty="0" smtClean="0"/>
              <a:t>Try implementing it</a:t>
            </a:r>
          </a:p>
          <a:p>
            <a:pPr lvl="1"/>
            <a:r>
              <a:rPr lang="en-AU" dirty="0" smtClean="0"/>
              <a:t>Make Ballot comments</a:t>
            </a:r>
          </a:p>
          <a:p>
            <a:pPr lvl="1"/>
            <a:r>
              <a:rPr lang="en-AU" dirty="0" smtClean="0"/>
              <a:t>Come to the Connectathon!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FHIR provide?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(building blocks)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Bundles, Profiles, Conformance</a:t>
            </a:r>
          </a:p>
          <a:p>
            <a:r>
              <a:rPr lang="en-US" dirty="0" smtClean="0"/>
              <a:t>Syntax (XML, JSON)</a:t>
            </a:r>
          </a:p>
          <a:p>
            <a:r>
              <a:rPr lang="en-US" dirty="0" smtClean="0"/>
              <a:t>Human readability</a:t>
            </a:r>
          </a:p>
          <a:p>
            <a:r>
              <a:rPr lang="en-US" dirty="0" smtClean="0"/>
              <a:t>Support for multiple Paradigms</a:t>
            </a:r>
          </a:p>
          <a:p>
            <a:pPr lvl="1"/>
            <a:r>
              <a:rPr lang="en-US" dirty="0" smtClean="0"/>
              <a:t>REST, Messaging, Documents,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73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should:</a:t>
            </a:r>
          </a:p>
          <a:p>
            <a:pPr lvl="1"/>
            <a:r>
              <a:rPr lang="en-US" dirty="0" smtClean="0"/>
              <a:t>Be able to explain what FHIR is to others in your organization</a:t>
            </a:r>
          </a:p>
          <a:p>
            <a:pPr lvl="1"/>
            <a:r>
              <a:rPr lang="en-US" dirty="0" smtClean="0"/>
              <a:t>Know where FHIR fits in the broader healthcare landscape, including other HL7 specifications</a:t>
            </a:r>
          </a:p>
          <a:p>
            <a:pPr lvl="1"/>
            <a:r>
              <a:rPr lang="en-US" dirty="0" smtClean="0"/>
              <a:t>Be equipped to help your organization determine if, when, where and how you might use FHIR</a:t>
            </a:r>
          </a:p>
          <a:p>
            <a:pPr lvl="1"/>
            <a:r>
              <a:rPr lang="en-US" dirty="0" smtClean="0"/>
              <a:t>Know how to approach the FHIR specification to find out what more you need to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602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http://hl7.org/fhir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An instigator of bad puns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the hottest thing since . . .</a:t>
            </a:r>
          </a:p>
          <a:p>
            <a:r>
              <a:rPr lang="en-US" dirty="0" smtClean="0"/>
              <a:t>This spec is spreading like . . .</a:t>
            </a:r>
          </a:p>
          <a:p>
            <a:r>
              <a:rPr lang="en-US" dirty="0" smtClean="0"/>
              <a:t>Committee X is really on FHIR</a:t>
            </a:r>
          </a:p>
          <a:p>
            <a:r>
              <a:rPr lang="en-US" dirty="0" smtClean="0"/>
              <a:t>Feel free to come up with your own</a:t>
            </a:r>
          </a:p>
          <a:p>
            <a:pPr lvl="1"/>
            <a:r>
              <a:rPr lang="en-US" dirty="0" smtClean="0"/>
              <a:t>(but please, not here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59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been a need to share healthcare information electronically for a long time</a:t>
            </a:r>
          </a:p>
          <a:p>
            <a:pPr lvl="1"/>
            <a:r>
              <a:rPr lang="en-US" dirty="0" smtClean="0"/>
              <a:t>HL7 v2 is over 25 years old</a:t>
            </a:r>
          </a:p>
          <a:p>
            <a:r>
              <a:rPr lang="en-US" dirty="0" smtClean="0"/>
              <a:t>Increasing pressure to broaden scope of sharing</a:t>
            </a:r>
          </a:p>
          <a:p>
            <a:pPr lvl="1"/>
            <a:r>
              <a:rPr lang="en-US" dirty="0" smtClean="0"/>
              <a:t>Across organizations, disciplines, even borders</a:t>
            </a:r>
          </a:p>
          <a:p>
            <a:pPr lvl="1"/>
            <a:r>
              <a:rPr lang="en-US" dirty="0" smtClean="0"/>
              <a:t>Mobile &amp; cloud-based applications</a:t>
            </a:r>
          </a:p>
          <a:p>
            <a:pPr lvl="1"/>
            <a:r>
              <a:rPr lang="en-US" dirty="0" smtClean="0"/>
              <a:t>Faster – days or weeks, not months or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28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So what did HL7 have to offer in this space?</a:t>
            </a:r>
          </a:p>
          <a:p>
            <a:r>
              <a:rPr lang="en-US" dirty="0" smtClean="0"/>
              <a:t>A: Not much</a:t>
            </a:r>
          </a:p>
          <a:p>
            <a:pPr lvl="1"/>
            <a:r>
              <a:rPr lang="en-US" dirty="0" smtClean="0"/>
              <a:t>V3 attempted to address some of these issues, but too slow and too hard</a:t>
            </a:r>
          </a:p>
          <a:p>
            <a:pPr lvl="1"/>
            <a:r>
              <a:rPr lang="en-US" dirty="0" smtClean="0"/>
              <a:t>CDA has had the most success, but both limited and still too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723555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1207</TotalTime>
  <Words>1880</Words>
  <Application>Microsoft Office PowerPoint</Application>
  <PresentationFormat>On-screen Show (4:3)</PresentationFormat>
  <Paragraphs>384</Paragraphs>
  <Slides>51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Refined</vt:lpstr>
      <vt:lpstr>Introduction to FHIR</vt:lpstr>
      <vt:lpstr>This presentation</vt:lpstr>
      <vt:lpstr>Who am I?</vt:lpstr>
      <vt:lpstr>Who are you?</vt:lpstr>
      <vt:lpstr>Tutorial Objectives</vt:lpstr>
      <vt:lpstr>What is FHIR?</vt:lpstr>
      <vt:lpstr>Answer: An instigator of bad puns</vt:lpstr>
      <vt:lpstr>The Need</vt:lpstr>
      <vt:lpstr>The Need</vt:lpstr>
      <vt:lpstr>Genesis of FHIR</vt:lpstr>
      <vt:lpstr>The acronym</vt:lpstr>
      <vt:lpstr>FHIR Principles</vt:lpstr>
      <vt:lpstr>FHIR Manifesto</vt:lpstr>
      <vt:lpstr>Implementer Focus</vt:lpstr>
      <vt:lpstr>Support “Common” Scenarios</vt:lpstr>
      <vt:lpstr>Web technologies</vt:lpstr>
      <vt:lpstr>Human Readable</vt:lpstr>
      <vt:lpstr>Freely available</vt:lpstr>
      <vt:lpstr>Governance</vt:lpstr>
      <vt:lpstr>Paradigms and Architectures</vt:lpstr>
      <vt:lpstr>Paradigms</vt:lpstr>
      <vt:lpstr>REST</vt:lpstr>
      <vt:lpstr>Documents</vt:lpstr>
      <vt:lpstr>Messages</vt:lpstr>
      <vt:lpstr>Using Resources</vt:lpstr>
      <vt:lpstr>FHIR Resources</vt:lpstr>
      <vt:lpstr>Resources</vt:lpstr>
      <vt:lpstr>What’s a Resource?</vt:lpstr>
      <vt:lpstr>Resources</vt:lpstr>
      <vt:lpstr>Person</vt:lpstr>
      <vt:lpstr>Resources</vt:lpstr>
      <vt:lpstr>FHIR Extensions</vt:lpstr>
      <vt:lpstr>The Case for Extensions</vt:lpstr>
      <vt:lpstr>Extensions without the pain…</vt:lpstr>
      <vt:lpstr>Reading the FHIR Spec</vt:lpstr>
      <vt:lpstr>  The Specification</vt:lpstr>
      <vt:lpstr>(FHIR home)</vt:lpstr>
      <vt:lpstr>(FHIR person)</vt:lpstr>
      <vt:lpstr>Messages &amp; Documents</vt:lpstr>
      <vt:lpstr>Profiles &amp; Conformance</vt:lpstr>
      <vt:lpstr>FHIR in Context</vt:lpstr>
      <vt:lpstr>Why FHIR?</vt:lpstr>
      <vt:lpstr>Implementing FHIR</vt:lpstr>
      <vt:lpstr>Where can FHIR be used?</vt:lpstr>
      <vt:lpstr>Collaborations</vt:lpstr>
      <vt:lpstr>Future Plans</vt:lpstr>
      <vt:lpstr>Next Steps</vt:lpstr>
      <vt:lpstr>Review</vt:lpstr>
      <vt:lpstr>What does FHIR provide?</vt:lpstr>
      <vt:lpstr>FHIR Manifesto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63</cp:revision>
  <dcterms:created xsi:type="dcterms:W3CDTF">2012-12-03T20:41:34Z</dcterms:created>
  <dcterms:modified xsi:type="dcterms:W3CDTF">2012-12-18T06:02:38Z</dcterms:modified>
</cp:coreProperties>
</file>