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sldIdLst>
    <p:sldId id="256" r:id="rId2"/>
    <p:sldId id="324" r:id="rId3"/>
    <p:sldId id="281" r:id="rId4"/>
    <p:sldId id="282" r:id="rId5"/>
    <p:sldId id="283" r:id="rId6"/>
    <p:sldId id="284" r:id="rId7"/>
    <p:sldId id="285" r:id="rId8"/>
    <p:sldId id="286" r:id="rId9"/>
    <p:sldId id="313" r:id="rId10"/>
    <p:sldId id="316" r:id="rId11"/>
    <p:sldId id="315" r:id="rId12"/>
    <p:sldId id="319" r:id="rId13"/>
    <p:sldId id="320" r:id="rId14"/>
    <p:sldId id="321" r:id="rId15"/>
    <p:sldId id="322" r:id="rId16"/>
    <p:sldId id="323" r:id="rId17"/>
    <p:sldId id="325" r:id="rId18"/>
    <p:sldId id="326" r:id="rId19"/>
    <p:sldId id="327" r:id="rId20"/>
    <p:sldId id="338" r:id="rId21"/>
    <p:sldId id="288" r:id="rId22"/>
    <p:sldId id="339" r:id="rId23"/>
    <p:sldId id="340" r:id="rId24"/>
    <p:sldId id="341" r:id="rId25"/>
    <p:sldId id="342" r:id="rId26"/>
    <p:sldId id="343" r:id="rId27"/>
    <p:sldId id="344" r:id="rId28"/>
    <p:sldId id="289" r:id="rId29"/>
    <p:sldId id="301" r:id="rId30"/>
    <p:sldId id="298" r:id="rId31"/>
    <p:sldId id="303" r:id="rId32"/>
    <p:sldId id="359" r:id="rId33"/>
    <p:sldId id="304" r:id="rId34"/>
    <p:sldId id="346" r:id="rId35"/>
    <p:sldId id="290" r:id="rId36"/>
    <p:sldId id="299" r:id="rId37"/>
    <p:sldId id="300" r:id="rId38"/>
    <p:sldId id="292" r:id="rId39"/>
    <p:sldId id="308" r:id="rId40"/>
    <p:sldId id="347" r:id="rId41"/>
    <p:sldId id="348" r:id="rId42"/>
    <p:sldId id="355" r:id="rId43"/>
    <p:sldId id="356" r:id="rId44"/>
    <p:sldId id="349" r:id="rId45"/>
    <p:sldId id="350" r:id="rId46"/>
    <p:sldId id="351" r:id="rId47"/>
    <p:sldId id="352" r:id="rId48"/>
    <p:sldId id="353" r:id="rId49"/>
    <p:sldId id="358" r:id="rId50"/>
    <p:sldId id="309" r:id="rId51"/>
    <p:sldId id="360" r:id="rId52"/>
    <p:sldId id="361" r:id="rId53"/>
    <p:sldId id="362" r:id="rId54"/>
    <p:sldId id="363" r:id="rId55"/>
    <p:sldId id="364" r:id="rId56"/>
    <p:sldId id="365" r:id="rId57"/>
    <p:sldId id="384" r:id="rId58"/>
    <p:sldId id="334" r:id="rId59"/>
    <p:sldId id="379" r:id="rId60"/>
    <p:sldId id="378" r:id="rId61"/>
    <p:sldId id="377" r:id="rId62"/>
    <p:sldId id="376" r:id="rId63"/>
    <p:sldId id="375" r:id="rId64"/>
    <p:sldId id="374" r:id="rId65"/>
    <p:sldId id="373" r:id="rId66"/>
    <p:sldId id="380" r:id="rId67"/>
    <p:sldId id="372" r:id="rId68"/>
    <p:sldId id="371" r:id="rId69"/>
    <p:sldId id="381" r:id="rId70"/>
    <p:sldId id="331" r:id="rId71"/>
    <p:sldId id="295" r:id="rId72"/>
    <p:sldId id="336" r:id="rId73"/>
    <p:sldId id="366" r:id="rId74"/>
    <p:sldId id="367" r:id="rId75"/>
    <p:sldId id="368" r:id="rId76"/>
    <p:sldId id="369" r:id="rId77"/>
    <p:sldId id="382" r:id="rId78"/>
    <p:sldId id="332" r:id="rId79"/>
    <p:sldId id="383" r:id="rId80"/>
    <p:sldId id="333" r:id="rId81"/>
    <p:sldId id="296" r:id="rId82"/>
    <p:sldId id="329" r:id="rId83"/>
    <p:sldId id="337" r:id="rId84"/>
    <p:sldId id="279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5" autoAdjust="0"/>
    <p:restoredTop sz="86433" autoAdjust="0"/>
  </p:normalViewPr>
  <p:slideViewPr>
    <p:cSldViewPr>
      <p:cViewPr varScale="1">
        <p:scale>
          <a:sx n="101" d="100"/>
          <a:sy n="101" d="100"/>
        </p:scale>
        <p:origin x="-1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2012-12-17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20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few systems will ever see more than 40-50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6578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Published</a:t>
            </a:r>
            <a:r>
              <a:rPr lang="en-US" baseline="0" dirty="0" smtClean="0"/>
              <a:t> as HTML</a:t>
            </a:r>
          </a:p>
          <a:p>
            <a:r>
              <a:rPr lang="en-US" baseline="0" dirty="0" smtClean="0"/>
              <a:t>Published using validation process that performs consistency checks</a:t>
            </a:r>
          </a:p>
          <a:p>
            <a:r>
              <a:rPr lang="en-US" baseline="0" dirty="0" smtClean="0"/>
              <a:t>Really shouldn’t require much guidance to read, but a few things to call out</a:t>
            </a:r>
          </a:p>
          <a:p>
            <a:r>
              <a:rPr lang="en-US" baseline="0" dirty="0" smtClean="0"/>
              <a:t>Objective of spec is developer can skim and decide in &lt; day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992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Who’s read the v3 spec? – modeler</a:t>
            </a:r>
            <a:r>
              <a:rPr lang="en-US" baseline="0" dirty="0" smtClean="0"/>
              <a:t> &amp; balloter focused</a:t>
            </a:r>
            <a:endParaRPr lang="en-US" dirty="0" smtClean="0"/>
          </a:p>
          <a:p>
            <a:r>
              <a:rPr lang="en-US" dirty="0" smtClean="0"/>
              <a:t>Spec is driven by people who write code</a:t>
            </a:r>
          </a:p>
          <a:p>
            <a:r>
              <a:rPr lang="en-US" dirty="0" smtClean="0"/>
              <a:t>Numerous</a:t>
            </a:r>
            <a:r>
              <a:rPr lang="en-US" baseline="0" dirty="0" smtClean="0"/>
              <a:t> pieces have been changed because of experience with what worked when trying to implement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740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by constraint failed – years to develop, what</a:t>
            </a:r>
            <a:r>
              <a:rPr lang="en-US" baseline="0" dirty="0" smtClean="0"/>
              <a:t> was produced required yet more design to be implementable and after that might not be interoperable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to determine the 80%?  Look to existing specs – v2, v3, CDA templates, OpenEHR, jurisdictional projects, what implementations we’ve seen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not sure, err on the side of “not in for now”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Challenges with “raising the</a:t>
            </a:r>
            <a:r>
              <a:rPr lang="en-US" baseline="0" dirty="0" smtClean="0"/>
              <a:t> bar”</a:t>
            </a:r>
          </a:p>
          <a:p>
            <a:r>
              <a:rPr lang="en-US" baseline="0" dirty="0" smtClean="0"/>
              <a:t>What happens when there aren’t many/any implementations?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521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very hard to *not*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2313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Even when you think your target will understand all the encoded data, reality is data often gets shared beyond the originally intended context</a:t>
            </a:r>
          </a:p>
          <a:p>
            <a:endParaRPr lang="en-US" baseline="0" dirty="0" smtClean="0"/>
          </a:p>
          <a:p>
            <a:r>
              <a:rPr lang="en-US" dirty="0" smtClean="0"/>
              <a:t>Allow</a:t>
            </a:r>
            <a:r>
              <a:rPr lang="en-US" baseline="0" dirty="0" smtClean="0"/>
              <a:t> for exceptions for things like automated device readings,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53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a bigger</a:t>
            </a:r>
            <a:r>
              <a:rPr lang="en-US" baseline="0" dirty="0" smtClean="0"/>
              <a:t> deal before HL7 decided to open up all 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full legal text towards bottom of FHIR home page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069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Governance Board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Maintains FHIR principles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Identifies risks, precepts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Handles coordination w/ external groups</a:t>
            </a:r>
          </a:p>
          <a:p>
            <a:pPr marL="0" indent="0">
              <a:buFontTx/>
              <a:buNone/>
            </a:pPr>
            <a:r>
              <a:rPr lang="en-US" dirty="0" smtClean="0"/>
              <a:t>FHIR Management Group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Coordinates</a:t>
            </a:r>
            <a:r>
              <a:rPr lang="en-US" baseline="0" dirty="0" smtClean="0"/>
              <a:t> Work Groups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Manages ballot process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Education delivery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Day-to-day activities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Modeling &amp; Methodology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Defines criteria for artifacts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Determines processes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Documents best practices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Work Groups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the actual development work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Core Team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Temporary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Takes on work Work Groups can’t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Expedites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What haven’t we talked about yet?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629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URLs, parameters, etc. all defined</a:t>
            </a:r>
          </a:p>
          <a:p>
            <a:r>
              <a:rPr lang="en-US" dirty="0" smtClean="0"/>
              <a:t>Choice of what operations to support</a:t>
            </a:r>
          </a:p>
          <a:p>
            <a:r>
              <a:rPr lang="en-US" dirty="0" smtClean="0"/>
              <a:t>Behavior documented in conformance profile - mandatory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</a:t>
            </a:r>
            <a:r>
              <a:rPr lang="en-US" sz="800" b="1" dirty="0"/>
              <a:t>2012 </a:t>
            </a:r>
            <a:r>
              <a:rPr lang="en-US" sz="800" b="1" dirty="0" smtClean="0"/>
              <a:t>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2012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37signals/highrise-api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/3.0/deed.en_GB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email_list_subscription_instructions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FHIR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January 14, 2013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Genesis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HL7 undertook a “Fresh look”</a:t>
            </a:r>
          </a:p>
          <a:p>
            <a:pPr lvl="1"/>
            <a:r>
              <a:rPr lang="en-AU" dirty="0" smtClean="0"/>
              <a:t>What would healthcare exchange look like if we started from scratch using modern approaches?</a:t>
            </a:r>
            <a:endParaRPr lang="en-AU" dirty="0" smtClean="0"/>
          </a:p>
          <a:p>
            <a:r>
              <a:rPr lang="en-AU" dirty="0" smtClean="0"/>
              <a:t>Web search for success markers led to RESTful based APIs</a:t>
            </a:r>
          </a:p>
          <a:p>
            <a:pPr lvl="1"/>
            <a:r>
              <a:rPr lang="en-AU" dirty="0" smtClean="0"/>
              <a:t>Exemplar: Highrise (</a:t>
            </a:r>
            <a:r>
              <a:rPr lang="en-AU" dirty="0" smtClean="0">
                <a:hlinkClick r:id="rId2"/>
              </a:rPr>
              <a:t>https://github.com/37signals/highrise-api</a:t>
            </a:r>
            <a:r>
              <a:rPr lang="en-AU" dirty="0" smtClean="0"/>
              <a:t>)</a:t>
            </a:r>
          </a:p>
          <a:p>
            <a:r>
              <a:rPr lang="en-AU" dirty="0" smtClean="0"/>
              <a:t>Drafted a healthcare exchange API based on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acronym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– Fast (to design &amp; to implement)</a:t>
            </a:r>
          </a:p>
          <a:p>
            <a:pPr lvl="1"/>
            <a:r>
              <a:rPr lang="en-US" dirty="0" smtClean="0"/>
              <a:t>Relative – No technology can make integration as fast as we’d like</a:t>
            </a:r>
          </a:p>
          <a:p>
            <a:r>
              <a:rPr lang="en-US" dirty="0" smtClean="0"/>
              <a:t>H – Health</a:t>
            </a:r>
          </a:p>
          <a:p>
            <a:pPr lvl="1"/>
            <a:r>
              <a:rPr lang="en-US" dirty="0" smtClean="0"/>
              <a:t>That’s why we’re here</a:t>
            </a:r>
          </a:p>
          <a:p>
            <a:r>
              <a:rPr lang="en-US" dirty="0" smtClean="0"/>
              <a:t>I – Interoperable</a:t>
            </a:r>
          </a:p>
          <a:p>
            <a:pPr lvl="1"/>
            <a:r>
              <a:rPr lang="en-US" dirty="0" smtClean="0"/>
              <a:t>Ditto</a:t>
            </a:r>
          </a:p>
          <a:p>
            <a:r>
              <a:rPr lang="en-US" dirty="0" smtClean="0"/>
              <a:t>R – Resources</a:t>
            </a:r>
          </a:p>
          <a:p>
            <a:pPr lvl="1"/>
            <a:r>
              <a:rPr lang="en-US" dirty="0" smtClean="0"/>
              <a:t>Building blocks – more on these to follow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561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Principles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63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Implementer</a:t>
            </a:r>
            <a:r>
              <a:rPr lang="en-US" baseline="0" dirty="0" smtClean="0"/>
              <a:t> Focus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Specification is written for one target</a:t>
            </a:r>
            <a:r>
              <a:rPr lang="en-US" sz="2400" baseline="0" dirty="0" smtClean="0"/>
              <a:t> audience: implementers</a:t>
            </a:r>
          </a:p>
          <a:p>
            <a:pPr lvl="1"/>
            <a:r>
              <a:rPr lang="en-US" sz="2400" dirty="0" smtClean="0"/>
              <a:t>Rationale, modeling</a:t>
            </a:r>
            <a:r>
              <a:rPr lang="en-US" sz="2400" baseline="0" dirty="0" smtClean="0"/>
              <a:t> approaches, etc. kept elsewhere</a:t>
            </a:r>
          </a:p>
          <a:p>
            <a:pPr lvl="0"/>
            <a:r>
              <a:rPr lang="en-US" sz="2400" dirty="0" smtClean="0"/>
              <a:t>Multiple reference implementations from day 1</a:t>
            </a:r>
          </a:p>
          <a:p>
            <a:pPr lvl="0"/>
            <a:r>
              <a:rPr lang="en-US" sz="2400" dirty="0" smtClean="0"/>
              <a:t>Publicly available test servers</a:t>
            </a:r>
          </a:p>
          <a:p>
            <a:pPr lvl="0"/>
            <a:r>
              <a:rPr lang="en-US" sz="2400" dirty="0" smtClean="0"/>
              <a:t>Starter APIs published with spec</a:t>
            </a:r>
          </a:p>
          <a:p>
            <a:pPr lvl="1"/>
            <a:r>
              <a:rPr lang="en-US" sz="2400" dirty="0" smtClean="0"/>
              <a:t>Delphi, C#, Java – more to come</a:t>
            </a:r>
          </a:p>
          <a:p>
            <a:pPr lvl="0"/>
            <a:r>
              <a:rPr lang="en-US" sz="2400" dirty="0" smtClean="0"/>
              <a:t>Connectathons</a:t>
            </a:r>
            <a:r>
              <a:rPr lang="en-US" sz="2400" baseline="0" dirty="0" smtClean="0"/>
              <a:t> to verify specification approaches</a:t>
            </a:r>
          </a:p>
          <a:p>
            <a:pPr lvl="0"/>
            <a:r>
              <a:rPr lang="en-US" sz="2400" baseline="0" dirty="0" smtClean="0"/>
              <a:t>Instances you can read and understand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sz="2400" dirty="0" smtClean="0">
                <a:sym typeface="Wingdings" pitchFamily="2" charset="2"/>
              </a:rPr>
              <a:t>Lots of examples (and they’re valid too)</a:t>
            </a: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675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“Common” Scenarios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Inclusion of content in core specification is based on “80%” rule:</a:t>
            </a:r>
          </a:p>
          <a:p>
            <a:pPr lvl="1"/>
            <a:r>
              <a:rPr lang="en-US" dirty="0" smtClean="0"/>
              <a:t>“We only include data elements if we are confident that 80% of implementations maintaining that resource will make use of the element”</a:t>
            </a:r>
          </a:p>
          <a:p>
            <a:pPr lvl="1"/>
            <a:r>
              <a:rPr lang="en-US" dirty="0" smtClean="0"/>
              <a:t>Other content pushed to extensions</a:t>
            </a:r>
          </a:p>
          <a:p>
            <a:pPr lvl="2"/>
            <a:r>
              <a:rPr lang="en-US" dirty="0" smtClean="0"/>
              <a:t>(more on this later)</a:t>
            </a:r>
          </a:p>
          <a:p>
            <a:r>
              <a:rPr lang="en-US" dirty="0" smtClean="0"/>
              <a:t>Easy to say, governance challenge to achieve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8993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Instances shared using XML &amp; JSON</a:t>
            </a:r>
          </a:p>
          <a:p>
            <a:r>
              <a:rPr lang="en-US" dirty="0" smtClean="0"/>
              <a:t>Collections represented using ATOM</a:t>
            </a:r>
          </a:p>
          <a:p>
            <a:pPr lvl="1"/>
            <a:r>
              <a:rPr lang="en-US" dirty="0" smtClean="0"/>
              <a:t>Same technology</a:t>
            </a:r>
            <a:r>
              <a:rPr lang="en-US" baseline="0" dirty="0" smtClean="0"/>
              <a:t> that gives you your daily news summary</a:t>
            </a:r>
          </a:p>
          <a:p>
            <a:pPr lvl="1"/>
            <a:r>
              <a:rPr lang="en-US" baseline="0" dirty="0" smtClean="0"/>
              <a:t>Out-of-the-box publish/subscribe</a:t>
            </a:r>
          </a:p>
          <a:p>
            <a:pPr lvl="0"/>
            <a:r>
              <a:rPr lang="en-US" dirty="0" smtClean="0"/>
              <a:t>Web calls work the same way they do for Facebook</a:t>
            </a:r>
            <a:r>
              <a:rPr lang="en-US" baseline="0" dirty="0" smtClean="0"/>
              <a:t> &amp; Twitter</a:t>
            </a:r>
          </a:p>
          <a:p>
            <a:pPr lvl="0"/>
            <a:r>
              <a:rPr lang="en-US" dirty="0" smtClean="0"/>
              <a:t>Rely on HTTPS, OAuth, etc. for security functions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829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CDA taught HL7 a very important lesson</a:t>
            </a:r>
          </a:p>
          <a:p>
            <a:pPr lvl="1"/>
            <a:r>
              <a:rPr lang="en-US" dirty="0" smtClean="0"/>
              <a:t>Even if the computers don’t understand 99% of what you’re sending, that’s ok if they can properly render it to a human clinician</a:t>
            </a:r>
          </a:p>
          <a:p>
            <a:pPr lvl="0"/>
            <a:r>
              <a:rPr lang="en-US" dirty="0" smtClean="0"/>
              <a:t>This doesn’t just hold for documents – important for messages, services, etc.</a:t>
            </a:r>
          </a:p>
          <a:p>
            <a:pPr lvl="0"/>
            <a:r>
              <a:rPr lang="en-US" dirty="0" smtClean="0"/>
              <a:t>In FHIR, </a:t>
            </a:r>
            <a:r>
              <a:rPr lang="en-US" b="1" dirty="0" smtClean="0"/>
              <a:t>every</a:t>
            </a:r>
            <a:r>
              <a:rPr lang="en-US" b="0" baseline="0" dirty="0" smtClean="0"/>
              <a:t> resource is required to have a human-readable expression</a:t>
            </a:r>
          </a:p>
          <a:p>
            <a:pPr lvl="1"/>
            <a:r>
              <a:rPr lang="en-US" dirty="0" smtClean="0"/>
              <a:t>Can be direct rendering or human 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9803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Freely available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Unencumbered – free for use, no membership required</a:t>
            </a:r>
          </a:p>
          <a:p>
            <a:r>
              <a:rPr lang="en-US" dirty="0" smtClean="0">
                <a:hlinkClick r:id="rId3"/>
              </a:rPr>
              <a:t>http://hl7.org/fhir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65627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986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347864" y="3644469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Governance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FGB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495752" y="3644469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Management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FMG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187624" y="3644469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Methodology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MnM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312070" y="2276872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Oversight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TSC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195736" y="5013176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Work Groups</a:t>
            </a:r>
            <a:endParaRPr kumimoji="0" lang="en-CA" sz="18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932040" y="5013176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 Team</a:t>
            </a:r>
            <a:endParaRPr kumimoji="0" lang="en-CA" sz="18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8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US" dirty="0" smtClean="0"/>
              <a:t>TODO</a:t>
            </a:r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2"/>
              </a:rPr>
              <a:t>Creative Commons Attribution 3.0 Unported License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 and Architectures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0162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out-of-the-box interoperability</a:t>
            </a:r>
          </a:p>
          <a:p>
            <a:r>
              <a:rPr lang="en-US" dirty="0" smtClean="0"/>
              <a:t>Leverage</a:t>
            </a:r>
            <a:r>
              <a:rPr lang="en-US" baseline="0" dirty="0" smtClean="0"/>
              <a:t> HTTP: GET, POST, etc.</a:t>
            </a:r>
          </a:p>
          <a:p>
            <a:r>
              <a:rPr lang="en-US" dirty="0" smtClean="0"/>
              <a:t>Pre-defined operations</a:t>
            </a:r>
          </a:p>
          <a:p>
            <a:pPr lvl="1"/>
            <a:r>
              <a:rPr lang="en-US" dirty="0" smtClean="0"/>
              <a:t>Create, Read, Update, Delete</a:t>
            </a:r>
          </a:p>
          <a:p>
            <a:pPr lvl="1"/>
            <a:r>
              <a:rPr lang="en-US" dirty="0" smtClean="0"/>
              <a:t>Also: History, Read Version, Search, Updates, Validate, Conformance &amp; Batch</a:t>
            </a:r>
          </a:p>
          <a:p>
            <a:r>
              <a:rPr lang="en-US" dirty="0" smtClean="0"/>
              <a:t>Works best in environments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2599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CDA</a:t>
            </a:r>
          </a:p>
          <a:p>
            <a:r>
              <a:rPr lang="en-US" dirty="0" smtClean="0"/>
              <a:t>Collection</a:t>
            </a:r>
            <a:r>
              <a:rPr lang="en-US" baseline="0" dirty="0" smtClean="0"/>
              <a:t> of resources bound together</a:t>
            </a:r>
          </a:p>
          <a:p>
            <a:pPr lvl="1"/>
            <a:r>
              <a:rPr lang="en-US" baseline="0" dirty="0" smtClean="0"/>
              <a:t>Root is a “Document” resource</a:t>
            </a:r>
          </a:p>
          <a:p>
            <a:pPr lvl="1"/>
            <a:r>
              <a:rPr lang="en-US" baseline="0" dirty="0" smtClean="0"/>
              <a:t>Just like CDA header</a:t>
            </a:r>
          </a:p>
          <a:p>
            <a:r>
              <a:rPr lang="en-US" baseline="0" dirty="0" smtClean="0"/>
              <a:t>Sent as an ATOM feed</a:t>
            </a:r>
          </a:p>
          <a:p>
            <a:r>
              <a:rPr lang="en-US" baseline="0" dirty="0" smtClean="0"/>
              <a:t>One context</a:t>
            </a:r>
          </a:p>
          <a:p>
            <a:r>
              <a:rPr lang="en-US" baseline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v2 and v3 messaging</a:t>
            </a:r>
          </a:p>
          <a:p>
            <a:r>
              <a:rPr lang="en-US" dirty="0" smtClean="0"/>
              <a:t>Also a collection of resources as an ATOM feed</a:t>
            </a:r>
          </a:p>
          <a:p>
            <a:r>
              <a:rPr lang="en-US" dirty="0" smtClean="0"/>
              <a:t>Allows request/response behavior with bundles for both request and response</a:t>
            </a:r>
          </a:p>
          <a:p>
            <a:r>
              <a:rPr lang="en-US" dirty="0" smtClean="0"/>
              <a:t>Event-driven</a:t>
            </a:r>
          </a:p>
          <a:p>
            <a:pPr lvl="1"/>
            <a:r>
              <a:rPr lang="en-US" dirty="0" smtClean="0"/>
              <a:t>E.g. Send lab order, get back result</a:t>
            </a:r>
          </a:p>
          <a:p>
            <a:r>
              <a:rPr lang="en-US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baseline="0" dirty="0" smtClean="0"/>
              <a:t> Oriented Architecture (SOA)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whatever you like </a:t>
            </a:r>
          </a:p>
          <a:p>
            <a:pPr lvl="1"/>
            <a:r>
              <a:rPr lang="en-US" dirty="0" smtClean="0"/>
              <a:t>(based on SOA principles)</a:t>
            </a:r>
          </a:p>
          <a:p>
            <a:pPr lvl="1"/>
            <a:r>
              <a:rPr lang="en-US" dirty="0" smtClean="0"/>
              <a:t>Ultra complex workflows</a:t>
            </a:r>
          </a:p>
          <a:p>
            <a:pPr lvl="1"/>
            <a:r>
              <a:rPr lang="en-US" dirty="0" smtClean="0"/>
              <a:t>Ultra simple workflows</a:t>
            </a:r>
          </a:p>
          <a:p>
            <a:pPr lvl="1"/>
            <a:r>
              <a:rPr lang="en-US" dirty="0" smtClean="0"/>
              <a:t>Individual resources or collections (in Atom or other formats)</a:t>
            </a:r>
          </a:p>
          <a:p>
            <a:pPr lvl="1"/>
            <a:r>
              <a:rPr lang="en-US" dirty="0" smtClean="0"/>
              <a:t>Use HTTP or use something else</a:t>
            </a:r>
          </a:p>
          <a:p>
            <a:pPr lvl="1"/>
            <a:r>
              <a:rPr lang="en-US" dirty="0" smtClean="0"/>
              <a:t>Only constraint is that you’re passing around FHIR resources in some shape or manner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130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Regardless of paradigm</a:t>
            </a:r>
            <a:r>
              <a:rPr lang="en-US" sz="2600" baseline="0" dirty="0" smtClean="0"/>
              <a:t> </a:t>
            </a:r>
            <a:r>
              <a:rPr lang="en-US" sz="2600" b="1" baseline="0" dirty="0" smtClean="0"/>
              <a:t>the content is the same</a:t>
            </a:r>
            <a:endParaRPr lang="en-US" sz="2600" b="0" baseline="0" dirty="0" smtClean="0"/>
          </a:p>
          <a:p>
            <a:r>
              <a:rPr lang="en-US" sz="2600" b="0" baseline="0" dirty="0" smtClean="0"/>
              <a:t>This means it’s straight-forward to share content across paradigms</a:t>
            </a:r>
          </a:p>
          <a:p>
            <a:pPr lvl="1"/>
            <a:r>
              <a:rPr lang="en-US" sz="2600" dirty="0" smtClean="0"/>
              <a:t>E.g. Receive a lab result in a message.  Package it in a discharge</a:t>
            </a:r>
            <a:r>
              <a:rPr lang="en-US" sz="2600" baseline="0" dirty="0" smtClean="0"/>
              <a:t> summary document</a:t>
            </a:r>
          </a:p>
          <a:p>
            <a:pPr lvl="0"/>
            <a:r>
              <a:rPr lang="en-US" sz="2600" dirty="0" smtClean="0"/>
              <a:t>It also means constraints can be shared across paradigms</a:t>
            </a:r>
          </a:p>
          <a:p>
            <a:pPr lvl="1"/>
            <a:r>
              <a:rPr lang="en-US" sz="2600" dirty="0" smtClean="0"/>
              <a:t>E.g. Define a profile for Blood Pressure and use it on resources in messages, documents, REST and services</a:t>
            </a:r>
            <a:endParaRPr lang="en-CA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22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makes no assumptions about the architectural design of systems</a:t>
            </a:r>
          </a:p>
          <a:p>
            <a:pPr lvl="0"/>
            <a:r>
              <a:rPr lang="en-US" dirty="0" smtClean="0"/>
              <a:t>You can use it for</a:t>
            </a:r>
          </a:p>
          <a:p>
            <a:pPr lvl="1"/>
            <a:r>
              <a:rPr lang="en-US" dirty="0" smtClean="0"/>
              <a:t>Light or heavy</a:t>
            </a:r>
            <a:r>
              <a:rPr lang="en-US" baseline="0" dirty="0" smtClean="0"/>
              <a:t> c</a:t>
            </a:r>
            <a:r>
              <a:rPr lang="en-US" dirty="0" smtClean="0"/>
              <a:t>lients</a:t>
            </a:r>
          </a:p>
          <a:p>
            <a:pPr lvl="1"/>
            <a:r>
              <a:rPr lang="en-US" dirty="0" smtClean="0"/>
              <a:t>Central server or peer-to-peer</a:t>
            </a:r>
            <a:r>
              <a:rPr lang="en-US" baseline="0" dirty="0" smtClean="0"/>
              <a:t> sharing</a:t>
            </a:r>
          </a:p>
          <a:p>
            <a:pPr lvl="1"/>
            <a:r>
              <a:rPr lang="en-US" baseline="0" dirty="0" smtClean="0"/>
              <a:t>Push or pull</a:t>
            </a:r>
          </a:p>
          <a:p>
            <a:pPr lvl="1"/>
            <a:r>
              <a:rPr lang="en-US" dirty="0" smtClean="0"/>
              <a:t>Query</a:t>
            </a:r>
            <a:r>
              <a:rPr lang="en-US" baseline="0" dirty="0" smtClean="0"/>
              <a:t> or publish/subscribe</a:t>
            </a:r>
          </a:p>
          <a:p>
            <a:pPr lvl="1"/>
            <a:r>
              <a:rPr lang="en-US" baseline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6592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Resources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Name:</a:t>
            </a:r>
            <a:r>
              <a:rPr lang="en-US" dirty="0" smtClean="0"/>
              <a:t> Lloyd McKenzie</a:t>
            </a:r>
          </a:p>
          <a:p>
            <a:r>
              <a:rPr lang="en-US" b="1" dirty="0" smtClean="0"/>
              <a:t>Company:</a:t>
            </a:r>
            <a:r>
              <a:rPr lang="en-US" dirty="0" smtClean="0"/>
              <a:t> Gordon Point Informatics (GPi)</a:t>
            </a:r>
          </a:p>
          <a:p>
            <a:r>
              <a:rPr lang="en-US" b="1" dirty="0" smtClean="0"/>
              <a:t>Background:</a:t>
            </a:r>
          </a:p>
          <a:p>
            <a:pPr lvl="1"/>
            <a:r>
              <a:rPr lang="en-US" dirty="0" smtClean="0"/>
              <a:t>Initial participant in FHIR core team</a:t>
            </a:r>
          </a:p>
          <a:p>
            <a:pPr lvl="1"/>
            <a:r>
              <a:rPr lang="en-US" dirty="0" smtClean="0"/>
              <a:t>Co-chair FHIR Management Group</a:t>
            </a:r>
          </a:p>
          <a:p>
            <a:pPr lvl="1"/>
            <a:r>
              <a:rPr lang="en-US" dirty="0" smtClean="0"/>
              <a:t>Co-chair HL7 Modeling &amp; Methodology</a:t>
            </a:r>
          </a:p>
          <a:p>
            <a:pPr lvl="1"/>
            <a:r>
              <a:rPr lang="en-US" dirty="0" smtClean="0"/>
              <a:t>Chair HL7 Canada Architecture &amp; Infrastructure</a:t>
            </a:r>
          </a:p>
          <a:p>
            <a:pPr lvl="1"/>
            <a:r>
              <a:rPr lang="en-US" dirty="0" smtClean="0"/>
              <a:t>Heavily involved in HL7 and healthcare exchange for last 14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4423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Resource?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pPr lvl="1"/>
            <a:r>
              <a:rPr lang="en-US" dirty="0" smtClean="0"/>
              <a:t>Person, Patient, Organization, Facility, Coverage, Invoice</a:t>
            </a:r>
          </a:p>
          <a:p>
            <a:r>
              <a:rPr lang="en-US" dirty="0" smtClean="0"/>
              <a:t>Clinical Concepts</a:t>
            </a:r>
          </a:p>
          <a:p>
            <a:pPr lvl="1"/>
            <a:r>
              <a:rPr lang="en-US" dirty="0" smtClean="0"/>
              <a:t>Allergy, Problem, Family History, Care Plan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Document, Message, Profile, Conformance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Non-examples</a:t>
            </a:r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Too small</a:t>
            </a:r>
          </a:p>
          <a:p>
            <a:r>
              <a:rPr lang="en-US" dirty="0" smtClean="0"/>
              <a:t>Electronic Health Record </a:t>
            </a:r>
          </a:p>
          <a:p>
            <a:pPr lvl="1"/>
            <a:r>
              <a:rPr lang="en-US" dirty="0" smtClean="0"/>
              <a:t>Too big</a:t>
            </a:r>
          </a:p>
          <a:p>
            <a:r>
              <a:rPr lang="en-US" dirty="0" smtClean="0"/>
              <a:t>Blood Pressure</a:t>
            </a:r>
          </a:p>
          <a:p>
            <a:pPr lvl="1"/>
            <a:r>
              <a:rPr lang="en-US" dirty="0" smtClean="0"/>
              <a:t>Too specific</a:t>
            </a:r>
          </a:p>
          <a:p>
            <a:r>
              <a:rPr lang="en-US" dirty="0" smtClean="0"/>
              <a:t>Intervention</a:t>
            </a:r>
          </a:p>
          <a:p>
            <a:pPr lvl="1"/>
            <a:r>
              <a:rPr lang="en-US" dirty="0" smtClean="0"/>
              <a:t>Too broad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3203848" y="5805264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100-150 total - ever</a:t>
            </a:r>
            <a:endParaRPr lang="en-CA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51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Resources have 3 parts</a:t>
            </a:r>
          </a:p>
          <a:p>
            <a:pPr lvl="1"/>
            <a:r>
              <a:rPr lang="en-AU" dirty="0" smtClean="0"/>
              <a:t>Defined Structured Data</a:t>
            </a:r>
          </a:p>
          <a:p>
            <a:pPr lvl="2"/>
            <a:r>
              <a:rPr lang="en-AU" dirty="0" smtClean="0"/>
              <a:t>The logical, common contents of the resource</a:t>
            </a:r>
          </a:p>
          <a:p>
            <a:pPr lvl="2"/>
            <a:r>
              <a:rPr lang="en-AU" dirty="0" smtClean="0"/>
              <a:t>Mapped to formal definitions/RIM &amp; other formats</a:t>
            </a:r>
          </a:p>
          <a:p>
            <a:pPr lvl="1"/>
            <a:r>
              <a:rPr lang="en-AU" dirty="0" smtClean="0"/>
              <a:t>Extensions</a:t>
            </a:r>
          </a:p>
          <a:p>
            <a:pPr lvl="2"/>
            <a:r>
              <a:rPr lang="en-AU" dirty="0" smtClean="0"/>
              <a:t>“Non-common” requirements, but everyone can use</a:t>
            </a:r>
          </a:p>
          <a:p>
            <a:pPr lvl="2"/>
            <a:r>
              <a:rPr lang="en-AU" dirty="0" smtClean="0"/>
              <a:t>Published and managed</a:t>
            </a:r>
          </a:p>
          <a:p>
            <a:pPr lvl="1"/>
            <a:r>
              <a:rPr lang="en-AU" dirty="0" smtClean="0"/>
              <a:t>Narrative</a:t>
            </a:r>
          </a:p>
          <a:p>
            <a:pPr lvl="2"/>
            <a:r>
              <a:rPr lang="en-AU" dirty="0" smtClean="0"/>
              <a:t>Human readable (fall back)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Resources are defined as an XML structure based on desired wire syntax</a:t>
            </a:r>
          </a:p>
          <a:p>
            <a:pPr lvl="1"/>
            <a:r>
              <a:rPr lang="en-US" dirty="0" smtClean="0"/>
              <a:t>Hierarchy </a:t>
            </a:r>
            <a:r>
              <a:rPr lang="en-US" dirty="0" smtClean="0"/>
              <a:t>of elements</a:t>
            </a:r>
          </a:p>
          <a:p>
            <a:pPr lvl="1"/>
            <a:r>
              <a:rPr lang="en-US" dirty="0" smtClean="0"/>
              <a:t>Each element has</a:t>
            </a:r>
          </a:p>
          <a:p>
            <a:pPr lvl="2"/>
            <a:r>
              <a:rPr lang="en-US" dirty="0" smtClean="0"/>
              <a:t>a name</a:t>
            </a:r>
          </a:p>
          <a:p>
            <a:pPr lvl="2"/>
            <a:r>
              <a:rPr lang="en-US" dirty="0" smtClean="0"/>
              <a:t>either a datatype or nested elements</a:t>
            </a:r>
          </a:p>
          <a:p>
            <a:pPr lvl="2"/>
            <a:r>
              <a:rPr lang="en-US" dirty="0" smtClean="0"/>
              <a:t>optionality</a:t>
            </a:r>
          </a:p>
          <a:p>
            <a:pPr lvl="2"/>
            <a:r>
              <a:rPr lang="en-US" dirty="0" smtClean="0"/>
              <a:t>cardinality</a:t>
            </a:r>
          </a:p>
          <a:p>
            <a:pPr lvl="3"/>
            <a:r>
              <a:rPr lang="en-US" dirty="0" smtClean="0"/>
              <a:t>All collections are nested in a containing element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RIM mapping</a:t>
            </a:r>
          </a:p>
        </p:txBody>
      </p:sp>
    </p:spTree>
    <p:extLst>
      <p:ext uri="{BB962C8B-B14F-4D97-AF65-F5344CB8AC3E}">
        <p14:creationId xmlns:p14="http://schemas.microsoft.com/office/powerpoint/2010/main" val="336911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Person</a:t>
            </a:r>
            <a:endParaRPr lang="en-AU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89" y="1828800"/>
            <a:ext cx="5863822" cy="44799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43608" y="2060848"/>
            <a:ext cx="4248472" cy="252028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ounded Rectangle 8"/>
          <p:cNvSpPr/>
          <p:nvPr/>
        </p:nvSpPr>
        <p:spPr>
          <a:xfrm>
            <a:off x="1043608" y="4653136"/>
            <a:ext cx="4896544" cy="60168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1034321" y="5301207"/>
            <a:ext cx="5832648" cy="7200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68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resources . . 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pic>
        <p:nvPicPr>
          <p:cNvPr id="2055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88732" y="3338716"/>
            <a:ext cx="1901825" cy="15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0849" y="3446909"/>
            <a:ext cx="1901825" cy="15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389" y="5013176"/>
            <a:ext cx="1901825" cy="15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267744" y="3284984"/>
            <a:ext cx="1901825" cy="15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95115" y="1724725"/>
            <a:ext cx="1901825" cy="15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55976" y="3589094"/>
            <a:ext cx="1008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Lab</a:t>
            </a:r>
          </a:p>
          <a:p>
            <a:pPr algn="ctr"/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Report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59632" y="3738761"/>
            <a:ext cx="10081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Person</a:t>
            </a:r>
          </a:p>
          <a:p>
            <a:pPr algn="ctr"/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14600" y="3750941"/>
            <a:ext cx="10081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Patient</a:t>
            </a:r>
          </a:p>
          <a:p>
            <a:pPr algn="ctr"/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33245" y="5517232"/>
            <a:ext cx="10081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Agent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41971" y="2268741"/>
            <a:ext cx="10081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Facility</a:t>
            </a:r>
          </a:p>
          <a:p>
            <a:pPr algn="ctr"/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87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Extensions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7697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often problematic in existing HL7 specs</a:t>
            </a:r>
          </a:p>
          <a:p>
            <a:pPr lvl="1"/>
            <a:r>
              <a:rPr lang="en-US" dirty="0" smtClean="0"/>
              <a:t>Z-segments in v2</a:t>
            </a:r>
          </a:p>
          <a:p>
            <a:pPr lvl="1"/>
            <a:r>
              <a:rPr lang="en-US" dirty="0" smtClean="0"/>
              <a:t>Foreign namespaces in CDA/V3</a:t>
            </a:r>
          </a:p>
          <a:p>
            <a:r>
              <a:rPr lang="en-US" dirty="0" smtClean="0"/>
              <a:t>Simple choice – design for absolutely everything or allow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5936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without the pain…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built into the wire format</a:t>
            </a:r>
          </a:p>
          <a:p>
            <a:pPr lvl="1"/>
            <a:r>
              <a:rPr lang="en-US" dirty="0" smtClean="0"/>
              <a:t>All conformant systems can “handle” any possible extension - Just a bucket of “other stuff”</a:t>
            </a:r>
          </a:p>
          <a:p>
            <a:pPr lvl="0"/>
            <a:r>
              <a:rPr lang="en-US" dirty="0" smtClean="0"/>
              <a:t>Use mustUnderstand to flag extensions that “change things”</a:t>
            </a:r>
          </a:p>
          <a:p>
            <a:pPr lvl="0"/>
            <a:r>
              <a:rPr lang="en-US" dirty="0" smtClean="0"/>
              <a:t>Require formal definitions of extensions to be available in interoperability space</a:t>
            </a:r>
          </a:p>
          <a:p>
            <a:pPr lvl="0"/>
            <a:r>
              <a:rPr lang="en-US" dirty="0" smtClean="0"/>
              <a:t>Extensions rendered in human readable portion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8105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FHIR Spec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(FHIR home)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" y="260648"/>
            <a:ext cx="8595698" cy="550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7164288" y="260648"/>
            <a:ext cx="1656184" cy="288032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292080" y="3356992"/>
            <a:ext cx="3096344" cy="288032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169226" y="4221088"/>
            <a:ext cx="4130965" cy="288032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169227" y="4725144"/>
            <a:ext cx="2114742" cy="288032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19" y="5665881"/>
            <a:ext cx="864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1"/>
                </a:solidFill>
              </a:rPr>
              <a:t>http://hl7.org/fhir</a:t>
            </a:r>
            <a:endParaRPr lang="en-CA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your background with HL7?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2? </a:t>
            </a:r>
            <a:r>
              <a:rPr lang="en-US" dirty="0"/>
              <a:t>v</a:t>
            </a:r>
            <a:r>
              <a:rPr lang="en-US" dirty="0" smtClean="0"/>
              <a:t>3? CDA? Brand new?</a:t>
            </a:r>
          </a:p>
          <a:p>
            <a:r>
              <a:rPr lang="en-US" dirty="0" smtClean="0"/>
              <a:t>What’s your role?</a:t>
            </a:r>
          </a:p>
          <a:p>
            <a:pPr lvl="1"/>
            <a:r>
              <a:rPr lang="en-US" dirty="0" smtClean="0"/>
              <a:t>Developer? Manager? Clinician? Other?</a:t>
            </a:r>
          </a:p>
          <a:p>
            <a:r>
              <a:rPr lang="en-US" dirty="0" smtClean="0"/>
              <a:t>What’s the single most important thing for you to get out of today’s course?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9285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  <p:pic>
        <p:nvPicPr>
          <p:cNvPr id="3074" name="Picture 2" descr="Data Types Concept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56" y="1728936"/>
            <a:ext cx="531114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08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(cont’d)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Based on w3c schema and ISO data</a:t>
            </a:r>
            <a:r>
              <a:rPr lang="en-US" baseline="0" dirty="0" smtClean="0"/>
              <a:t> types</a:t>
            </a:r>
          </a:p>
          <a:p>
            <a:r>
              <a:rPr lang="en-US" baseline="0" dirty="0" smtClean="0"/>
              <a:t>Stick to the “80% rule” – only expose what most will use</a:t>
            </a:r>
          </a:p>
          <a:p>
            <a:r>
              <a:rPr lang="en-US" baseline="0" dirty="0" smtClean="0"/>
              <a:t>Data types can have extensions too</a:t>
            </a:r>
          </a:p>
        </p:txBody>
      </p:sp>
      <p:pic>
        <p:nvPicPr>
          <p:cNvPr id="5122" name="Picture 2" descr="Primitive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55245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748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Code, code system, code system name, code system version, value set id, value set version, coding rationale, updateMode, flavorId, nullFlavor, controlAct root &amp; extension, validTime low and high</a:t>
            </a:r>
          </a:p>
          <a:p>
            <a:pPr lvl="1"/>
            <a:r>
              <a:rPr lang="en-US" dirty="0" smtClean="0"/>
              <a:t>displayName with language and translations</a:t>
            </a:r>
          </a:p>
          <a:p>
            <a:pPr lvl="1"/>
            <a:r>
              <a:rPr lang="en-US" dirty="0" smtClean="0"/>
              <a:t>originalText with mediaType, language, compression, integrityCheck, thumbnail, description, translations, reference (can be text, video, whatever)</a:t>
            </a:r>
          </a:p>
          <a:p>
            <a:pPr lvl="1"/>
            <a:r>
              <a:rPr lang="en-US" dirty="0" smtClean="0"/>
              <a:t>Translations (most of same info as code)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9390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code system</a:t>
            </a:r>
            <a:r>
              <a:rPr lang="en-US" dirty="0" smtClean="0"/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code system name, code system version, value set id, value set version coding rationale, updateMode, flavorId, </a:t>
            </a:r>
            <a:r>
              <a:rPr lang="en-US" b="1" dirty="0" smtClean="0"/>
              <a:t>nullFlavor</a:t>
            </a:r>
            <a:r>
              <a:rPr lang="en-US" strike="sngStrike" dirty="0" smtClean="0">
                <a:solidFill>
                  <a:srgbClr val="FF0000"/>
                </a:solidFill>
              </a:rPr>
              <a:t>, controlAct root &amp; extension, validTime low and high</a:t>
            </a:r>
          </a:p>
          <a:p>
            <a:pPr lvl="1"/>
            <a:r>
              <a:rPr lang="en-US" b="1" dirty="0" smtClean="0"/>
              <a:t>displayName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language and translations</a:t>
            </a:r>
          </a:p>
          <a:p>
            <a:pPr lvl="1"/>
            <a:r>
              <a:rPr lang="en-US" b="1" dirty="0" smtClean="0"/>
              <a:t>originalText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mediaType, language, compression, integrityCheck, thumbnail, description, translations, reference</a:t>
            </a:r>
            <a:r>
              <a:rPr lang="en-US" dirty="0" smtClean="0"/>
              <a:t> (can be </a:t>
            </a:r>
            <a:r>
              <a:rPr lang="en-US" b="1" dirty="0" smtClean="0"/>
              <a:t>text</a:t>
            </a:r>
            <a:r>
              <a:rPr lang="en-US" strike="sngStrike" dirty="0" smtClean="0">
                <a:solidFill>
                  <a:srgbClr val="FF0000"/>
                </a:solidFill>
              </a:rPr>
              <a:t>, video, whatever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Translations</a:t>
            </a:r>
            <a:r>
              <a:rPr lang="en-US" dirty="0" smtClean="0"/>
              <a:t> (most of same info as code)</a:t>
            </a:r>
          </a:p>
          <a:p>
            <a:pPr lvl="1"/>
            <a:r>
              <a:rPr lang="en-US" b="1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74291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for coded data of varying complexity</a:t>
            </a:r>
          </a:p>
          <a:p>
            <a:r>
              <a:rPr lang="en-US" baseline="0" dirty="0" smtClean="0"/>
              <a:t>Some codes defined as part of resource, others referenced from external vocabularies</a:t>
            </a:r>
          </a:p>
          <a:p>
            <a:pPr lvl="1"/>
            <a:r>
              <a:rPr lang="en-US" baseline="0" dirty="0" smtClean="0"/>
              <a:t>LOINC, SNOMED, UCUM, etc.</a:t>
            </a:r>
          </a:p>
          <a:p>
            <a:pPr lvl="0"/>
            <a:r>
              <a:rPr lang="en-US" dirty="0" smtClean="0"/>
              <a:t>Recognition some</a:t>
            </a:r>
            <a:r>
              <a:rPr lang="en-US" baseline="0" dirty="0" smtClean="0"/>
              <a:t> will differ by implementation space</a:t>
            </a:r>
          </a:p>
          <a:p>
            <a:pPr lvl="0"/>
            <a:r>
              <a:rPr lang="en-US" baseline="0" dirty="0" smtClean="0"/>
              <a:t>Can use Value Set resource to define more complex code lists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196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constraints and extensions on one or more resources</a:t>
            </a:r>
          </a:p>
          <a:p>
            <a:r>
              <a:rPr lang="en-US" dirty="0" smtClean="0"/>
              <a:t>May also define new extensions search terms, new messaging events, etc.</a:t>
            </a:r>
          </a:p>
          <a:p>
            <a:r>
              <a:rPr lang="en-US" dirty="0" smtClean="0"/>
              <a:t>Subsumes:</a:t>
            </a:r>
            <a:r>
              <a:rPr lang="en-US" baseline="0" dirty="0" smtClean="0"/>
              <a:t> </a:t>
            </a:r>
            <a:r>
              <a:rPr lang="en-US" dirty="0" smtClean="0"/>
              <a:t>template, implementation profile,</a:t>
            </a:r>
            <a:r>
              <a:rPr lang="en-US" baseline="0" dirty="0" smtClean="0"/>
              <a:t> DCM (Detailed Clinical Model)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Looks an awful lot like the definition of the resources themselves</a:t>
            </a:r>
          </a:p>
          <a:p>
            <a:pPr lvl="1"/>
            <a:r>
              <a:rPr lang="en-US" dirty="0" smtClean="0"/>
              <a:t>You can download profile XML for all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3630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(cont’d)</a:t>
            </a:r>
            <a:endParaRPr lang="en-CA" dirty="0"/>
          </a:p>
        </p:txBody>
      </p:sp>
      <p:pic>
        <p:nvPicPr>
          <p:cNvPr id="6146" name="Picture 2" descr="UML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" t="6362" r="3538" b="2836"/>
          <a:stretch/>
        </p:blipFill>
        <p:spPr bwMode="auto">
          <a:xfrm>
            <a:off x="333153" y="279004"/>
            <a:ext cx="8480984" cy="621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674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There’s a resource for documenting conformance to FHIR</a:t>
            </a:r>
          </a:p>
          <a:p>
            <a:r>
              <a:rPr lang="en-US" sz="2800" dirty="0" smtClean="0"/>
              <a:t>Can be used for:</a:t>
            </a:r>
          </a:p>
          <a:p>
            <a:pPr lvl="1"/>
            <a:r>
              <a:rPr lang="en-US" sz="2400" dirty="0" smtClean="0"/>
              <a:t>Stating how a specific system instance behaves</a:t>
            </a:r>
          </a:p>
          <a:p>
            <a:pPr lvl="1"/>
            <a:r>
              <a:rPr lang="en-US" sz="2400" dirty="0" smtClean="0"/>
              <a:t>Defining how a software system is capable of behaving (including configuration options)</a:t>
            </a:r>
          </a:p>
          <a:p>
            <a:pPr lvl="1"/>
            <a:r>
              <a:rPr lang="en-US" sz="2400" dirty="0" smtClean="0"/>
              <a:t>Identifying a desired set of behavior (e.g. RFP)</a:t>
            </a:r>
          </a:p>
          <a:p>
            <a:r>
              <a:rPr lang="en-US" sz="2800" dirty="0" smtClean="0"/>
              <a:t>To declare themselves “FHIR Conformant”, a system </a:t>
            </a:r>
            <a:r>
              <a:rPr lang="en-US" sz="2800" b="1" dirty="0" smtClean="0"/>
              <a:t>must</a:t>
            </a:r>
            <a:r>
              <a:rPr lang="en-US" sz="2800" dirty="0" smtClean="0"/>
              <a:t> publish a Conformance instance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3675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 (cont’d)</a:t>
            </a:r>
            <a:endParaRPr lang="en-CA" dirty="0"/>
          </a:p>
        </p:txBody>
      </p:sp>
      <p:pic>
        <p:nvPicPr>
          <p:cNvPr id="7170" name="Picture 2" descr="UML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" t="5785" r="4489" b="2596"/>
          <a:stretch/>
        </p:blipFill>
        <p:spPr bwMode="auto">
          <a:xfrm>
            <a:off x="1547664" y="289523"/>
            <a:ext cx="6088071" cy="620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921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Each resource is published with several views covering different aspects</a:t>
            </a:r>
          </a:p>
          <a:p>
            <a:pPr lvl="1"/>
            <a:r>
              <a:rPr lang="en-US" sz="2000" dirty="0" smtClean="0"/>
              <a:t>UML diagram</a:t>
            </a:r>
          </a:p>
          <a:p>
            <a:pPr lvl="1"/>
            <a:r>
              <a:rPr lang="en-US" sz="2000" dirty="0" smtClean="0"/>
              <a:t>Simple pseudo-XML syntax</a:t>
            </a:r>
          </a:p>
          <a:p>
            <a:pPr lvl="1"/>
            <a:r>
              <a:rPr lang="en-US" sz="2000" dirty="0" smtClean="0"/>
              <a:t>Vocabulary bindings</a:t>
            </a:r>
          </a:p>
          <a:p>
            <a:pPr lvl="1"/>
            <a:r>
              <a:rPr lang="en-US" sz="2000" dirty="0" smtClean="0"/>
              <a:t>Notes</a:t>
            </a:r>
          </a:p>
          <a:p>
            <a:pPr lvl="1"/>
            <a:r>
              <a:rPr lang="en-US" sz="2000" dirty="0" smtClean="0"/>
              <a:t>Search Criteria</a:t>
            </a:r>
          </a:p>
          <a:p>
            <a:pPr lvl="1"/>
            <a:r>
              <a:rPr lang="en-US" sz="2000" dirty="0" smtClean="0"/>
              <a:t>Data dictionary</a:t>
            </a:r>
          </a:p>
          <a:p>
            <a:pPr lvl="1"/>
            <a:r>
              <a:rPr lang="en-US" sz="2000" dirty="0" smtClean="0"/>
              <a:t>Example instance</a:t>
            </a:r>
          </a:p>
          <a:p>
            <a:pPr lvl="1"/>
            <a:r>
              <a:rPr lang="en-US" sz="2000" dirty="0" smtClean="0"/>
              <a:t>Schema + Schematron</a:t>
            </a:r>
          </a:p>
          <a:p>
            <a:pPr lvl="1"/>
            <a:r>
              <a:rPr lang="en-US" sz="2000" dirty="0" smtClean="0"/>
              <a:t>RDF, XMI, etc. to come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3436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should:</a:t>
            </a:r>
          </a:p>
          <a:p>
            <a:pPr lvl="1"/>
            <a:r>
              <a:rPr lang="en-US" dirty="0" smtClean="0"/>
              <a:t>Be able to explain what FHIR is to others in your organization</a:t>
            </a:r>
          </a:p>
          <a:p>
            <a:pPr lvl="1"/>
            <a:r>
              <a:rPr lang="en-US" dirty="0" smtClean="0"/>
              <a:t>Know where FHIR fits in the broader healthcare landscape, including other HL7 specifications</a:t>
            </a:r>
          </a:p>
          <a:p>
            <a:pPr lvl="1"/>
            <a:r>
              <a:rPr lang="en-US" dirty="0" smtClean="0"/>
              <a:t>Be equipped to help your organization determine if, when, where and how you might use FHIR</a:t>
            </a:r>
          </a:p>
          <a:p>
            <a:pPr lvl="1"/>
            <a:r>
              <a:rPr lang="en-US" dirty="0" smtClean="0"/>
              <a:t>Know how to approach the FHIR specification to find out what more you need to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4222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(FHIR person)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02" y="252716"/>
            <a:ext cx="7589106" cy="627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7837074" y="548680"/>
            <a:ext cx="100811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06" y="1638425"/>
            <a:ext cx="795530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575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01" y="1844824"/>
            <a:ext cx="8004423" cy="326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58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001228" cy="289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29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7962900" cy="536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3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5" y="548680"/>
            <a:ext cx="6999287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4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2" t="6136" r="43669" b="34795"/>
          <a:stretch/>
        </p:blipFill>
        <p:spPr bwMode="auto">
          <a:xfrm>
            <a:off x="251520" y="1700808"/>
            <a:ext cx="781809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106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poke around the spec . . .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7518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FHIR compare?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85750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</a:t>
            </a:r>
            <a:r>
              <a:rPr lang="en-US" baseline="0" dirty="0" smtClean="0"/>
              <a:t>ire syntax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284" y="1971162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Character-delimited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built-in parsers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Hard to read/debug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 off-the-shelf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not visible in instance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1740" y="1971163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Complex nesting &amp; naming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vary from clear to obtuse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7284" y="4266204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Complex nesting &amp; naming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vary from clear to obtuse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5405" y="4266205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&amp; JSON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Simple structure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clear in instance</a:t>
            </a:r>
          </a:p>
        </p:txBody>
      </p:sp>
      <p:pic>
        <p:nvPicPr>
          <p:cNvPr id="8195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06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76613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386660"/>
            <a:ext cx="35504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Messaging only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Documents as blobs in an OBX segment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109664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Document only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external infrastructure allows sort of treating like messages or services, but not well-suited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Primarily messaging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Supports documents (CDA and other)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Sometimes used in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Frequently no wire compatibility between paradigm representations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543205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Supports REST, Message, Document and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Wire format (and profiles) consistent across paradigms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9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034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Implementer</a:t>
            </a:r>
            <a:r>
              <a:rPr lang="en-US" baseline="0" dirty="0" smtClean="0"/>
              <a:t> support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248161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examples, not necessarily valid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Good industry support from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party engines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examples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Discussion groups available, though often design rather than implementation-focused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tooling, not yet robust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party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connectathons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Few, if any examples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at Int’l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Minimal tooling support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Implementation varies significantly by jurisdiction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266207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Lots of examples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Reference implementations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Public validation servers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Generated APIs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Connectathons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10" y="4085583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0" y="1742739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859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Directly interoperable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4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Significant configuration or interface engines required for interoperability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Must be profiled to be reasonably implemented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 standard profiles available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Base specification too complex to implement directly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Popular templates such as CCDA are largely interoperable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Human-to-human interoperability provided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Int’l specs generally require significant profiling for 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Profiling often done as re-design without wire compatibility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Little direct uptake of int’l specs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127708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Useful clinical interoperability out-of-the-box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Human-to-human interoperability provided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don’t block interoperability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9" y="4092894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4208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Extensibility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109663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Z-segments allow extension, but only link to extended content is positional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extensions to data types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are opaque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4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Extension via foreign namespace or special attribute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Semantics usually, not always, conveyed by element 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Extensions break schemas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 via foreign namespace or special attribute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usually, not always, conveyed by element 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break schemas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543204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built into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formally defined accessible online and re-usable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8568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Human Readability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971164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consistent syntax for human readability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be provided by site-specific agreement using (abusing?) NTE, OBX or Z-segments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525161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 readability a required part of specification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Not generally designed with human readability in mind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be supported if designers accommodate it or extensions used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820203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 readability a required part of specification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71" y="4085583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95" y="1670222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5891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Robust Semantics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5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Inconsistencies in data representation and granularity between segments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come from definitions with varying levels of quality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Fixed in time to old version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Limited semantic expressiveness in some situations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(May be addressed in new version)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820202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Fully expressive of semantics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404706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Full mapping to formal data model where relevant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May map to multiple reference models (e.g. RIM + OpenEHR)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6" y="4003894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6934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if FHIR’s so great, why would we do anything else?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51320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Market Share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109663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 facto standard for in-institution communication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Standard in many countries for cross-institution communication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109664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High market penetration, particularly of CCD and CCDA variants due to meaningful 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Significant on-going growth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543204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Mandated use in a few jurisdictions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Little uptake outside of those mandates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958702"/>
            <a:ext cx="35504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None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9" y="4099748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146" y="167867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39" y="167867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5038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Maturity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5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use for over 25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Broadly supported by industry tools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Now 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Familiarity with both capabilities and limitations (and work-</a:t>
            </a:r>
            <a:r>
              <a:rPr lang="en-US" dirty="0" smtClean="0">
                <a:solidFill>
                  <a:schemeClr val="bg1"/>
                </a:solidFill>
              </a:rPr>
              <a:t>arounds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248163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use for over 12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Implemented in a variety of settings all around the world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development for over 13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specifications have had multiple releases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Limited uptake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266207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First thought of less than 2 years ago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Will go to first DSTU ballot later this year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Won’t be a normative spec for several more years, minimum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42" y="4069468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1697217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6" y="167979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3278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message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Yes, FHIR has the </a:t>
            </a:r>
            <a:r>
              <a:rPr lang="en-US" sz="2800" b="1" dirty="0" smtClean="0"/>
              <a:t>potential</a:t>
            </a:r>
            <a:r>
              <a:rPr lang="en-US" sz="2800" b="0" dirty="0" smtClean="0"/>
              <a:t> to supplant HL7 v3, CDA and even v2</a:t>
            </a:r>
          </a:p>
          <a:p>
            <a:r>
              <a:rPr lang="en-US" sz="2800" b="1" dirty="0" smtClean="0"/>
              <a:t>However</a:t>
            </a:r>
          </a:p>
          <a:p>
            <a:pPr lvl="1"/>
            <a:r>
              <a:rPr lang="en-US" sz="2400" b="0" dirty="0" smtClean="0"/>
              <a:t>It’s not going to do so any time soon</a:t>
            </a:r>
          </a:p>
          <a:p>
            <a:r>
              <a:rPr lang="en-US" sz="2800" b="0" dirty="0" smtClean="0"/>
              <a:t>No one's going to throw away their investment in older standards to use FHIR until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The specification has a good track record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0" dirty="0" smtClean="0"/>
              <a:t>It’s clear the new thing provides significant benefits</a:t>
            </a:r>
          </a:p>
          <a:p>
            <a:pPr marL="571500" indent="-514350"/>
            <a:r>
              <a:rPr lang="en-US" sz="2900" dirty="0" smtClean="0"/>
              <a:t>HL7 will support existing product lines so</a:t>
            </a:r>
            <a:br>
              <a:rPr lang="en-US" sz="2900" dirty="0" smtClean="0"/>
            </a:br>
            <a:r>
              <a:rPr lang="en-US" sz="2900" dirty="0" smtClean="0"/>
              <a:t>long as the market needs them</a:t>
            </a:r>
            <a:endParaRPr lang="en-CA" sz="2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70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An instigator of bad puns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the hottest thing since . . .</a:t>
            </a:r>
          </a:p>
          <a:p>
            <a:r>
              <a:rPr lang="en-US" dirty="0" smtClean="0"/>
              <a:t>This spec is spreading like . . .</a:t>
            </a:r>
          </a:p>
          <a:p>
            <a:r>
              <a:rPr lang="en-US" dirty="0" smtClean="0"/>
              <a:t>Committee X is really on FHIR</a:t>
            </a:r>
          </a:p>
          <a:p>
            <a:r>
              <a:rPr lang="en-US" dirty="0" smtClean="0"/>
              <a:t>Feel free to come up with your own</a:t>
            </a:r>
          </a:p>
          <a:p>
            <a:pPr lvl="1"/>
            <a:r>
              <a:rPr lang="en-US" dirty="0" smtClean="0"/>
              <a:t>(but please, not here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55940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other SDOs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IHE</a:t>
            </a:r>
          </a:p>
          <a:p>
            <a:pPr lvl="1"/>
            <a:r>
              <a:rPr lang="en-AU" sz="2400" dirty="0" smtClean="0"/>
              <a:t>investigating - use of FHIR for MHD (mobile XDS)</a:t>
            </a:r>
          </a:p>
          <a:p>
            <a:r>
              <a:rPr lang="en-AU" sz="2800" dirty="0" smtClean="0"/>
              <a:t>DICOM</a:t>
            </a:r>
          </a:p>
          <a:p>
            <a:pPr lvl="1"/>
            <a:r>
              <a:rPr lang="en-AU" sz="2400" dirty="0" smtClean="0"/>
              <a:t>interested - RESTful access to image metadata</a:t>
            </a:r>
          </a:p>
          <a:p>
            <a:r>
              <a:rPr lang="en-AU" sz="2800" dirty="0" smtClean="0"/>
              <a:t>W3C </a:t>
            </a:r>
          </a:p>
          <a:p>
            <a:pPr lvl="1"/>
            <a:r>
              <a:rPr lang="en-AU" sz="2400" dirty="0" smtClean="0"/>
              <a:t>Semantic health group helping us with RDF, RIM-based semantic checking</a:t>
            </a:r>
          </a:p>
          <a:p>
            <a:r>
              <a:rPr lang="en-AU" sz="2800" dirty="0" smtClean="0"/>
              <a:t>Because FHIR is free and because of how it’s structured, use by other SDOs is certainly possible</a:t>
            </a: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9784" y="269576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2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 smtClean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5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Realistically, we don’t expect anyone to migrate existing interfaces any time soon.</a:t>
            </a:r>
          </a:p>
          <a:p>
            <a:r>
              <a:rPr lang="en-US" dirty="0" smtClean="0"/>
              <a:t>Initial adopters will be green-field, new technology</a:t>
            </a:r>
          </a:p>
          <a:p>
            <a:r>
              <a:rPr lang="en-US" dirty="0" smtClean="0"/>
              <a:t>FHIR may see use behind the scenes in v2 systems before it sees use over the wire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79006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21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 migrations should be more straight-forward as semantics are clear</a:t>
            </a:r>
          </a:p>
          <a:p>
            <a:pPr lvl="1"/>
            <a:r>
              <a:rPr lang="en-US" dirty="0" smtClean="0"/>
              <a:t>Migrations will need to happen based on templates and realm constraints rather than international specs in most cases</a:t>
            </a:r>
          </a:p>
          <a:p>
            <a:r>
              <a:rPr lang="en-US" dirty="0" smtClean="0"/>
              <a:t>Round-trip transforms are possible</a:t>
            </a:r>
          </a:p>
          <a:p>
            <a:pPr lvl="1"/>
            <a:r>
              <a:rPr lang="en-US" dirty="0" smtClean="0"/>
              <a:t>Which get targeted first will depend on implementer </a:t>
            </a:r>
            <a:r>
              <a:rPr lang="en-US" dirty="0" smtClean="0"/>
              <a:t>desires</a:t>
            </a:r>
          </a:p>
        </p:txBody>
      </p:sp>
    </p:spTree>
    <p:extLst>
      <p:ext uri="{BB962C8B-B14F-4D97-AF65-F5344CB8AC3E}">
        <p14:creationId xmlns:p14="http://schemas.microsoft.com/office/powerpoint/2010/main" val="31690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CDA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more complex by human-readable nature</a:t>
            </a:r>
          </a:p>
          <a:p>
            <a:pPr lvl="1"/>
            <a:r>
              <a:rPr lang="en-US" dirty="0" smtClean="0"/>
              <a:t>Need to ensure text &lt;-&gt; entry linkages are retained</a:t>
            </a:r>
          </a:p>
          <a:p>
            <a:pPr lvl="0"/>
            <a:r>
              <a:rPr lang="en-US" dirty="0" smtClean="0"/>
              <a:t>Will best be handled</a:t>
            </a:r>
            <a:r>
              <a:rPr lang="en-US" baseline="0" dirty="0" smtClean="0"/>
              <a:t> on a template by template basis</a:t>
            </a:r>
          </a:p>
          <a:p>
            <a:pPr lvl="1"/>
            <a:r>
              <a:rPr lang="en-US" dirty="0" smtClean="0"/>
              <a:t>Likely start with important ones like C-CDA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50845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77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5722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Balloting plans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2nd “Draft for Comment” ballot just closed</a:t>
            </a:r>
          </a:p>
          <a:p>
            <a:r>
              <a:rPr lang="en-AU" dirty="0" smtClean="0"/>
              <a:t>Next cycle will be first Draft Standard for Trial Use ballot (DSTU)</a:t>
            </a:r>
          </a:p>
          <a:p>
            <a:pPr lvl="1"/>
            <a:r>
              <a:rPr lang="en-AU" dirty="0" smtClean="0"/>
              <a:t>Will likely take ~1 year to complete that process</a:t>
            </a:r>
          </a:p>
          <a:p>
            <a:pPr lvl="1"/>
            <a:r>
              <a:rPr lang="en-AU" dirty="0" smtClean="0"/>
              <a:t>Will provide a semi-stable</a:t>
            </a:r>
            <a:r>
              <a:rPr lang="en-AU" baseline="0" dirty="0" smtClean="0"/>
              <a:t> platform for implementers while still allowing non-backward-compatible change for Normative version if implementation experience dictates</a:t>
            </a:r>
          </a:p>
          <a:p>
            <a:pPr lvl="0"/>
            <a:r>
              <a:rPr lang="en-AU" dirty="0" smtClean="0"/>
              <a:t>Normative is probably 3+ years out</a:t>
            </a:r>
          </a:p>
          <a:p>
            <a:pPr lvl="1"/>
            <a:r>
              <a:rPr lang="en-AU" dirty="0" smtClean="0"/>
              <a:t>We want *lots* of implementation experience</a:t>
            </a:r>
            <a:r>
              <a:rPr lang="en-AU" baseline="0" dirty="0" smtClean="0"/>
              <a:t> before committing to backward compatibility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z="2800" dirty="0" smtClean="0"/>
              <a:t>Address issues coming out of this ballot cycle</a:t>
            </a:r>
          </a:p>
          <a:p>
            <a:pPr lvl="1"/>
            <a:r>
              <a:rPr lang="en-AU" sz="2400" dirty="0" smtClean="0"/>
              <a:t>&gt;500 comments raised</a:t>
            </a:r>
          </a:p>
          <a:p>
            <a:pPr lvl="0"/>
            <a:r>
              <a:rPr lang="en-AU" sz="2800" dirty="0" smtClean="0"/>
              <a:t>Add in many more clinical resources</a:t>
            </a:r>
          </a:p>
          <a:p>
            <a:pPr lvl="1"/>
            <a:r>
              <a:rPr lang="en-AU" sz="2400" dirty="0" smtClean="0"/>
              <a:t>Hope to have</a:t>
            </a:r>
            <a:r>
              <a:rPr lang="en-AU" sz="2400" baseline="0" dirty="0" smtClean="0"/>
              <a:t> full support for C-CDA for DSTU</a:t>
            </a:r>
          </a:p>
          <a:p>
            <a:pPr lvl="0"/>
            <a:r>
              <a:rPr lang="en-AU" sz="2800" dirty="0" smtClean="0"/>
              <a:t>Additional resources will continue to be introduced in future DSTU cycles as implementers identify needs</a:t>
            </a:r>
          </a:p>
          <a:p>
            <a:pPr lvl="0"/>
            <a:r>
              <a:rPr lang="en-AU" sz="2800" dirty="0" smtClean="0"/>
              <a:t>Continue to seek testing &amp; real world implementation experience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496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been a need to share healthcare information electronically for a long time</a:t>
            </a:r>
          </a:p>
          <a:p>
            <a:pPr lvl="1"/>
            <a:r>
              <a:rPr lang="en-US" dirty="0" smtClean="0"/>
              <a:t>HL7 v2 is over 25 years old</a:t>
            </a:r>
          </a:p>
          <a:p>
            <a:r>
              <a:rPr lang="en-US" dirty="0" smtClean="0"/>
              <a:t>Increasing pressure to broaden scope of sharing</a:t>
            </a:r>
          </a:p>
          <a:p>
            <a:pPr lvl="1"/>
            <a:r>
              <a:rPr lang="en-US" dirty="0" smtClean="0"/>
              <a:t>Across organizations, disciplines, even borders</a:t>
            </a:r>
          </a:p>
          <a:p>
            <a:pPr lvl="1"/>
            <a:r>
              <a:rPr lang="en-US" dirty="0" smtClean="0"/>
              <a:t>Mobile &amp; cloud-based applications</a:t>
            </a:r>
          </a:p>
          <a:p>
            <a:pPr lvl="1"/>
            <a:r>
              <a:rPr lang="en-US" dirty="0" smtClean="0"/>
              <a:t>Faster – days or weeks, not months or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72889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 for </a:t>
            </a:r>
            <a:r>
              <a:rPr lang="en-AU" b="1" dirty="0" smtClean="0"/>
              <a:t>you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the FHIR Implementers tutorial</a:t>
            </a:r>
          </a:p>
          <a:p>
            <a:r>
              <a:rPr lang="en-AU" sz="2400" dirty="0" smtClean="0"/>
              <a:t>Read the spec: </a:t>
            </a:r>
            <a:r>
              <a:rPr lang="en-AU" sz="2400" dirty="0" smtClean="0">
                <a:hlinkClick r:id="rId2"/>
              </a:rPr>
              <a:t>http://hl7.org/fhir</a:t>
            </a:r>
            <a:endParaRPr lang="en-AU" sz="2400" dirty="0" smtClean="0"/>
          </a:p>
          <a:p>
            <a:r>
              <a:rPr lang="en-AU" sz="2400" dirty="0" smtClean="0"/>
              <a:t>Comment on the wiki </a:t>
            </a:r>
            <a:r>
              <a:rPr lang="en-AU" sz="1800" dirty="0" smtClean="0"/>
              <a:t>(link from FHIR spec)</a:t>
            </a:r>
          </a:p>
          <a:p>
            <a:r>
              <a:rPr lang="en-AU" sz="2400" dirty="0" smtClean="0"/>
              <a:t>Follow #FHIR on Twitter</a:t>
            </a:r>
          </a:p>
          <a:p>
            <a:r>
              <a:rPr lang="en-AU" sz="2400" dirty="0" smtClean="0"/>
              <a:t>Shape the specification:</a:t>
            </a:r>
          </a:p>
          <a:p>
            <a:pPr lvl="1"/>
            <a:r>
              <a:rPr lang="en-AU" sz="2000" dirty="0" smtClean="0"/>
              <a:t>Join the FHIR track at this WGM</a:t>
            </a:r>
          </a:p>
          <a:p>
            <a:pPr lvl="1"/>
            <a:r>
              <a:rPr lang="en-AU" sz="2000" dirty="0" smtClean="0"/>
              <a:t>Join the FHIR email list </a:t>
            </a:r>
            <a:br>
              <a:rPr lang="en-AU" sz="2000" dirty="0" smtClean="0"/>
            </a:br>
            <a:r>
              <a:rPr lang="en-AU" sz="2000" dirty="0" smtClean="0">
                <a:hlinkClick r:id="rId3"/>
              </a:rPr>
              <a:t>http://wiki.hl7.org/index.php?title=FHIR_email_list_subscription_instructions</a:t>
            </a:r>
            <a:endParaRPr lang="en-AU" sz="2000" dirty="0" smtClean="0"/>
          </a:p>
          <a:p>
            <a:pPr lvl="1"/>
            <a:r>
              <a:rPr lang="en-AU" sz="2000" dirty="0" smtClean="0"/>
              <a:t>Try implementing it</a:t>
            </a:r>
          </a:p>
          <a:p>
            <a:pPr lvl="1"/>
            <a:r>
              <a:rPr lang="en-AU" sz="2000" dirty="0" smtClean="0"/>
              <a:t>Make Ballot comments</a:t>
            </a:r>
          </a:p>
          <a:p>
            <a:pPr lvl="1"/>
            <a:r>
              <a:rPr lang="en-AU" sz="2000" dirty="0" smtClean="0"/>
              <a:t>Come to a Connectathon!</a:t>
            </a:r>
            <a:endParaRPr lang="en-AU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FHIR provide?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(building blocks)</a:t>
            </a:r>
          </a:p>
          <a:p>
            <a:r>
              <a:rPr lang="en-US" dirty="0" smtClean="0"/>
              <a:t>Extensions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Bundles, Profiles, Conformance</a:t>
            </a:r>
          </a:p>
          <a:p>
            <a:r>
              <a:rPr lang="en-US" dirty="0" smtClean="0"/>
              <a:t>Syntax (XML, JSON)</a:t>
            </a:r>
          </a:p>
          <a:p>
            <a:r>
              <a:rPr lang="en-US" dirty="0" smtClean="0"/>
              <a:t>Human readability</a:t>
            </a:r>
          </a:p>
          <a:p>
            <a:r>
              <a:rPr lang="en-US" dirty="0" smtClean="0"/>
              <a:t>Support for multiple Paradigms</a:t>
            </a:r>
          </a:p>
          <a:p>
            <a:pPr lvl="1"/>
            <a:r>
              <a:rPr lang="en-US" dirty="0" smtClean="0"/>
              <a:t>REST, Messaging, Documents,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7335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46021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http://hl7.org/fhir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So what did HL7 have to offer in this space?</a:t>
            </a:r>
          </a:p>
          <a:p>
            <a:r>
              <a:rPr lang="en-US" dirty="0" smtClean="0"/>
              <a:t>A: Not much</a:t>
            </a:r>
          </a:p>
          <a:p>
            <a:pPr lvl="1"/>
            <a:r>
              <a:rPr lang="en-US" dirty="0" smtClean="0"/>
              <a:t>V3 attempted to address some of these issues, but too slow and too hard</a:t>
            </a:r>
          </a:p>
          <a:p>
            <a:pPr lvl="1"/>
            <a:r>
              <a:rPr lang="en-US" dirty="0" smtClean="0"/>
              <a:t>CDA has had the most success, but both limited and still too 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4723555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4115</TotalTime>
  <Words>3460</Words>
  <Application>Microsoft Office PowerPoint</Application>
  <PresentationFormat>On-screen Show (4:3)</PresentationFormat>
  <Paragraphs>669</Paragraphs>
  <Slides>84</Slides>
  <Notes>12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Refined</vt:lpstr>
      <vt:lpstr>Introduction to FHIR</vt:lpstr>
      <vt:lpstr>This presentation</vt:lpstr>
      <vt:lpstr>Who am I?</vt:lpstr>
      <vt:lpstr>Who are you?</vt:lpstr>
      <vt:lpstr>Tutorial Objectives</vt:lpstr>
      <vt:lpstr>What is FHIR?</vt:lpstr>
      <vt:lpstr>Answer: An instigator of bad puns</vt:lpstr>
      <vt:lpstr>The Need</vt:lpstr>
      <vt:lpstr>The Need</vt:lpstr>
      <vt:lpstr>Genesis of FHIR</vt:lpstr>
      <vt:lpstr>The acronym</vt:lpstr>
      <vt:lpstr>FHIR Principles</vt:lpstr>
      <vt:lpstr>FHIR Manifesto</vt:lpstr>
      <vt:lpstr>Implementer Focus</vt:lpstr>
      <vt:lpstr>Support “Common” Scenarios</vt:lpstr>
      <vt:lpstr>Web technologies</vt:lpstr>
      <vt:lpstr>Human Readable</vt:lpstr>
      <vt:lpstr>Freely available</vt:lpstr>
      <vt:lpstr>Governance</vt:lpstr>
      <vt:lpstr>Paradigms and Architectures</vt:lpstr>
      <vt:lpstr>Paradigms</vt:lpstr>
      <vt:lpstr>REST</vt:lpstr>
      <vt:lpstr>Documents</vt:lpstr>
      <vt:lpstr>Messages</vt:lpstr>
      <vt:lpstr>Service Oriented Architecture (SOA)</vt:lpstr>
      <vt:lpstr>Paradigms</vt:lpstr>
      <vt:lpstr>Architectures</vt:lpstr>
      <vt:lpstr>FHIR Resources</vt:lpstr>
      <vt:lpstr>Resources</vt:lpstr>
      <vt:lpstr>What’s a Resource?</vt:lpstr>
      <vt:lpstr>Resources</vt:lpstr>
      <vt:lpstr>Resource elements</vt:lpstr>
      <vt:lpstr>Person</vt:lpstr>
      <vt:lpstr>It’s all about the resources . . .</vt:lpstr>
      <vt:lpstr>FHIR Extensions</vt:lpstr>
      <vt:lpstr>The Case for Extensions</vt:lpstr>
      <vt:lpstr>Extensions without the pain…</vt:lpstr>
      <vt:lpstr>Reading the FHIR Spec</vt:lpstr>
      <vt:lpstr>(FHIR home)</vt:lpstr>
      <vt:lpstr>Data types</vt:lpstr>
      <vt:lpstr>Data types (cont’d)</vt:lpstr>
      <vt:lpstr>Example – CD datatype</vt:lpstr>
      <vt:lpstr>Example – CD datatype</vt:lpstr>
      <vt:lpstr>Vocabulary</vt:lpstr>
      <vt:lpstr>Profiles</vt:lpstr>
      <vt:lpstr>Profile (cont’d)</vt:lpstr>
      <vt:lpstr>Conformance</vt:lpstr>
      <vt:lpstr>Conformance (cont’d)</vt:lpstr>
      <vt:lpstr>Resource representations</vt:lpstr>
      <vt:lpstr>(FHIR person)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Let’s poke around the spec . . .</vt:lpstr>
      <vt:lpstr>How does FHIR compare?</vt:lpstr>
      <vt:lpstr>Wire syntax</vt:lpstr>
      <vt:lpstr>Paradigms</vt:lpstr>
      <vt:lpstr>Implementer support</vt:lpstr>
      <vt:lpstr>Directly interoperable</vt:lpstr>
      <vt:lpstr>Extensibility</vt:lpstr>
      <vt:lpstr>Human Readability</vt:lpstr>
      <vt:lpstr>Robust Semantics</vt:lpstr>
      <vt:lpstr>PowerPoint Presentation</vt:lpstr>
      <vt:lpstr>Market Share</vt:lpstr>
      <vt:lpstr>Maturity</vt:lpstr>
      <vt:lpstr>Simple message</vt:lpstr>
      <vt:lpstr>FHIR &amp; other SDOs</vt:lpstr>
      <vt:lpstr>Implementing FHIR</vt:lpstr>
      <vt:lpstr>Where can FHIR be used?</vt:lpstr>
      <vt:lpstr>Migration</vt:lpstr>
      <vt:lpstr>Migration – v2</vt:lpstr>
      <vt:lpstr>Migration – v3</vt:lpstr>
      <vt:lpstr>Migration – CDA</vt:lpstr>
      <vt:lpstr>What’s next?</vt:lpstr>
      <vt:lpstr>Balloting plans</vt:lpstr>
      <vt:lpstr>Development plans</vt:lpstr>
      <vt:lpstr>Next Steps for you</vt:lpstr>
      <vt:lpstr>Review</vt:lpstr>
      <vt:lpstr>What does FHIR provide?</vt:lpstr>
      <vt:lpstr>FHIR Manifesto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 McKenzie</cp:lastModifiedBy>
  <cp:revision>97</cp:revision>
  <dcterms:created xsi:type="dcterms:W3CDTF">2012-12-03T20:41:34Z</dcterms:created>
  <dcterms:modified xsi:type="dcterms:W3CDTF">2012-12-20T06:30:23Z</dcterms:modified>
</cp:coreProperties>
</file>