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6" r:id="rId1"/>
  </p:sldMasterIdLst>
  <p:notesMasterIdLst>
    <p:notesMasterId r:id="rId121"/>
  </p:notesMasterIdLst>
  <p:sldIdLst>
    <p:sldId id="256" r:id="rId2"/>
    <p:sldId id="258" r:id="rId3"/>
    <p:sldId id="259" r:id="rId4"/>
    <p:sldId id="356" r:id="rId5"/>
    <p:sldId id="403" r:id="rId6"/>
    <p:sldId id="260" r:id="rId7"/>
    <p:sldId id="261" r:id="rId8"/>
    <p:sldId id="262" r:id="rId9"/>
    <p:sldId id="263" r:id="rId10"/>
    <p:sldId id="264" r:id="rId11"/>
    <p:sldId id="266" r:id="rId12"/>
    <p:sldId id="271" r:id="rId13"/>
    <p:sldId id="265" r:id="rId14"/>
    <p:sldId id="268" r:id="rId15"/>
    <p:sldId id="270" r:id="rId16"/>
    <p:sldId id="272" r:id="rId17"/>
    <p:sldId id="279" r:id="rId18"/>
    <p:sldId id="273" r:id="rId19"/>
    <p:sldId id="275" r:id="rId20"/>
    <p:sldId id="277" r:id="rId21"/>
    <p:sldId id="314" r:id="rId22"/>
    <p:sldId id="269" r:id="rId23"/>
    <p:sldId id="387" r:id="rId24"/>
    <p:sldId id="278" r:id="rId25"/>
    <p:sldId id="280" r:id="rId26"/>
    <p:sldId id="267" r:id="rId27"/>
    <p:sldId id="373" r:id="rId28"/>
    <p:sldId id="346" r:id="rId29"/>
    <p:sldId id="349" r:id="rId30"/>
    <p:sldId id="348" r:id="rId31"/>
    <p:sldId id="347" r:id="rId32"/>
    <p:sldId id="350" r:id="rId33"/>
    <p:sldId id="353" r:id="rId34"/>
    <p:sldId id="281" r:id="rId35"/>
    <p:sldId id="282" r:id="rId36"/>
    <p:sldId id="283" r:id="rId37"/>
    <p:sldId id="284" r:id="rId38"/>
    <p:sldId id="389" r:id="rId39"/>
    <p:sldId id="285" r:id="rId40"/>
    <p:sldId id="289" r:id="rId41"/>
    <p:sldId id="286" r:id="rId42"/>
    <p:sldId id="309" r:id="rId43"/>
    <p:sldId id="288" r:id="rId44"/>
    <p:sldId id="392" r:id="rId45"/>
    <p:sldId id="295" r:id="rId46"/>
    <p:sldId id="292" r:id="rId47"/>
    <p:sldId id="393" r:id="rId48"/>
    <p:sldId id="394" r:id="rId49"/>
    <p:sldId id="291" r:id="rId50"/>
    <p:sldId id="296" r:id="rId51"/>
    <p:sldId id="290" r:id="rId52"/>
    <p:sldId id="310" r:id="rId53"/>
    <p:sldId id="311" r:id="rId54"/>
    <p:sldId id="312" r:id="rId55"/>
    <p:sldId id="298" r:id="rId56"/>
    <p:sldId id="299" r:id="rId57"/>
    <p:sldId id="297" r:id="rId58"/>
    <p:sldId id="300" r:id="rId59"/>
    <p:sldId id="301" r:id="rId60"/>
    <p:sldId id="395" r:id="rId61"/>
    <p:sldId id="304" r:id="rId62"/>
    <p:sldId id="357" r:id="rId63"/>
    <p:sldId id="399" r:id="rId64"/>
    <p:sldId id="366" r:id="rId65"/>
    <p:sldId id="396" r:id="rId66"/>
    <p:sldId id="374" r:id="rId67"/>
    <p:sldId id="379" r:id="rId68"/>
    <p:sldId id="380" r:id="rId69"/>
    <p:sldId id="381" r:id="rId70"/>
    <p:sldId id="397" r:id="rId71"/>
    <p:sldId id="398" r:id="rId72"/>
    <p:sldId id="378" r:id="rId73"/>
    <p:sldId id="400" r:id="rId74"/>
    <p:sldId id="401" r:id="rId75"/>
    <p:sldId id="402" r:id="rId76"/>
    <p:sldId id="302" r:id="rId77"/>
    <p:sldId id="303" r:id="rId78"/>
    <p:sldId id="305" r:id="rId79"/>
    <p:sldId id="308" r:id="rId80"/>
    <p:sldId id="306" r:id="rId81"/>
    <p:sldId id="307" r:id="rId82"/>
    <p:sldId id="313" r:id="rId83"/>
    <p:sldId id="315" r:id="rId84"/>
    <p:sldId id="320" r:id="rId85"/>
    <p:sldId id="317" r:id="rId86"/>
    <p:sldId id="318" r:id="rId87"/>
    <p:sldId id="321" r:id="rId88"/>
    <p:sldId id="322" r:id="rId89"/>
    <p:sldId id="388" r:id="rId90"/>
    <p:sldId id="323" r:id="rId91"/>
    <p:sldId id="324" r:id="rId92"/>
    <p:sldId id="332" r:id="rId93"/>
    <p:sldId id="336" r:id="rId94"/>
    <p:sldId id="337" r:id="rId95"/>
    <p:sldId id="338" r:id="rId96"/>
    <p:sldId id="344" r:id="rId97"/>
    <p:sldId id="342" r:id="rId98"/>
    <p:sldId id="351" r:id="rId99"/>
    <p:sldId id="345" r:id="rId100"/>
    <p:sldId id="352" r:id="rId101"/>
    <p:sldId id="354" r:id="rId102"/>
    <p:sldId id="355" r:id="rId103"/>
    <p:sldId id="341" r:id="rId104"/>
    <p:sldId id="371" r:id="rId105"/>
    <p:sldId id="368" r:id="rId106"/>
    <p:sldId id="369" r:id="rId107"/>
    <p:sldId id="370" r:id="rId108"/>
    <p:sldId id="365" r:id="rId109"/>
    <p:sldId id="327" r:id="rId110"/>
    <p:sldId id="358" r:id="rId111"/>
    <p:sldId id="390" r:id="rId112"/>
    <p:sldId id="359" r:id="rId113"/>
    <p:sldId id="360" r:id="rId114"/>
    <p:sldId id="361" r:id="rId115"/>
    <p:sldId id="363" r:id="rId116"/>
    <p:sldId id="382" r:id="rId117"/>
    <p:sldId id="391" r:id="rId118"/>
    <p:sldId id="384" r:id="rId119"/>
    <p:sldId id="383" r:id="rId1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</p14:sldIdLst>
        </p14:section>
        <p14:section name="Introduction" id="{5A784368-57B4-4351-A497-BA220C0CDE81}">
          <p14:sldIdLst>
            <p14:sldId id="258"/>
            <p14:sldId id="259"/>
            <p14:sldId id="356"/>
            <p14:sldId id="403"/>
          </p14:sldIdLst>
        </p14:section>
        <p14:section name="Deconstructing FHIR" id="{0FDFBA23-3CF0-4510-A204-DC47955666D5}">
          <p14:sldIdLst>
            <p14:sldId id="260"/>
            <p14:sldId id="261"/>
            <p14:sldId id="262"/>
            <p14:sldId id="263"/>
            <p14:sldId id="264"/>
            <p14:sldId id="266"/>
            <p14:sldId id="271"/>
            <p14:sldId id="265"/>
            <p14:sldId id="268"/>
            <p14:sldId id="270"/>
            <p14:sldId id="272"/>
            <p14:sldId id="279"/>
            <p14:sldId id="273"/>
            <p14:sldId id="275"/>
            <p14:sldId id="277"/>
            <p14:sldId id="314"/>
            <p14:sldId id="269"/>
            <p14:sldId id="387"/>
            <p14:sldId id="278"/>
            <p14:sldId id="280"/>
            <p14:sldId id="267"/>
          </p14:sldIdLst>
        </p14:section>
        <p14:section name="Resources in code" id="{3B0274F8-1B4B-404D-9FAC-7DEBE0C9CD6E}">
          <p14:sldIdLst>
            <p14:sldId id="373"/>
            <p14:sldId id="346"/>
            <p14:sldId id="349"/>
            <p14:sldId id="348"/>
            <p14:sldId id="347"/>
            <p14:sldId id="350"/>
            <p14:sldId id="353"/>
          </p14:sldIdLst>
        </p14:section>
        <p14:section name="REST service interface" id="{73234B1E-292A-458B-96BD-D1646C2E2B3C}">
          <p14:sldIdLst>
            <p14:sldId id="281"/>
            <p14:sldId id="282"/>
            <p14:sldId id="283"/>
            <p14:sldId id="284"/>
            <p14:sldId id="389"/>
            <p14:sldId id="285"/>
            <p14:sldId id="289"/>
            <p14:sldId id="286"/>
            <p14:sldId id="309"/>
            <p14:sldId id="288"/>
            <p14:sldId id="392"/>
            <p14:sldId id="295"/>
            <p14:sldId id="292"/>
            <p14:sldId id="393"/>
            <p14:sldId id="394"/>
            <p14:sldId id="291"/>
            <p14:sldId id="296"/>
            <p14:sldId id="290"/>
            <p14:sldId id="310"/>
            <p14:sldId id="311"/>
            <p14:sldId id="312"/>
            <p14:sldId id="298"/>
            <p14:sldId id="299"/>
            <p14:sldId id="297"/>
            <p14:sldId id="300"/>
            <p14:sldId id="301"/>
            <p14:sldId id="395"/>
            <p14:sldId id="304"/>
          </p14:sldIdLst>
        </p14:section>
        <p14:section name="Search Functionality" id="{B49AE08E-496F-4FEC-ABFF-CB4F1959192D}">
          <p14:sldIdLst>
            <p14:sldId id="357"/>
            <p14:sldId id="399"/>
            <p14:sldId id="366"/>
            <p14:sldId id="396"/>
            <p14:sldId id="374"/>
            <p14:sldId id="379"/>
            <p14:sldId id="380"/>
            <p14:sldId id="381"/>
            <p14:sldId id="397"/>
            <p14:sldId id="398"/>
            <p14:sldId id="378"/>
            <p14:sldId id="400"/>
            <p14:sldId id="401"/>
            <p14:sldId id="402"/>
          </p14:sldIdLst>
        </p14:section>
        <p14:section name="Beyond REST" id="{952537E9-E564-44A8-A484-414F4268056F}">
          <p14:sldIdLst>
            <p14:sldId id="302"/>
            <p14:sldId id="303"/>
            <p14:sldId id="305"/>
            <p14:sldId id="308"/>
            <p14:sldId id="306"/>
            <p14:sldId id="307"/>
          </p14:sldIdLst>
        </p14:section>
        <p14:section name="FHIR on the Wire" id="{ED8A5CB6-0F37-466A-800F-AA89092161DC}">
          <p14:sldIdLst>
            <p14:sldId id="313"/>
            <p14:sldId id="315"/>
            <p14:sldId id="320"/>
            <p14:sldId id="317"/>
            <p14:sldId id="318"/>
            <p14:sldId id="321"/>
            <p14:sldId id="322"/>
            <p14:sldId id="388"/>
            <p14:sldId id="323"/>
            <p14:sldId id="324"/>
            <p14:sldId id="332"/>
            <p14:sldId id="336"/>
            <p14:sldId id="337"/>
            <p14:sldId id="338"/>
            <p14:sldId id="344"/>
            <p14:sldId id="342"/>
            <p14:sldId id="351"/>
            <p14:sldId id="345"/>
            <p14:sldId id="352"/>
            <p14:sldId id="354"/>
            <p14:sldId id="355"/>
          </p14:sldIdLst>
        </p14:section>
        <p14:section name="FHIR distribution" id="{6F64A7F0-4BA5-40F3-9C03-CF0D1D2111AB}">
          <p14:sldIdLst>
            <p14:sldId id="341"/>
            <p14:sldId id="371"/>
            <p14:sldId id="368"/>
            <p14:sldId id="369"/>
            <p14:sldId id="370"/>
          </p14:sldIdLst>
        </p14:section>
        <p14:section name="Building a server" id="{7DEBD1BB-B2B9-4920-9486-022A914702CB}">
          <p14:sldIdLst>
            <p14:sldId id="365"/>
            <p14:sldId id="327"/>
            <p14:sldId id="358"/>
            <p14:sldId id="390"/>
            <p14:sldId id="359"/>
            <p14:sldId id="360"/>
            <p14:sldId id="361"/>
            <p14:sldId id="363"/>
            <p14:sldId id="382"/>
            <p14:sldId id="391"/>
            <p14:sldId id="384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86646" autoAdjust="0"/>
  </p:normalViewPr>
  <p:slideViewPr>
    <p:cSldViewPr>
      <p:cViewPr>
        <p:scale>
          <a:sx n="70" d="100"/>
          <a:sy n="70" d="100"/>
        </p:scale>
        <p:origin x="-181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Note: I’m using Xml in the examples, will show JSON format later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FHIR does not use attributes, except for “id”.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One of (</a:t>
            </a:r>
            <a:r>
              <a:rPr lang="en-US" baseline="0" dirty="0" err="1" smtClean="0"/>
              <a:t>id,version</a:t>
            </a:r>
            <a:r>
              <a:rPr lang="en-US" baseline="0" dirty="0" smtClean="0"/>
              <a:t>) MUST be present.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You cannot simply “join” on id or version. These can be “ids” (strings, </a:t>
            </a:r>
            <a:r>
              <a:rPr lang="en-US" baseline="0" dirty="0" err="1" smtClean="0"/>
              <a:t>numerics</a:t>
            </a:r>
            <a:r>
              <a:rPr lang="en-US" baseline="0" dirty="0" smtClean="0"/>
              <a:t>, urn’s), but also (resolvable)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Agent|Patient|Device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3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Every resource</a:t>
            </a:r>
            <a:r>
              <a:rPr lang="en-US" baseline="0" dirty="0" smtClean="0"/>
              <a:t> can have 0 or more extensions, which extend specific elements within that resource.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Extensions can be nested, to extend an element with complex, structured data.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Internal references require</a:t>
            </a:r>
            <a:r>
              <a:rPr lang="en-US" baseline="0" dirty="0" smtClean="0"/>
              <a:t> you maintain an id on (almost) any element of a Resource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the internal id is an XML attribute (the only one!) but the reference itself is an element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31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Much more on this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have an equivalent form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27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40:00-50:00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Classes are not using C# native primitives directly, but need a “container” type, which carries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Internal id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Actual Contents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Validation methods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generated primitives define cast-operators to easily work with them.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34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metadata was present in headers when fetching a single resource, but is put in the entry when fetching multiple. So actually two approaches….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Yes, the same URL we used to POST new resources, we can use to GET changes.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basically the search operation,</a:t>
            </a:r>
            <a:r>
              <a:rPr lang="en-US" baseline="0" dirty="0" smtClean="0"/>
              <a:t> but it returns the latest </a:t>
            </a:r>
            <a:r>
              <a:rPr lang="en-US" i="1" baseline="0" dirty="0" smtClean="0"/>
              <a:t>change</a:t>
            </a:r>
            <a:r>
              <a:rPr lang="en-US" i="0" baseline="0" dirty="0" smtClean="0"/>
              <a:t> made to each resource that matches the filter criteria (“feed me all new and updated </a:t>
            </a:r>
            <a:r>
              <a:rPr lang="en-US" i="0" baseline="0" dirty="0" err="1" smtClean="0"/>
              <a:t>labreports</a:t>
            </a:r>
            <a:r>
              <a:rPr lang="en-US" i="0" baseline="0" dirty="0" smtClean="0"/>
              <a:t>, filtered by lab X”).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Question: would this return deleted versions too? What happens if a change makes a record not match the filter anymore, will you see that change in the feed?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4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1:30:00-1:50:00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sp.ValueAsInt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s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s.Contains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//TODO: Account for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StringArgument.Position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sp.Value.ToLower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&lt;Identifier,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hi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hi.Identifier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//CK: Also Argument on the period?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hn.Family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hn.Given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hn.Prefix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hn.Suffix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&lt;Contact,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null) ? true 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Enum.Parse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true); //TODO: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Niet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mooi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Hebben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Code&lt;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- filter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nodig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&lt;List&lt;Contact&gt;,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&lt;Address,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a.Part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a.City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a.State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a.Zip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a.Country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a.Dpid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&lt;List&lt;Address&gt;,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FhirDateTime.TryParse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out reference))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switch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&lt;=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&gt;=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ReferenceArgument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//TODO: Find out how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structured. Full URL, just an id, with/without version? Then match it on some value from the managed resources in the collection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//For now we assume that the id is the last (or only) element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().In(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sp.ReferencedCollection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endregion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Building blocks for predicates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however, one of the big TODO’s in the spec, and not yet fully documented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3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1:50:00-2:00:00 (10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10:00-40:00 (30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2:00:00-2:25:00 (25 minutes).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Looks just like a normal entry,</a:t>
            </a:r>
            <a:r>
              <a:rPr lang="en-US" baseline="0" dirty="0" smtClean="0"/>
              <a:t> but the resource type is “Binary”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Note: content’s type attribute is still “text/xml”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Even contents look like we’re dealing with a resource named Binary..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…but has an extra attribute “</a:t>
            </a:r>
            <a:r>
              <a:rPr lang="en-US" baseline="0" dirty="0" err="1" smtClean="0"/>
              <a:t>contentType</a:t>
            </a:r>
            <a:r>
              <a:rPr lang="en-US" baseline="0" dirty="0" smtClean="0"/>
              <a:t>”, which is the MIME type of the base64-ed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Polymorphic 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So, no other JSON types are used</a:t>
            </a:r>
            <a:r>
              <a:rPr lang="en-US" baseline="0" dirty="0" smtClean="0"/>
              <a:t> than string.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FHIR uses exactly 1 attribute: the ‘id’ attribute used for internal references, this becomes a ‘normal’ “_id” member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0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You might wonder: Since bundles are Atom, why not use standard Atom parsers?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7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2:25:00-2:35:00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If you come to a </a:t>
            </a:r>
            <a:r>
              <a:rPr lang="en-US" dirty="0" err="1" smtClean="0"/>
              <a:t>connectathon</a:t>
            </a:r>
            <a:r>
              <a:rPr lang="en-US" dirty="0" smtClean="0"/>
              <a:t> with</a:t>
            </a:r>
            <a:r>
              <a:rPr lang="en-US" baseline="0" dirty="0" smtClean="0"/>
              <a:t> a FHIR server</a:t>
            </a:r>
            <a:r>
              <a:rPr lang="en-US" dirty="0" smtClean="0"/>
              <a:t>, it is a good idea to</a:t>
            </a:r>
            <a:r>
              <a:rPr lang="en-US" baseline="0" dirty="0" smtClean="0"/>
              <a:t> make sure you can preload your server with all the examples!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7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2:35:00-2:55:00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avoids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at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xml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natively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storage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Fourth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109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) and just keep the URL here.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17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State: current, </a:t>
            </a:r>
            <a:r>
              <a:rPr lang="en-US" dirty="0" err="1" smtClean="0"/>
              <a:t>superceded</a:t>
            </a:r>
            <a:r>
              <a:rPr lang="en-US" dirty="0" smtClean="0"/>
              <a:t>, deleted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Version</a:t>
            </a:r>
            <a:r>
              <a:rPr lang="en-US" baseline="0" dirty="0" smtClean="0"/>
              <a:t> + resource id can just be integers or string, need not be URL’s (you know your base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Since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stores a binary form of JSON, some conversion is done by Mongo. Watch out for not losing precision, </a:t>
            </a:r>
            <a:r>
              <a:rPr lang="en-US" baseline="0" dirty="0" err="1" smtClean="0"/>
              <a:t>timezones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!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Different resource types are stored in different collections, along with indices on the searchable properties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although logically for example Observation refers to Patient,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databases like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have </a:t>
            </a:r>
            <a:r>
              <a:rPr lang="en-US" i="1" baseline="0" dirty="0" smtClean="0"/>
              <a:t>no</a:t>
            </a:r>
            <a:r>
              <a:rPr lang="en-US" i="0" baseline="0" dirty="0" smtClean="0"/>
              <a:t> concept of joins or foreign keys.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So, to fetch all Observations of a Patient, you query all documents in the Observation collection for which the 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property matches the Patient’s id.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Because references can point to multiple types of Resources (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can be Animals and Devices too), and a reference can contain version-specific id’s, “joining” is not a trivial operation!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119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64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tools.ietf.org/html/rfc3986" TargetMode="Externa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January 14, 2013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9219"/>
              </p:ext>
            </p:extLst>
          </p:nvPr>
        </p:nvGraphicFramePr>
        <p:xfrm>
          <a:off x="914400" y="2057400"/>
          <a:ext cx="7086600" cy="4061622"/>
        </p:xfrm>
        <a:graphic>
          <a:graphicData uri="http://schemas.openxmlformats.org/drawingml/2006/table">
            <a:tbl>
              <a:tblPr/>
              <a:tblGrid>
                <a:gridCol w="1371600"/>
                <a:gridCol w="1752600"/>
                <a:gridCol w="3962400"/>
              </a:tblGrid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 err="1">
                          <a:effectLst/>
                          <a:latin typeface="verdana"/>
                        </a:rPr>
                        <a:t>boolean</a:t>
                      </a:r>
                      <a:endParaRPr lang="nl-NL" sz="1200" b="0" dirty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xs:boolean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Values can be either true or false (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0 and 1 are not valid values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integer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xs:int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signed 32-bit integer (for larger values, use decimal)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268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xs:decimal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rational number. Note: for implementations, do not use a IEEE type floating point type, instead </a:t>
                      </a:r>
                      <a:r>
                        <a:rPr lang="en-US" sz="1200" b="1" dirty="0">
                          <a:effectLst/>
                          <a:latin typeface="verdana"/>
                        </a:rPr>
                        <a:t>use something that works like a true 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, with inbuilt precision (e.g. Java </a:t>
                      </a:r>
                      <a:r>
                        <a:rPr lang="en-US" sz="1200" b="0" dirty="0" err="1">
                          <a:effectLst/>
                          <a:latin typeface="verdana"/>
                        </a:rPr>
                        <a:t>BigDecimal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329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xs:base64Binary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stream of bytes, base64 encoded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3"/>
                        </a:rPr>
                        <a:t>RFC 4648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871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instant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xs:dateTime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An instant in time -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known at least to the second and always includes a timezone</a:t>
                      </a:r>
                      <a:r>
                        <a:rPr lang="en-US" sz="1200" b="0">
                          <a:effectLst/>
                          <a:latin typeface="verdana"/>
                        </a:rPr>
                        <a:t>. Note: This type is for system times, not human times (see date and dateTime below).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170">
                <a:tc>
                  <a:txBody>
                    <a:bodyPr/>
                    <a:lstStyle/>
                    <a:p>
                      <a:pPr fontAlgn="t"/>
                      <a:r>
                        <a:rPr lang="nl-NL" sz="1200" b="0" dirty="0">
                          <a:effectLst/>
                          <a:latin typeface="verdana"/>
                        </a:rPr>
                        <a:t>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xs:string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>
                          <a:effectLst/>
                          <a:latin typeface="verdana"/>
                        </a:rPr>
                        <a:t>A sequence of Unicode characters. </a:t>
                      </a:r>
                      <a:r>
                        <a:rPr lang="en-US" sz="1200" b="1">
                          <a:effectLst/>
                          <a:latin typeface="verdana"/>
                        </a:rPr>
                        <a:t>Note that FHIR strings may not exceed 1MB in size</a:t>
                      </a:r>
                      <a:endParaRPr lang="en-US" sz="1200" b="0">
                        <a:effectLst/>
                        <a:latin typeface="verdana"/>
                      </a:endParaRP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852"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200" b="0">
                          <a:effectLst/>
                          <a:latin typeface="verdana"/>
                        </a:rPr>
                        <a:t>xs:anyURI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dirty="0">
                          <a:effectLst/>
                          <a:latin typeface="verdana"/>
                        </a:rPr>
                        <a:t>A Uniform Resource Identifier Reference. It can be absolute or relative, and may have an optional fragment identifier (</a:t>
                      </a:r>
                      <a:r>
                        <a:rPr lang="en-US" sz="1200" b="0" dirty="0">
                          <a:effectLst/>
                          <a:latin typeface="verdana"/>
                          <a:hlinkClick r:id="rId4"/>
                        </a:rPr>
                        <a:t>RFC 3986</a:t>
                      </a:r>
                      <a:r>
                        <a:rPr lang="en-US" sz="1200" b="0" dirty="0">
                          <a:effectLst/>
                          <a:latin typeface="verdana"/>
                        </a:rPr>
                        <a:t>)</a:t>
                      </a:r>
                    </a:p>
                  </a:txBody>
                  <a:tcPr marL="9403" marR="9403" marT="9403" marB="940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Java</a:t>
            </a:r>
            <a:r>
              <a:rPr lang="en-US" dirty="0"/>
              <a:t> </a:t>
            </a:r>
            <a:r>
              <a:rPr lang="en-US" dirty="0" smtClean="0"/>
              <a:t>and C#, reference has custom-built Atom parser</a:t>
            </a:r>
          </a:p>
          <a:p>
            <a:r>
              <a:rPr lang="en-US" dirty="0" smtClean="0"/>
              <a:t>For .NET, you </a:t>
            </a:r>
            <a:r>
              <a:rPr lang="en-US" i="1" dirty="0" smtClean="0"/>
              <a:t>could</a:t>
            </a:r>
            <a:r>
              <a:rPr lang="en-US" dirty="0" smtClean="0"/>
              <a:t> use the framework’s </a:t>
            </a:r>
            <a:r>
              <a:rPr lang="en-US" dirty="0" err="1" smtClean="0"/>
              <a:t>SyndicationFeed</a:t>
            </a:r>
            <a:endParaRPr lang="en-US" dirty="0" smtClean="0"/>
          </a:p>
          <a:p>
            <a:pPr lvl="1"/>
            <a:r>
              <a:rPr lang="en-US" dirty="0" smtClean="0"/>
              <a:t>A bit more low-level</a:t>
            </a:r>
          </a:p>
          <a:p>
            <a:pPr lvl="1"/>
            <a:r>
              <a:rPr lang="en-US" dirty="0" smtClean="0"/>
              <a:t>No support for deleted-entries (even parse problems)</a:t>
            </a:r>
          </a:p>
          <a:p>
            <a:pPr lvl="1"/>
            <a:r>
              <a:rPr lang="en-US" dirty="0" smtClean="0"/>
              <a:t>Incompatible with </a:t>
            </a:r>
            <a:r>
              <a:rPr lang="en-US" dirty="0" err="1" smtClean="0"/>
              <a:t>WinRT</a:t>
            </a:r>
            <a:r>
              <a:rPr lang="en-US" dirty="0" smtClean="0"/>
              <a:t> (Win8 mobile apps)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6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on top of Atom parser</a:t>
            </a:r>
          </a:p>
          <a:p>
            <a:r>
              <a:rPr lang="en-US" dirty="0" smtClean="0"/>
              <a:t>Bundle = feed, </a:t>
            </a:r>
            <a:r>
              <a:rPr lang="en-US" dirty="0" err="1" smtClean="0"/>
              <a:t>BundleEntry</a:t>
            </a:r>
            <a:r>
              <a:rPr lang="en-US" dirty="0" smtClean="0"/>
              <a:t> = entry.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HL7.Fhir.Instance.Serializers;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.Load(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(...));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ResourceEntry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 { LastUpdated=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.Now, Content = newLabReport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DeletedEntry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{ Id = </a:t>
            </a:r>
            <a:r>
              <a:rPr lang="en-US" sz="1800" noProof="1" smtClean="0">
                <a:solidFill>
                  <a:srgbClr val="A31515"/>
                </a:solidFill>
                <a:latin typeface="Consolas"/>
              </a:rPr>
              <a:t>"http://..."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, When = then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result.Save(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.Create(</a:t>
            </a:r>
            <a:r>
              <a:rPr lang="en-US" sz="1800" noProof="1">
                <a:solidFill>
                  <a:prstClr val="black"/>
                </a:solidFill>
                <a:latin typeface="Consolas"/>
              </a:rPr>
              <a:t>...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));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0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4825"/>
            <a:ext cx="82994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indicons.com/files/icons/1915/xml_docs/128/xs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8631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Schema’s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FHIR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“Implementation”…</a:t>
            </a:r>
          </a:p>
          <a:p>
            <a:r>
              <a:rPr lang="en-US" dirty="0" smtClean="0"/>
              <a:t>A zip with all schema’s + </a:t>
            </a:r>
            <a:r>
              <a:rPr lang="en-US" u="sng" dirty="0" err="1" smtClean="0"/>
              <a:t>schematron</a:t>
            </a:r>
            <a:r>
              <a:rPr lang="en-US" dirty="0" smtClean="0"/>
              <a:t> to validate Xml messages</a:t>
            </a:r>
          </a:p>
          <a:p>
            <a:r>
              <a:rPr lang="en-US" dirty="0" smtClean="0"/>
              <a:t>A zip with all examples (in both xml and </a:t>
            </a:r>
            <a:r>
              <a:rPr lang="en-US" dirty="0" err="1" smtClean="0"/>
              <a:t>json</a:t>
            </a:r>
            <a:r>
              <a:rPr lang="en-US" dirty="0" smtClean="0"/>
              <a:t> format).</a:t>
            </a:r>
          </a:p>
          <a:p>
            <a:r>
              <a:rPr lang="en-US" dirty="0" smtClean="0"/>
              <a:t>Delphi.zip, Java.zip, CSharp.zip</a:t>
            </a:r>
          </a:p>
          <a:p>
            <a:r>
              <a:rPr lang="en-US" dirty="0" smtClean="0"/>
              <a:t>The whole website (multiple html files) or book (=1 BIG html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gforge.hl7.org/svn/fhir/trunk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All Resource source files (Excel) (/source)</a:t>
            </a:r>
          </a:p>
          <a:p>
            <a:r>
              <a:rPr lang="en-US" dirty="0" smtClean="0"/>
              <a:t>Source of the publication process (/tools)</a:t>
            </a:r>
          </a:p>
          <a:p>
            <a:r>
              <a:rPr lang="en-US" dirty="0" smtClean="0"/>
              <a:t>Archived older versions of FHIR (/archive)</a:t>
            </a:r>
          </a:p>
          <a:p>
            <a:r>
              <a:rPr lang="en-US" dirty="0" smtClean="0"/>
              <a:t>Help extend generation, use </a:t>
            </a:r>
            <a:r>
              <a:rPr lang="en-US" dirty="0" err="1" smtClean="0"/>
              <a:t>eCoreDefinitions</a:t>
            </a:r>
            <a:r>
              <a:rPr lang="en-US" dirty="0" smtClean="0"/>
              <a:t> (/publish)</a:t>
            </a:r>
          </a:p>
          <a:p>
            <a:r>
              <a:rPr lang="en-US" dirty="0" smtClean="0"/>
              <a:t>We use Eclipse + Java 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fhir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7162800" y="1828800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30548" y="1825043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 </a:t>
            </a:r>
            <a:r>
              <a:rPr lang="nl-NL" dirty="0" err="1" smtClean="0"/>
              <a:t>Architectures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dk1"/>
                </a:solidFill>
              </a:rPr>
              <a:t>Processing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762472" cy="487893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REST service</a:t>
            </a:r>
            <a:endParaRPr lang="nl-NL" b="1" dirty="0"/>
          </a:p>
        </p:txBody>
      </p:sp>
      <p:sp>
        <p:nvSpPr>
          <p:cNvPr id="10" name="Down Arrow 9"/>
          <p:cNvSpPr/>
          <p:nvPr/>
        </p:nvSpPr>
        <p:spPr>
          <a:xfrm>
            <a:off x="354766" y="2438400"/>
            <a:ext cx="1689484" cy="1295400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FHIR REST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38200" y="4953000"/>
            <a:ext cx="792088" cy="69252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3" name="Group 32"/>
          <p:cNvGrpSpPr/>
          <p:nvPr/>
        </p:nvGrpSpPr>
        <p:grpSpPr>
          <a:xfrm>
            <a:off x="2133600" y="1828800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109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3810000" y="1828800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20474" y="1839074"/>
            <a:ext cx="1676400" cy="4624156"/>
            <a:chOff x="4526622" y="1828800"/>
            <a:chExt cx="1676400" cy="4624156"/>
          </a:xfrm>
        </p:grpSpPr>
        <p:grpSp>
          <p:nvGrpSpPr>
            <p:cNvPr id="83" name="Group 82"/>
            <p:cNvGrpSpPr/>
            <p:nvPr/>
          </p:nvGrpSpPr>
          <p:grpSpPr>
            <a:xfrm>
              <a:off x="4526622" y="1828800"/>
              <a:ext cx="1676400" cy="3922385"/>
              <a:chOff x="2926422" y="1828800"/>
              <a:chExt cx="1676400" cy="392238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726288" y="4712144"/>
                <a:ext cx="7512" cy="10390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38100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4864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70866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Group 106"/>
          <p:cNvGrpSpPr/>
          <p:nvPr/>
        </p:nvGrpSpPr>
        <p:grpSpPr>
          <a:xfrm>
            <a:off x="71628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Notable derived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Restricted uri’s:</a:t>
            </a:r>
          </a:p>
          <a:p>
            <a:pPr lvl="1"/>
            <a:r>
              <a:rPr lang="en-US" smtClean="0"/>
              <a:t>oid (“1.3.4.5.6”)</a:t>
            </a:r>
          </a:p>
          <a:p>
            <a:pPr lvl="1"/>
            <a:r>
              <a:rPr lang="en-US" smtClean="0"/>
              <a:t>uuid (“72ac8493-52ac-41bd-8d5d-7258c289b5ea”)</a:t>
            </a:r>
          </a:p>
          <a:p>
            <a:pPr lvl="1"/>
            <a:r>
              <a:rPr lang="en-US" smtClean="0"/>
              <a:t>sid (“</a:t>
            </a:r>
            <a:r>
              <a:rPr lang="nl-NL" smtClean="0"/>
              <a:t>http://loinc.org”)</a:t>
            </a:r>
          </a:p>
          <a:p>
            <a:r>
              <a:rPr lang="nl-NL" smtClean="0"/>
              <a:t>Restricting time:</a:t>
            </a:r>
          </a:p>
          <a:p>
            <a:pPr lvl="1"/>
            <a:r>
              <a:rPr lang="en-US" smtClean="0"/>
              <a:t>date – a (partial date), no indication of time</a:t>
            </a:r>
          </a:p>
          <a:p>
            <a:pPr lvl="1"/>
            <a:r>
              <a:rPr lang="en-US" smtClean="0"/>
              <a:t>dateTime – a (partial date) or a date + time. If time is present a timezone MUST be included!</a:t>
            </a:r>
          </a:p>
          <a:p>
            <a:pPr lvl="1"/>
            <a:r>
              <a:rPr lang="en-US" smtClean="0"/>
              <a:t>instant – for timestamps, generated by systems =&gt; MUST include seconds + timezone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MongoDb</a:t>
            </a:r>
            <a:r>
              <a:rPr lang="en-US" dirty="0" smtClean="0"/>
              <a:t> stores documents in JSON: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110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 err="1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err="1" smtClean="0"/>
              <a:t>db.posts.save</a:t>
            </a:r>
            <a:r>
              <a:rPr lang="en-US" dirty="0" smtClean="0"/>
              <a:t>( post );</a:t>
            </a:r>
          </a:p>
          <a:p>
            <a:endParaRPr lang="en-US" dirty="0"/>
          </a:p>
          <a:p>
            <a:r>
              <a:rPr lang="en-US" dirty="0" err="1" smtClean="0"/>
              <a:t>db.posts.find</a:t>
            </a:r>
            <a:r>
              <a:rPr lang="en-US" dirty="0" smtClean="0"/>
              <a:t>( { author: “mike” } );</a:t>
            </a:r>
          </a:p>
          <a:p>
            <a:r>
              <a:rPr lang="en-US" dirty="0" err="1" smtClean="0"/>
              <a:t>db.posts.find</a:t>
            </a:r>
            <a:r>
              <a:rPr lang="en-US" dirty="0" smtClean="0"/>
              <a:t>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248400" y="2438400"/>
            <a:ext cx="2196080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Amazon S3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resources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111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3537859" y="1828800"/>
            <a:ext cx="205740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FHIR Object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36864" y="2476499"/>
            <a:ext cx="4884965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Mongo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1295400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Person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841172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LabReport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4419600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7394804">
            <a:off x="3229376" y="2429905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3919003">
            <a:off x="4540054" y="2438076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9063200">
            <a:off x="1812865" y="2429905"/>
            <a:ext cx="1814941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762000" y="4191000"/>
            <a:ext cx="6286710" cy="2171701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904927" y="3614058"/>
            <a:ext cx="1936245" cy="805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223659" y="3608616"/>
            <a:ext cx="2825051" cy="810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27"/>
          <p:cNvGrpSpPr/>
          <p:nvPr/>
        </p:nvGrpSpPr>
        <p:grpSpPr>
          <a:xfrm>
            <a:off x="904927" y="4876800"/>
            <a:ext cx="5953073" cy="1186543"/>
            <a:chOff x="1219200" y="1905000"/>
            <a:chExt cx="6629400" cy="16002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219200" y="1905000"/>
              <a:ext cx="6629400" cy="1600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Document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505200" y="2272522"/>
              <a:ext cx="1902371" cy="9537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Content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(stored </a:t>
              </a:r>
              <a:r>
                <a:rPr kumimoji="0" lang="en-US" sz="1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json</a:t>
              </a: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38800" y="2272522"/>
              <a:ext cx="1944680" cy="9537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Original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</a:t>
              </a:r>
              <a:r>
                <a:rPr lang="en-US" i="1" dirty="0" err="1" smtClean="0">
                  <a:solidFill>
                    <a:schemeClr val="tx1"/>
                  </a:solidFill>
                  <a:latin typeface="Arial" charset="0"/>
                </a:rPr>
                <a:t>json</a:t>
              </a:r>
              <a:r>
                <a:rPr lang="en-US" i="1" dirty="0" smtClean="0">
                  <a:solidFill>
                    <a:schemeClr val="tx1"/>
                  </a:solidFill>
                  <a:latin typeface="Arial" charset="0"/>
                </a:rPr>
                <a:t> or xml)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23204" y="2476498"/>
              <a:ext cx="1777196" cy="74982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Metadata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ight Arrow 28"/>
          <p:cNvSpPr/>
          <p:nvPr/>
        </p:nvSpPr>
        <p:spPr bwMode="auto">
          <a:xfrm rot="5084251">
            <a:off x="2494332" y="4117398"/>
            <a:ext cx="1630185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6629400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620520" y="3124200"/>
            <a:ext cx="123748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store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112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5943600" y="1894114"/>
            <a:ext cx="2133600" cy="3505200"/>
            <a:chOff x="1219200" y="1905000"/>
            <a:chExt cx="2133600" cy="3505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2133600" cy="3505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Metadata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8930" y="2458608"/>
              <a:ext cx="171072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I</a:t>
              </a:r>
              <a:r>
                <a:rPr lang="en-US" i="1" dirty="0" smtClean="0">
                  <a:solidFill>
                    <a:schemeClr val="bg1"/>
                  </a:solidFill>
                </a:rPr>
                <a:t>d (storage)</a:t>
              </a:r>
              <a:endParaRPr lang="en-US" i="1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Version-id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Resource-id</a:t>
              </a: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ResourceType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Last-updated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Author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State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MediaType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Binary-location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2167822"/>
            <a:ext cx="476794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j-lt"/>
                <a:cs typeface="Courier New" pitchFamily="49" charset="0"/>
              </a:rPr>
              <a:t>Parse: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server.org/fhir/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@1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@4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971800" y="3120587"/>
            <a:ext cx="3211530" cy="278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971800" y="3120587"/>
            <a:ext cx="3211530" cy="79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71800" y="2935775"/>
            <a:ext cx="3211530" cy="184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81000" y="4113074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Courier New" pitchFamily="49" charset="0"/>
              </a:rPr>
              <a:t>Convert</a:t>
            </a:r>
            <a:r>
              <a:rPr lang="en-US" b="1" dirty="0" smtClean="0">
                <a:latin typeface="+mj-lt"/>
                <a:cs typeface="Courier New" pitchFamily="49" charset="0"/>
              </a:rPr>
              <a:t>:</a:t>
            </a:r>
          </a:p>
          <a:p>
            <a:endParaRPr lang="en-US" b="1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“2013-01-13T13:45:12+07:00”</a:t>
            </a:r>
          </a:p>
          <a:p>
            <a:endParaRPr lang="en-US" dirty="0" smtClean="0">
              <a:latin typeface="+mj-lt"/>
              <a:cs typeface="Courier New" pitchFamily="49" charset="0"/>
              <a:sym typeface="Wingdings"/>
            </a:endParaRPr>
          </a:p>
          <a:p>
            <a:r>
              <a:rPr lang="en-US" dirty="0" smtClean="0">
                <a:latin typeface="+mj-lt"/>
                <a:cs typeface="Courier New" pitchFamily="49" charset="0"/>
                <a:sym typeface="Wingdings"/>
              </a:rPr>
              <a:t> </a:t>
            </a:r>
            <a:r>
              <a:rPr lang="en-US" dirty="0" smtClean="0">
                <a:latin typeface="+mj-lt"/>
                <a:cs typeface="Courier New" pitchFamily="49" charset="0"/>
              </a:rPr>
              <a:t>new </a:t>
            </a:r>
            <a:r>
              <a:rPr lang="en-US" dirty="0" err="1" smtClean="0">
                <a:latin typeface="+mj-lt"/>
                <a:cs typeface="Courier New" pitchFamily="49" charset="0"/>
              </a:rPr>
              <a:t>DateTime</a:t>
            </a:r>
            <a:r>
              <a:rPr lang="en-US" dirty="0" smtClean="0">
                <a:latin typeface="+mj-lt"/>
                <a:cs typeface="Courier New" pitchFamily="49" charset="0"/>
              </a:rPr>
              <a:t>(2013,1,6,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13,45,12,TimeZone.UTC);</a:t>
            </a:r>
            <a:endParaRPr lang="nl-NL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733800" y="3707341"/>
            <a:ext cx="2449530" cy="1691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22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“Joining” 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113</a:t>
            </a:fld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556260" y="1830512"/>
            <a:ext cx="3733800" cy="25460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Collection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2362200"/>
            <a:ext cx="2514600" cy="1066800"/>
            <a:chOff x="1219200" y="1905000"/>
            <a:chExt cx="4191000" cy="1905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2667000"/>
            <a:ext cx="2514600" cy="1066800"/>
            <a:chOff x="1219200" y="1905000"/>
            <a:chExt cx="4191000" cy="1905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048000"/>
            <a:ext cx="2514600" cy="1066800"/>
            <a:chOff x="1346200" y="1905000"/>
            <a:chExt cx="41910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46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@2,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732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44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626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Indices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1814904"/>
            <a:ext cx="3733800" cy="25284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Collection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58740" y="2346592"/>
            <a:ext cx="2514600" cy="1066800"/>
            <a:chOff x="1219200" y="1905000"/>
            <a:chExt cx="4191000" cy="19050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2651392"/>
            <a:ext cx="2514600" cy="1066800"/>
            <a:chOff x="1219200" y="1905000"/>
            <a:chExt cx="4191000" cy="1905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@6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3048000"/>
            <a:ext cx="2514600" cy="1066800"/>
            <a:chOff x="1219200" y="1905000"/>
            <a:chExt cx="4191000" cy="1905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@9,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487680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Indices</a:t>
            </a:r>
          </a:p>
        </p:txBody>
      </p:sp>
      <p:sp>
        <p:nvSpPr>
          <p:cNvPr id="52" name="Freeform 51"/>
          <p:cNvSpPr/>
          <p:nvPr/>
        </p:nvSpPr>
        <p:spPr bwMode="auto">
          <a:xfrm>
            <a:off x="3934403" y="3759709"/>
            <a:ext cx="1475797" cy="616886"/>
          </a:xfrm>
          <a:custGeom>
            <a:avLst/>
            <a:gdLst>
              <a:gd name="connsiteX0" fmla="*/ 1376737 w 1376737"/>
              <a:gd name="connsiteY0" fmla="*/ 0 h 554805"/>
              <a:gd name="connsiteX1" fmla="*/ 719191 w 1376737"/>
              <a:gd name="connsiteY1" fmla="*/ 554805 h 554805"/>
              <a:gd name="connsiteX2" fmla="*/ 0 w 1376737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737" h="554805">
                <a:moveTo>
                  <a:pt x="1376737" y="0"/>
                </a:moveTo>
                <a:cubicBezTo>
                  <a:pt x="1162692" y="277402"/>
                  <a:pt x="948647" y="554805"/>
                  <a:pt x="719191" y="554805"/>
                </a:cubicBezTo>
                <a:cubicBezTo>
                  <a:pt x="489735" y="554805"/>
                  <a:pt x="123290" y="95892"/>
                  <a:pt x="0" y="0"/>
                </a:cubicBezTo>
              </a:path>
            </a:pathLst>
          </a:custGeom>
          <a:ln>
            <a:headEnd type="stealth" w="med" len="med"/>
            <a:tailEnd type="stealth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4419600" y="4099191"/>
            <a:ext cx="381000" cy="5490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4495800" y="3962400"/>
            <a:ext cx="30480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4953000"/>
            <a:ext cx="7040880" cy="1384995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</a:t>
            </a:r>
            <a:r>
              <a:rPr lang="en-US" dirty="0" err="1" smtClean="0"/>
              <a:t>sql</a:t>
            </a:r>
            <a:r>
              <a:rPr lang="en-US" dirty="0" smtClean="0"/>
              <a:t>)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114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24073"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08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115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76711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11154"/>
              </p:ext>
            </p:extLst>
          </p:nvPr>
        </p:nvGraphicFramePr>
        <p:xfrm>
          <a:off x="762000" y="3352800"/>
          <a:ext cx="5029200" cy="1143000"/>
        </p:xfrm>
        <a:graphic>
          <a:graphicData uri="http://schemas.openxmlformats.org/drawingml/2006/table">
            <a:tbl>
              <a:tblPr/>
              <a:tblGrid>
                <a:gridCol w="497680"/>
                <a:gridCol w="1597820"/>
                <a:gridCol w="1466850"/>
                <a:gridCol w="146685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Param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Value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System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Person.Name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“Ewout”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Person.DoB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“1972-11-30”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Obs.Code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“234332”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SNOMED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26770"/>
              </p:ext>
            </p:extLst>
          </p:nvPr>
        </p:nvGraphicFramePr>
        <p:xfrm>
          <a:off x="762000" y="4876800"/>
          <a:ext cx="2209800" cy="857250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5638800" y="4343400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5181600" y="48768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Need to index only latest version!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912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6172200" y="3274888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</a:t>
            </a:r>
            <a:r>
              <a:rPr lang="en-US" dirty="0" err="1" smtClean="0"/>
              <a:t>schematrons</a:t>
            </a:r>
            <a:endParaRPr lang="en-US" dirty="0" smtClean="0"/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</a:t>
            </a:r>
            <a:r>
              <a:rPr lang="en-US" dirty="0" err="1" smtClean="0"/>
              <a:t>schematrons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we </a:t>
            </a:r>
            <a:r>
              <a:rPr lang="nl-NL" dirty="0" err="1" smtClean="0"/>
              <a:t>don’t</a:t>
            </a:r>
            <a:r>
              <a:rPr lang="nl-NL" dirty="0" smtClean="0"/>
              <a:t> have </a:t>
            </a:r>
            <a:r>
              <a:rPr lang="nl-NL" dirty="0" err="1" smtClean="0"/>
              <a:t>yet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C#/Java/JS/Ruby </a:t>
            </a:r>
            <a:r>
              <a:rPr lang="nl-NL" dirty="0" err="1" smtClean="0"/>
              <a:t>FhirClient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FhirClient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FhirClient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(“…”);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Person r =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lient.Vread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(“144”, “v2”);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r.dateOfBirth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client.Update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(“144”, r);</a:t>
            </a:r>
          </a:p>
          <a:p>
            <a:endParaRPr lang="nl-NL" dirty="0"/>
          </a:p>
          <a:p>
            <a:r>
              <a:rPr lang="nl-NL" dirty="0" err="1" smtClean="0"/>
              <a:t>HumanName.Parse</a:t>
            </a:r>
            <a:r>
              <a:rPr lang="nl-NL" dirty="0" smtClean="0"/>
              <a:t>(“Ewout Kramer”);</a:t>
            </a:r>
          </a:p>
          <a:p>
            <a:r>
              <a:rPr lang="nl-NL" dirty="0" err="1" smtClean="0"/>
              <a:t>Patient.RenderPatientLabel</a:t>
            </a:r>
            <a:r>
              <a:rPr lang="nl-NL" dirty="0" smtClean="0"/>
              <a:t>();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4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support &amp; latest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/>
              <a:t>www.hl7.org/fhir</a:t>
            </a:r>
          </a:p>
          <a:p>
            <a:r>
              <a:rPr lang="nl-NL" sz="3200" b="1" dirty="0" smtClean="0"/>
              <a:t>fhir@lists.hl7.org</a:t>
            </a:r>
            <a:r>
              <a:rPr lang="nl-NL" sz="3200" b="1" dirty="0"/>
              <a:t>	               </a:t>
            </a:r>
          </a:p>
          <a:p>
            <a:r>
              <a:rPr lang="nl-NL" sz="3200" b="1" dirty="0"/>
              <a:t>#</a:t>
            </a:r>
            <a:r>
              <a:rPr lang="nl-NL" sz="3200" b="1" dirty="0" smtClean="0"/>
              <a:t>FHIR</a:t>
            </a:r>
          </a:p>
          <a:p>
            <a:r>
              <a:rPr lang="nl-NL" sz="3200" b="1" dirty="0" err="1" smtClean="0"/>
              <a:t>Implementor’s</a:t>
            </a:r>
            <a:r>
              <a:rPr lang="nl-NL" sz="3200" b="1" dirty="0" smtClean="0"/>
              <a:t> Skype Channel!</a:t>
            </a:r>
            <a:endParaRPr lang="nl-NL" sz="3200" b="1" dirty="0"/>
          </a:p>
          <a:p>
            <a:endParaRPr lang="nl-NL" sz="3200" b="1" dirty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fhir.furore.com </a:t>
            </a:r>
            <a:r>
              <a:rPr lang="nl-NL" sz="3200" b="1" i="1" dirty="0" err="1" smtClean="0"/>
              <a:t>and</a:t>
            </a:r>
            <a:endParaRPr lang="nl-NL" sz="3200" b="1" i="1" dirty="0" smtClean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hl7connect.healthintersections</a:t>
            </a:r>
            <a:br>
              <a:rPr lang="nl-NL" sz="3200" b="1" dirty="0" smtClean="0"/>
            </a:br>
            <a:r>
              <a:rPr lang="nl-NL" sz="3200" b="1" dirty="0" smtClean="0"/>
              <a:t>.</a:t>
            </a:r>
            <a:r>
              <a:rPr lang="nl-NL" sz="3200" b="1" dirty="0"/>
              <a:t>com.au/svc/fhir/</a:t>
            </a:r>
          </a:p>
          <a:p>
            <a:endParaRPr lang="nl-NL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Primitives in use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0"/>
            <a:ext cx="748077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1" y="4884349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Resource contains human-readable text, </a:t>
            </a:r>
            <a:endParaRPr lang="en-US" dirty="0" smtClean="0"/>
          </a:p>
          <a:p>
            <a:r>
              <a:rPr lang="en-US" dirty="0" smtClean="0"/>
              <a:t>may be a &lt;div&gt; with just "No human readable text provided for this resource“ in closed environments. In that case &lt;status&gt; must be “empty”.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438400" y="4648200"/>
            <a:ext cx="11430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6" y="17526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8637"/>
            <a:ext cx="7315200" cy="497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7848600" y="50292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H="1">
            <a:off x="7924800" y="2133600"/>
            <a:ext cx="838200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>
            <a:off x="7696200" y="2133600"/>
            <a:ext cx="10668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838200" y="5476875"/>
            <a:ext cx="1371600" cy="4667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 bwMode="auto">
          <a:xfrm>
            <a:off x="342900" y="1371600"/>
            <a:ext cx="1295400" cy="1219200"/>
          </a:xfrm>
          <a:prstGeom prst="cloud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Distance, Count, Duration, Money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762000" y="2367605"/>
            <a:ext cx="76200" cy="121379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162800" cy="483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62000" y="3200401"/>
            <a:ext cx="1066800" cy="3809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in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5867400" cy="443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54" y="685800"/>
            <a:ext cx="2247900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6229"/>
            <a:ext cx="2462009" cy="20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3875679" cy="225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34" y="3124200"/>
            <a:ext cx="2207866" cy="163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42" name="Picture 2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" t="4888" r="3711" b="40890"/>
          <a:stretch/>
        </p:blipFill>
        <p:spPr bwMode="auto">
          <a:xfrm>
            <a:off x="452436" y="1904999"/>
            <a:ext cx="4576764" cy="26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505200" y="1828800"/>
            <a:ext cx="8382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76"/>
          <a:stretch/>
        </p:blipFill>
        <p:spPr bwMode="auto">
          <a:xfrm>
            <a:off x="533400" y="4676775"/>
            <a:ext cx="306863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24400"/>
            <a:ext cx="3454213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1" y="2024682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value[x] means:</a:t>
            </a:r>
          </a:p>
          <a:p>
            <a:endParaRPr lang="en-US" dirty="0"/>
          </a:p>
          <a:p>
            <a:r>
              <a:rPr lang="en-US" dirty="0" smtClean="0"/>
              <a:t>An element with a name</a:t>
            </a:r>
          </a:p>
          <a:p>
            <a:r>
              <a:rPr lang="en-US" dirty="0" smtClean="0"/>
              <a:t>prefixed with “value”. The [x]</a:t>
            </a:r>
            <a:r>
              <a:rPr lang="en-US" dirty="0"/>
              <a:t> </a:t>
            </a:r>
            <a:r>
              <a:rPr lang="en-US" dirty="0" smtClean="0"/>
              <a:t>is replaced by the (capitalized) name of the actual </a:t>
            </a:r>
            <a:r>
              <a:rPr lang="en-US" dirty="0" err="1" smtClean="0"/>
              <a:t>datatype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" y="3429000"/>
            <a:ext cx="5440363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11680"/>
            <a:ext cx="4177004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9" y="1752600"/>
            <a:ext cx="3677107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1676400" y="2514600"/>
            <a:ext cx="29718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2743200" y="3276600"/>
            <a:ext cx="2057400" cy="1676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4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505200" y="2438400"/>
            <a:ext cx="5333634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6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1" t="2386" r="64010" b="59258"/>
          <a:stretch/>
        </p:blipFill>
        <p:spPr bwMode="auto">
          <a:xfrm>
            <a:off x="381000" y="1981200"/>
            <a:ext cx="3081662" cy="350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closer look at 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1" y="2057400"/>
            <a:ext cx="8001000" cy="1754326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114800"/>
            <a:ext cx="5721716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3962400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dirty="0" err="1" smtClean="0"/>
              <a:t>uri’s</a:t>
            </a:r>
            <a:r>
              <a:rPr lang="en-US" dirty="0" smtClean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external reference URL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URN’s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28993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 bwMode="auto">
          <a:xfrm>
            <a:off x="3276600" y="2574820"/>
            <a:ext cx="2669688" cy="2465266"/>
          </a:xfrm>
          <a:custGeom>
            <a:avLst/>
            <a:gdLst>
              <a:gd name="connsiteX0" fmla="*/ 0 w 2517288"/>
              <a:gd name="connsiteY0" fmla="*/ 2465266 h 2465266"/>
              <a:gd name="connsiteX1" fmla="*/ 2481943 w 2517288"/>
              <a:gd name="connsiteY1" fmla="*/ 1082780 h 2465266"/>
              <a:gd name="connsiteX2" fmla="*/ 1371600 w 2517288"/>
              <a:gd name="connsiteY2" fmla="*/ 135723 h 2465266"/>
              <a:gd name="connsiteX3" fmla="*/ 87086 w 2517288"/>
              <a:gd name="connsiteY3" fmla="*/ 26866 h 246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288" h="2465266">
                <a:moveTo>
                  <a:pt x="0" y="2465266"/>
                </a:moveTo>
                <a:cubicBezTo>
                  <a:pt x="1126671" y="1968151"/>
                  <a:pt x="2253343" y="1471037"/>
                  <a:pt x="2481943" y="1082780"/>
                </a:cubicBezTo>
                <a:cubicBezTo>
                  <a:pt x="2710543" y="694523"/>
                  <a:pt x="1770743" y="311709"/>
                  <a:pt x="1371600" y="135723"/>
                </a:cubicBezTo>
                <a:cubicBezTo>
                  <a:pt x="972457" y="-40263"/>
                  <a:pt x="529771" y="-6699"/>
                  <a:pt x="87086" y="26866"/>
                </a:cubicBezTo>
              </a:path>
            </a:pathLst>
          </a:custGeom>
          <a:ln>
            <a:headEnd type="none" w="med" len="med"/>
            <a:tailEnd type="stealth" w="lg" len="lg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3048000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Internal reference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 within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Resouce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15472" cy="1180142"/>
          </a:xfrm>
        </p:spPr>
        <p:txBody>
          <a:bodyPr/>
          <a:lstStyle/>
          <a:p>
            <a:r>
              <a:rPr lang="en-US" dirty="0" smtClean="0"/>
              <a:t>Other internal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800" dirty="0" smtClean="0"/>
              <a:t>&lt;concept&gt;</a:t>
            </a:r>
            <a:br>
              <a:rPr lang="nl-NL" sz="1800" dirty="0" smtClean="0"/>
            </a:br>
            <a:r>
              <a:rPr lang="nl-NL" sz="1800" dirty="0" smtClean="0"/>
              <a:t>   &lt;coding&gt;</a:t>
            </a:r>
            <a:br>
              <a:rPr lang="nl-NL" sz="1800" dirty="0" smtClean="0"/>
            </a:br>
            <a:r>
              <a:rPr lang="nl-NL" sz="1800" dirty="0" smtClean="0"/>
              <a:t>       &lt;system&gt;http://hl7.org/fhir/sid/icd-10&lt;/system&gt;</a:t>
            </a:r>
          </a:p>
          <a:p>
            <a:r>
              <a:rPr lang="nl-NL" sz="1800" dirty="0" smtClean="0"/>
              <a:t>       &lt;code&gt;R51&lt;/code&gt;</a:t>
            </a:r>
          </a:p>
          <a:p>
            <a:r>
              <a:rPr lang="nl-NL" sz="1800" dirty="0" smtClean="0"/>
              <a:t>   &lt;/coding&gt; </a:t>
            </a:r>
          </a:p>
          <a:p>
            <a:r>
              <a:rPr lang="nl-NL" sz="1800" dirty="0" smtClean="0"/>
              <a:t>   &lt;coding id="1"&gt;</a:t>
            </a:r>
          </a:p>
          <a:p>
            <a:r>
              <a:rPr lang="nl-NL" sz="1800" dirty="0" smtClean="0"/>
              <a:t>       &lt;system&gt;http://snomed.info&lt;/system&gt;</a:t>
            </a:r>
          </a:p>
          <a:p>
            <a:r>
              <a:rPr lang="nl-NL" sz="1800" dirty="0" smtClean="0"/>
              <a:t>       &lt;code&gt;25064002&lt;/code&gt;</a:t>
            </a:r>
          </a:p>
          <a:p>
            <a:r>
              <a:rPr lang="nl-NL" sz="1800" dirty="0" smtClean="0"/>
              <a:t>   &lt;/coding&gt;</a:t>
            </a:r>
          </a:p>
          <a:p>
            <a:r>
              <a:rPr lang="nl-NL" sz="1800" dirty="0" smtClean="0"/>
              <a:t>   &lt;text&gt;general headache&lt;/text&gt; </a:t>
            </a:r>
          </a:p>
          <a:p>
            <a:r>
              <a:rPr lang="nl-NL" sz="1800" dirty="0" smtClean="0"/>
              <a:t>   &lt;primary&gt;1&lt;/primary&gt;</a:t>
            </a:r>
          </a:p>
          <a:p>
            <a:r>
              <a:rPr lang="nl-NL" sz="1800" dirty="0" smtClean="0"/>
              <a:t>&lt;/concept&gt;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Freeform 15"/>
          <p:cNvSpPr/>
          <p:nvPr/>
        </p:nvSpPr>
        <p:spPr bwMode="auto">
          <a:xfrm rot="21070431">
            <a:off x="2801568" y="3033480"/>
            <a:ext cx="3015655" cy="1986779"/>
          </a:xfrm>
          <a:custGeom>
            <a:avLst/>
            <a:gdLst>
              <a:gd name="connsiteX0" fmla="*/ 295275 w 2862295"/>
              <a:gd name="connsiteY0" fmla="*/ 1103323 h 1103323"/>
              <a:gd name="connsiteX1" fmla="*/ 2657475 w 2862295"/>
              <a:gd name="connsiteY1" fmla="*/ 865198 h 1103323"/>
              <a:gd name="connsiteX2" fmla="*/ 2438400 w 2862295"/>
              <a:gd name="connsiteY2" fmla="*/ 36523 h 1103323"/>
              <a:gd name="connsiteX3" fmla="*/ 0 w 2862295"/>
              <a:gd name="connsiteY3" fmla="*/ 150823 h 110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2295" h="1103323">
                <a:moveTo>
                  <a:pt x="295275" y="1103323"/>
                </a:moveTo>
                <a:cubicBezTo>
                  <a:pt x="1297781" y="1073160"/>
                  <a:pt x="2300287" y="1042998"/>
                  <a:pt x="2657475" y="865198"/>
                </a:cubicBezTo>
                <a:cubicBezTo>
                  <a:pt x="3014663" y="687398"/>
                  <a:pt x="2881313" y="155586"/>
                  <a:pt x="2438400" y="36523"/>
                </a:cubicBezTo>
                <a:cubicBezTo>
                  <a:pt x="1995487" y="-82540"/>
                  <a:pt x="400050" y="125423"/>
                  <a:pt x="0" y="150823"/>
                </a:cubicBezTo>
              </a:path>
            </a:pathLst>
          </a:custGeom>
          <a:ln>
            <a:headEnd type="none" w="med" len="med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15472" cy="1152128"/>
          </a:xfrm>
        </p:spPr>
        <p:txBody>
          <a:bodyPr/>
          <a:lstStyle/>
          <a:p>
            <a:r>
              <a:rPr lang="en-US" dirty="0" smtClean="0"/>
              <a:t>What can be referenced?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element can carry an internal id, so it can be a target of an internal reference, </a:t>
            </a:r>
            <a:r>
              <a:rPr lang="en-US" i="1" dirty="0" smtClean="0"/>
              <a:t>except primitives inside </a:t>
            </a:r>
            <a:r>
              <a:rPr lang="en-US" i="1" dirty="0" err="1" smtClean="0"/>
              <a:t>datatypes</a:t>
            </a:r>
            <a:r>
              <a:rPr lang="en-US" dirty="0" smtClean="0"/>
              <a:t>.</a:t>
            </a:r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99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you need to communicate multiple Resources, we use Bundles:</a:t>
            </a:r>
          </a:p>
          <a:p>
            <a:pPr lvl="1"/>
            <a:r>
              <a:rPr lang="en-US" smtClean="0"/>
              <a:t>Query result</a:t>
            </a:r>
          </a:p>
          <a:p>
            <a:pPr lvl="1"/>
            <a:r>
              <a:rPr lang="en-US" smtClean="0"/>
              <a:t>Documents or messages</a:t>
            </a:r>
          </a:p>
          <a:p>
            <a:pPr lvl="1"/>
            <a:r>
              <a:rPr lang="en-US" smtClean="0"/>
              <a:t>Multiple-resource inserts (“batches”)</a:t>
            </a:r>
          </a:p>
          <a:p>
            <a:r>
              <a:rPr lang="en-US" smtClean="0"/>
              <a:t>To Bundle resources, we use the Atom syndication format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Bundle (Atom)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95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81000" y="1885950"/>
            <a:ext cx="3505200" cy="20002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Bundles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FHIR modeling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5638800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76450" y="4500562"/>
            <a:ext cx="21336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24450" y="3829050"/>
            <a:ext cx="33528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4029075"/>
            <a:ext cx="1600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1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1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086100" cy="14382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86400" y="2200275"/>
            <a:ext cx="16764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Infrastructural Types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(Extension, Narrative, Reference)</a:t>
            </a:r>
            <a:endParaRPr lang="en-US" sz="11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17" idx="1"/>
          </p:cNvCxnSpPr>
          <p:nvPr/>
        </p:nvCxnSpPr>
        <p:spPr bwMode="auto">
          <a:xfrm flipV="1">
            <a:off x="3619500" y="2733675"/>
            <a:ext cx="1866900" cy="2809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0" idx="0"/>
            <a:endCxn id="17" idx="2"/>
          </p:cNvCxnSpPr>
          <p:nvPr/>
        </p:nvCxnSpPr>
        <p:spPr bwMode="auto">
          <a:xfrm flipH="1" flipV="1">
            <a:off x="6324600" y="3267075"/>
            <a:ext cx="476250" cy="561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3" idx="2"/>
          </p:cNvCxnSpPr>
          <p:nvPr/>
        </p:nvCxnSpPr>
        <p:spPr bwMode="auto">
          <a:xfrm flipH="1">
            <a:off x="1219200" y="3733800"/>
            <a:ext cx="857250" cy="1885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9" idx="0"/>
          </p:cNvCxnSpPr>
          <p:nvPr/>
        </p:nvCxnSpPr>
        <p:spPr bwMode="auto">
          <a:xfrm>
            <a:off x="2076450" y="3733800"/>
            <a:ext cx="1066800" cy="766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6" idx="3"/>
          </p:cNvCxnSpPr>
          <p:nvPr/>
        </p:nvCxnSpPr>
        <p:spPr bwMode="auto">
          <a:xfrm flipH="1">
            <a:off x="3124200" y="5257800"/>
            <a:ext cx="367665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10" idx="1"/>
            <a:endCxn id="9" idx="3"/>
          </p:cNvCxnSpPr>
          <p:nvPr/>
        </p:nvCxnSpPr>
        <p:spPr bwMode="auto">
          <a:xfrm flipH="1">
            <a:off x="4210050" y="4543425"/>
            <a:ext cx="914400" cy="300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9" idx="2"/>
            <a:endCxn id="6" idx="0"/>
          </p:cNvCxnSpPr>
          <p:nvPr/>
        </p:nvCxnSpPr>
        <p:spPr bwMode="auto">
          <a:xfrm flipH="1">
            <a:off x="2057400" y="5186362"/>
            <a:ext cx="1085850" cy="452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13" idx="2"/>
          </p:cNvCxnSpPr>
          <p:nvPr/>
        </p:nvCxnSpPr>
        <p:spPr bwMode="auto">
          <a:xfrm>
            <a:off x="2076450" y="3733800"/>
            <a:ext cx="3048000" cy="447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 flipV="1">
            <a:off x="3619500" y="3200401"/>
            <a:ext cx="1866900" cy="628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933575" y="2533650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Components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</a:t>
            </a:r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</a:t>
            </a:r>
            <a:r>
              <a:rPr lang="en-US" noProof="1">
                <a:solidFill>
                  <a:srgbClr val="008000"/>
                </a:solidFill>
                <a:latin typeface="Consolas"/>
              </a:rPr>
              <a:t>/* registered, interim, final ... */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}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LabReportResultGroupResultComponent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.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Status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Instant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Issued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ResourceReference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Patient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CodeableConcept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ReportName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List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RequestDetail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/>
              </a:rPr>
              <a:t>}</a:t>
            </a:r>
            <a:endParaRPr lang="en-US" noProof="1" smtClean="0">
              <a:solidFill>
                <a:prstClr val="black"/>
              </a:solidFill>
            </a:endParaRPr>
          </a:p>
          <a:p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classes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5898392" cy="21718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451476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Resource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Narrative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Text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Extension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Extension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classes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898392" cy="24005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163233"/>
            <a:ext cx="29706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FhirString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"Hi!"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3200400" cy="177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2133600" y="6172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1981200" y="5791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2286000" y="5257800"/>
            <a:ext cx="1219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classes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84" y="1954029"/>
            <a:ext cx="6355631" cy="42294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– LabReport.xsd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54392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/person/@1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http://fhir.furore.com/fhir/person/@1/history/@1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352800" y="2209800"/>
            <a:ext cx="1219200" cy="80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4419600" y="1833563"/>
            <a:ext cx="32766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HTTP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Verb + path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HTTP VERBS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286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		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32307"/>
              </p:ext>
            </p:extLst>
          </p:nvPr>
        </p:nvGraphicFramePr>
        <p:xfrm>
          <a:off x="1524000" y="2357120"/>
          <a:ext cx="609600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GET</a:t>
                      </a:r>
                      <a:r>
                        <a:rPr lang="nl-NL" dirty="0" smtClean="0"/>
                        <a:t> 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</a:t>
                      </a:r>
                      <a:r>
                        <a:rPr lang="nl-NL" dirty="0" err="1" smtClean="0"/>
                        <a:t>metadata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/>
                        <a:t>GET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/person/@1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OPTIONS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/>
                        <a:t>DELETE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/person/@1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PUT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/person@1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/>
                        <a:t>POST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CONNECT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HEAD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TRACE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http://server.org/fhir/person/@1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</a:p>
          <a:p>
            <a:r>
              <a:rPr lang="en-US" dirty="0" smtClean="0"/>
              <a:t>FHIR </a:t>
            </a:r>
            <a:r>
              <a:rPr lang="en-US" dirty="0" err="1" smtClean="0"/>
              <a:t>RESTful</a:t>
            </a:r>
            <a:r>
              <a:rPr lang="en-US" dirty="0" smtClean="0"/>
              <a:t> service interface</a:t>
            </a:r>
          </a:p>
          <a:p>
            <a:r>
              <a:rPr lang="en-US" dirty="0" smtClean="0"/>
              <a:t>Beyond REST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FHIR on the Wire</a:t>
            </a:r>
          </a:p>
          <a:p>
            <a:r>
              <a:rPr lang="en-US" dirty="0" smtClean="0"/>
              <a:t>Distribution for developers</a:t>
            </a:r>
          </a:p>
          <a:p>
            <a:r>
              <a:rPr lang="en-US" dirty="0" smtClean="0"/>
              <a:t>Building a FHIR 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Resource by identity (“read”)</a:t>
            </a:r>
          </a:p>
          <a:p>
            <a:r>
              <a:rPr lang="en-US" smtClean="0"/>
              <a:t>Resource by version-specific id (“vread”)</a:t>
            </a:r>
          </a:p>
          <a:p>
            <a:r>
              <a:rPr lang="en-US" smtClean="0"/>
              <a:t>Conformance resource (“conformance”)</a:t>
            </a:r>
          </a:p>
          <a:p>
            <a:endParaRPr lang="en-US" smtClean="0"/>
          </a:p>
          <a:p>
            <a:r>
              <a:rPr lang="en-US" smtClean="0"/>
              <a:t>Optionally provide preferred response format (json or xml) using an HTTP Accept header, or $format parameter. XML is default.</a:t>
            </a:r>
          </a:p>
          <a:p>
            <a:r>
              <a:rPr lang="en-US" smtClean="0"/>
              <a:t>Use "text/xml+fhir“ and  "application/json”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person/@1/history/@4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05102" y="3848099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8622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Conformance?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2" t="28240" r="50888" b="12857"/>
          <a:stretch/>
        </p:blipFill>
        <p:spPr bwMode="auto">
          <a:xfrm>
            <a:off x="1023257" y="1371600"/>
            <a:ext cx="5910943" cy="518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POST</a:t>
            </a:r>
            <a:r>
              <a:rPr lang="en-US" dirty="0" smtClean="0"/>
              <a:t> the contents to an </a:t>
            </a:r>
            <a:r>
              <a:rPr lang="en-US" dirty="0" err="1" smtClean="0"/>
              <a:t>url</a:t>
            </a:r>
            <a:r>
              <a:rPr lang="en-US" dirty="0" smtClean="0"/>
              <a:t> which indicates the resource type: </a:t>
            </a:r>
          </a:p>
          <a:p>
            <a:pPr lvl="1"/>
            <a:r>
              <a:rPr lang="en-US" dirty="0" smtClean="0"/>
              <a:t>E.g. http://server.org/fhir/person</a:t>
            </a:r>
          </a:p>
          <a:p>
            <a:r>
              <a:rPr lang="en-US" dirty="0" smtClean="0"/>
              <a:t>Supply body’s format in </a:t>
            </a:r>
            <a:r>
              <a:rPr lang="en-US" b="1" dirty="0" smtClean="0"/>
              <a:t>Content-Type header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Server returns body as stored (possibly altered!) with result </a:t>
            </a:r>
            <a:r>
              <a:rPr lang="en-US" b="1" dirty="0" smtClean="0"/>
              <a:t>201 (Created)</a:t>
            </a:r>
          </a:p>
          <a:p>
            <a:r>
              <a:rPr lang="en-US" dirty="0" smtClean="0"/>
              <a:t>Server returns newly assigned </a:t>
            </a:r>
            <a:r>
              <a:rPr lang="en-US" b="1" dirty="0" smtClean="0"/>
              <a:t>version id</a:t>
            </a:r>
            <a:r>
              <a:rPr lang="en-US" dirty="0" smtClean="0"/>
              <a:t> URL in the </a:t>
            </a:r>
            <a:r>
              <a:rPr lang="en-US" b="1" dirty="0" smtClean="0"/>
              <a:t>Location</a:t>
            </a:r>
            <a:r>
              <a:rPr lang="en-US" dirty="0" smtClean="0"/>
              <a:t>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PUT</a:t>
            </a:r>
            <a:r>
              <a:rPr lang="en-US" dirty="0" smtClean="0"/>
              <a:t> on the resource’s URL, with the new contents in the body</a:t>
            </a:r>
          </a:p>
          <a:p>
            <a:r>
              <a:rPr lang="en-US" dirty="0" smtClean="0"/>
              <a:t>Tell server the body’s format (xml/</a:t>
            </a:r>
            <a:r>
              <a:rPr lang="en-US" dirty="0" err="1" smtClean="0"/>
              <a:t>json</a:t>
            </a:r>
            <a:r>
              <a:rPr lang="en-US" dirty="0" smtClean="0"/>
              <a:t>) in the </a:t>
            </a:r>
            <a:r>
              <a:rPr lang="en-US" b="1" dirty="0" smtClean="0"/>
              <a:t>Content-Type</a:t>
            </a:r>
            <a:r>
              <a:rPr lang="en-US" dirty="0" smtClean="0"/>
              <a:t> header  </a:t>
            </a:r>
          </a:p>
          <a:p>
            <a:r>
              <a:rPr lang="en-US" dirty="0" smtClean="0"/>
              <a:t>Server returns body as stored (possibly altered!)</a:t>
            </a:r>
          </a:p>
          <a:p>
            <a:r>
              <a:rPr lang="en-US" dirty="0" smtClean="0"/>
              <a:t>Server returns URL to new version in the </a:t>
            </a:r>
            <a:r>
              <a:rPr lang="en-US" b="1" dirty="0" smtClean="0"/>
              <a:t>Content-Location</a:t>
            </a:r>
            <a:r>
              <a:rPr lang="en-US" dirty="0" smtClean="0"/>
              <a:t>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an id that does not yet exist. </a:t>
            </a:r>
          </a:p>
          <a:p>
            <a:r>
              <a:rPr lang="en-US" dirty="0" smtClean="0"/>
              <a:t>If it does: Resource gets created at that location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i="1" dirty="0" smtClean="0"/>
              <a:t>client determines resource’s 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it has been updated by someone else in the meantime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9322"/>
              </p:ext>
            </p:extLst>
          </p:nvPr>
        </p:nvGraphicFramePr>
        <p:xfrm>
          <a:off x="1143000" y="1752600"/>
          <a:ext cx="5867401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batch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/[resource]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409, 412, 490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201,400, 404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 smtClean="0">
                          <a:effectLst/>
                        </a:rPr>
                        <a:t>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400, 404, 405,</a:t>
                      </a:r>
                      <a:b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409, 412, 490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4114800" y="5143500"/>
            <a:ext cx="25908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thumb/2/2b/TalktoTheHand.jpg/220px-TalktoThe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9" y="32385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6607629" y="45720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Talk to the Hand</a:t>
            </a:r>
          </a:p>
        </p:txBody>
      </p:sp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40798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Trying read operations will return in a 410 (Gone) result in stead of 404 (Not Found)</a:t>
            </a:r>
          </a:p>
          <a:p>
            <a:r>
              <a:rPr lang="en-US" smtClean="0"/>
              <a:t>The resource will not be returned by the search operation.</a:t>
            </a:r>
          </a:p>
          <a:p>
            <a:r>
              <a:rPr lang="en-US" smtClean="0"/>
              <a:t>It is still there in /updates and /history</a:t>
            </a:r>
          </a:p>
          <a:p>
            <a:r>
              <a:rPr lang="en-US" smtClean="0"/>
              <a:t>You can “undelete” by doing an update with fresh content</a:t>
            </a:r>
          </a:p>
          <a:p>
            <a:r>
              <a:rPr lang="en-US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(Gone) on </a:t>
            </a:r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http://server.org/person/search?</a:t>
            </a:r>
            <a:br>
              <a:rPr lang="en-US" smtClean="0"/>
            </a:br>
            <a:r>
              <a:rPr lang="en-US" smtClean="0"/>
              <a:t>name=kramer&amp;gender=M</a:t>
            </a:r>
          </a:p>
          <a:p>
            <a:r>
              <a:rPr lang="en-US" smtClean="0"/>
              <a:t>Returns result in a bundle (Atom feed)</a:t>
            </a:r>
          </a:p>
          <a:p>
            <a:r>
              <a:rPr lang="en-US" smtClean="0"/>
              <a:t>You can request (in Accept header):</a:t>
            </a:r>
          </a:p>
          <a:p>
            <a:pPr lvl="1"/>
            <a:r>
              <a:rPr lang="en-US" smtClean="0"/>
              <a:t>‘true’ Atom (Xml): </a:t>
            </a:r>
            <a:r>
              <a:rPr lang="nl-NL" smtClean="0"/>
              <a:t>application/atom+xml</a:t>
            </a:r>
            <a:endParaRPr lang="en-US" smtClean="0"/>
          </a:p>
          <a:p>
            <a:pPr lvl="1"/>
            <a:r>
              <a:rPr lang="en-US" smtClean="0"/>
              <a:t>proprietary Json-Atom: </a:t>
            </a:r>
            <a:r>
              <a:rPr lang="nl-NL" smtClean="0"/>
              <a:t>application/json</a:t>
            </a:r>
          </a:p>
          <a:p>
            <a:r>
              <a:rPr lang="nl-NL" smtClean="0"/>
              <a:t>Results can be paged using $page and $count</a:t>
            </a:r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subscribe to a feed of all a changes to certain type of resource (“updates”):</a:t>
            </a:r>
          </a:p>
          <a:p>
            <a:pPr lvl="2"/>
            <a:r>
              <a:rPr lang="en-US" dirty="0" smtClean="0"/>
              <a:t>http://server.org/fhir/person?[$last=xx]</a:t>
            </a:r>
          </a:p>
          <a:p>
            <a:r>
              <a:rPr lang="en-US" dirty="0" smtClean="0"/>
              <a:t>By specifying the $last parameter, you limit the result to records updated after a certain moment.</a:t>
            </a:r>
          </a:p>
          <a:p>
            <a:r>
              <a:rPr lang="en-US" dirty="0"/>
              <a:t>Includes updates and </a:t>
            </a:r>
            <a:r>
              <a:rPr lang="en-US" dirty="0" smtClean="0"/>
              <a:t>deletions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obtain a history of all changes to a resource using</a:t>
            </a:r>
          </a:p>
          <a:p>
            <a:pPr lvl="1"/>
            <a:r>
              <a:rPr lang="en-US" dirty="0" smtClean="0"/>
              <a:t>E.g. http://server.org/person/@1/history</a:t>
            </a:r>
          </a:p>
          <a:p>
            <a:r>
              <a:rPr lang="en-US" dirty="0" smtClean="0"/>
              <a:t>Includes updates and deletions</a:t>
            </a:r>
          </a:p>
          <a:p>
            <a:r>
              <a:rPr lang="en-US" dirty="0" smtClean="0"/>
              <a:t>Notice that the version-specific URL is basically this URL, with a version id added to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546"/>
              </p:ext>
            </p:extLst>
          </p:nvPr>
        </p:nvGraphicFramePr>
        <p:xfrm>
          <a:off x="1295400" y="1828800"/>
          <a:ext cx="6781800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  <a:gridCol w="1474305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[resource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r>
                        <a:rPr lang="nl-NL" sz="1400" u="none" strike="noStrike" dirty="0" smtClean="0">
                          <a:effectLst/>
                        </a:rPr>
                        <a:t>]/</a:t>
                      </a:r>
                      <a:r>
                        <a:rPr lang="nl-NL" sz="1400" u="none" strike="noStrike" dirty="0" err="1">
                          <a:effectLst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/[type]/search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/[type]/updates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modeling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to ballot…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http://server.org/fhir/history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History of </a:t>
            </a:r>
            <a:r>
              <a:rPr lang="en-US" i="1" dirty="0" smtClean="0"/>
              <a:t>all</a:t>
            </a:r>
            <a:r>
              <a:rPr lang="en-US" dirty="0" smtClean="0"/>
              <a:t> resources on server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://server.org/fhir/person/history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History of </a:t>
            </a:r>
            <a:r>
              <a:rPr lang="en-US" dirty="0" smtClean="0"/>
              <a:t>all person </a:t>
            </a:r>
            <a:r>
              <a:rPr lang="en-US" dirty="0"/>
              <a:t>resources on server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server.org/fhir/person/@1/history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>History of </a:t>
            </a:r>
            <a:r>
              <a:rPr lang="en-US" i="1" dirty="0" smtClean="0"/>
              <a:t>specific</a:t>
            </a:r>
            <a:r>
              <a:rPr lang="en-US" dirty="0" smtClean="0"/>
              <a:t> person </a:t>
            </a:r>
            <a:r>
              <a:rPr lang="en-US" dirty="0"/>
              <a:t>on </a:t>
            </a:r>
            <a:r>
              <a:rPr lang="en-US" dirty="0" smtClean="0"/>
              <a:t>server</a:t>
            </a:r>
          </a:p>
          <a:p>
            <a:endParaRPr lang="en-US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server.org/fhir/person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Last version of all non-deleted persons</a:t>
            </a: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7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special /binary endpoint on which can store and retrieve binary data.</a:t>
            </a:r>
          </a:p>
          <a:p>
            <a:r>
              <a:rPr lang="en-US" dirty="0" smtClean="0"/>
              <a:t>The endpoint operates mostly like a normal end point for resources (read, </a:t>
            </a:r>
            <a:r>
              <a:rPr lang="en-US" dirty="0" err="1" smtClean="0"/>
              <a:t>vread</a:t>
            </a:r>
            <a:r>
              <a:rPr lang="en-US" dirty="0" smtClean="0"/>
              <a:t>, updates, </a:t>
            </a:r>
            <a:r>
              <a:rPr lang="en-US" dirty="0" err="1" smtClean="0"/>
              <a:t>etc</a:t>
            </a:r>
            <a:r>
              <a:rPr lang="en-US" dirty="0" smtClean="0"/>
              <a:t>), but there is no search.</a:t>
            </a:r>
          </a:p>
          <a:p>
            <a:r>
              <a:rPr lang="en-US" dirty="0" smtClean="0"/>
              <a:t>When you POST or PUT data specify the MIME type of the binary in the Content-Type header.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(Person)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t="60952" r="51429" b="16667"/>
          <a:stretch/>
        </p:blipFill>
        <p:spPr bwMode="auto">
          <a:xfrm>
            <a:off x="620949" y="2971800"/>
            <a:ext cx="798965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949" y="1828800"/>
            <a:ext cx="7848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+mn-lt"/>
              </a:rPr>
              <a:t>Each resource has a </a:t>
            </a:r>
            <a:r>
              <a:rPr lang="en-US" sz="3100" dirty="0" smtClean="0">
                <a:latin typeface="+mn-lt"/>
              </a:rPr>
              <a:t>set of </a:t>
            </a:r>
            <a:r>
              <a:rPr lang="en-US" sz="3100" dirty="0">
                <a:latin typeface="+mn-lt"/>
              </a:rPr>
              <a:t>“standard” search </a:t>
            </a:r>
            <a:r>
              <a:rPr lang="en-US" sz="3100" dirty="0" smtClean="0">
                <a:latin typeface="+mn-lt"/>
              </a:rPr>
              <a:t>operations:</a:t>
            </a:r>
            <a:endParaRPr lang="nl-NL" sz="31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774371" y="4876800"/>
            <a:ext cx="51163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1774370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086600" y="4648200"/>
            <a:ext cx="914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 bwMode="auto">
          <a:xfrm>
            <a:off x="5388429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Repeat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behaviour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$id is the only universal search parameter (and allows to always work with feeds)</a:t>
            </a:r>
          </a:p>
          <a:p>
            <a:r>
              <a:rPr lang="en-US" dirty="0" smtClean="0"/>
              <a:t>Specifying multiple parameters finds resources matching all </a:t>
            </a:r>
            <a:r>
              <a:rPr lang="en-US" dirty="0" err="1" smtClean="0"/>
              <a:t>params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“AND”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birthdate=1972-11-30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&amp;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nl&amp;language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parameters may </a:t>
            </a:r>
            <a:r>
              <a:rPr lang="en-US" dirty="0" smtClean="0"/>
              <a:t>repeat:</a:t>
            </a:r>
            <a:endParaRPr lang="en-US" dirty="0"/>
          </a:p>
          <a:p>
            <a:pPr lvl="1"/>
            <a:r>
              <a:rPr lang="en-US" dirty="0" smtClean="0"/>
              <a:t>union (“or”)</a:t>
            </a:r>
          </a:p>
          <a:p>
            <a:pPr lvl="1"/>
            <a:r>
              <a:rPr lang="en-US" dirty="0" smtClean="0"/>
              <a:t>Intersection (“and”)</a:t>
            </a:r>
          </a:p>
          <a:p>
            <a:pPr lvl="1"/>
            <a:r>
              <a:rPr lang="en-US" dirty="0" smtClean="0"/>
              <a:t>single (may appear only once)</a:t>
            </a:r>
          </a:p>
          <a:p>
            <a:r>
              <a:rPr lang="en-US" dirty="0"/>
              <a:t>Date-based searches always come in triplets (exact, -before, -after)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35954"/>
              </p:ext>
            </p:extLst>
          </p:nvPr>
        </p:nvGraphicFramePr>
        <p:xfrm>
          <a:off x="838200" y="1981200"/>
          <a:ext cx="7620000" cy="357334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65385"/>
                <a:gridCol w="6154615"/>
              </a:tblGrid>
              <a:tr h="283833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integer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</a:t>
                      </a:r>
                      <a:r>
                        <a:rPr lang="en-US" sz="1300" baseline="0" dirty="0" smtClean="0">
                          <a:effectLst/>
                        </a:rPr>
                        <a:t> for an exact match</a:t>
                      </a:r>
                      <a:r>
                        <a:rPr lang="en-US" sz="1300" dirty="0" smtClean="0">
                          <a:effectLst/>
                        </a:rPr>
                        <a:t> on a whole </a:t>
                      </a:r>
                      <a:r>
                        <a:rPr lang="en-US" sz="1300" dirty="0">
                          <a:effectLst/>
                        </a:rPr>
                        <a:t>number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317989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string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 partial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415002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text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on (longer) free text (may be sounds-like,</a:t>
                      </a:r>
                      <a:r>
                        <a:rPr lang="en-US" sz="1300" baseline="0" dirty="0" smtClean="0">
                          <a:effectLst/>
                        </a:rPr>
                        <a:t> conjugations, plural)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677341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date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an exact match on a date.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P</a:t>
                      </a:r>
                      <a:r>
                        <a:rPr lang="en-US" sz="1300" baseline="0" dirty="0" smtClean="0">
                          <a:effectLst/>
                        </a:rPr>
                        <a:t>arameters look like 1956-05-27T12:34:12+04:00.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Related searches for ‘before’ and ‘after’ always automatically included.</a:t>
                      </a:r>
                      <a:endParaRPr lang="en-US" sz="1300" b="0" baseline="0" dirty="0" smtClean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261756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for an </a:t>
                      </a:r>
                      <a:r>
                        <a:rPr lang="en-US" sz="1300" baseline="0" dirty="0" smtClean="0">
                          <a:effectLst/>
                        </a:rPr>
                        <a:t>exact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939680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qtoken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Search parameter is a pair of fixed value strings, namespace and value, separated by a "#". The namespace is </a:t>
                      </a:r>
                      <a:r>
                        <a:rPr lang="en-US" sz="1300" dirty="0" smtClean="0">
                          <a:effectLst/>
                        </a:rPr>
                        <a:t>an </a:t>
                      </a:r>
                      <a:r>
                        <a:rPr lang="en-US" sz="1300" dirty="0" err="1" smtClean="0">
                          <a:effectLst/>
                        </a:rPr>
                        <a:t>uri</a:t>
                      </a:r>
                      <a:r>
                        <a:rPr lang="en-US" sz="1300" dirty="0">
                          <a:effectLst/>
                        </a:rPr>
                        <a:t>, such as one of the defined code systems and is optional when </a:t>
                      </a:r>
                      <a:r>
                        <a:rPr lang="en-US" sz="1300" dirty="0" smtClean="0">
                          <a:effectLst/>
                        </a:rPr>
                        <a:t>searching.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If specified namespace specified (</a:t>
                      </a:r>
                      <a:r>
                        <a:rPr lang="en-US" sz="1300" dirty="0" err="1" smtClean="0">
                          <a:effectLst/>
                        </a:rPr>
                        <a:t>system#value</a:t>
                      </a:r>
                      <a:r>
                        <a:rPr lang="en-US" sz="1300" dirty="0" smtClean="0">
                          <a:effectLst/>
                        </a:rPr>
                        <a:t>): find exact match on system</a:t>
                      </a:r>
                      <a:r>
                        <a:rPr lang="en-US" sz="1300" baseline="0" dirty="0" smtClean="0">
                          <a:effectLst/>
                        </a:rPr>
                        <a:t> + value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If empty namespace (just #value): must have no namespace and exact match on value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without namespace (just value), just search value.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14400" y="58790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Note: you need to escape the query-string!!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910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Person spec: </a:t>
            </a:r>
          </a:p>
          <a:p>
            <a:pPr lvl="1"/>
            <a:r>
              <a:rPr lang="en-US" dirty="0" smtClean="0"/>
              <a:t>birthdate is a “date”, </a:t>
            </a:r>
            <a:r>
              <a:rPr lang="en-US" dirty="0" err="1" smtClean="0"/>
              <a:t>behaviour</a:t>
            </a:r>
            <a:r>
              <a:rPr lang="en-US" dirty="0" smtClean="0"/>
              <a:t>: “single”</a:t>
            </a:r>
          </a:p>
          <a:p>
            <a:pPr lvl="1"/>
            <a:r>
              <a:rPr lang="en-US" dirty="0" smtClean="0"/>
              <a:t>language is a “</a:t>
            </a:r>
            <a:r>
              <a:rPr lang="en-US" dirty="0" err="1" smtClean="0"/>
              <a:t>qtoken</a:t>
            </a:r>
            <a:r>
              <a:rPr lang="en-US" dirty="0" smtClean="0"/>
              <a:t>”, </a:t>
            </a:r>
            <a:r>
              <a:rPr lang="en-US" dirty="0" err="1" smtClean="0"/>
              <a:t>behaviour</a:t>
            </a:r>
            <a:r>
              <a:rPr lang="en-US" dirty="0" smtClean="0"/>
              <a:t>: “union”</a:t>
            </a:r>
          </a:p>
          <a:p>
            <a:r>
              <a:rPr lang="en-US" dirty="0" smtClean="0"/>
              <a:t>Searching query would look like:           </a:t>
            </a:r>
            <a:br>
              <a:rPr lang="en-US" dirty="0" smtClean="0"/>
            </a:br>
            <a:r>
              <a:rPr lang="en-US" dirty="0" smtClean="0"/>
              <a:t>     birthdate=1972-11-30 AND </a:t>
            </a:r>
            <a:br>
              <a:rPr lang="en-US" dirty="0" smtClean="0"/>
            </a:br>
            <a:r>
              <a:rPr lang="en-US" dirty="0" smtClean="0"/>
              <a:t>          (language = ‘</a:t>
            </a:r>
            <a:r>
              <a:rPr lang="en-US" dirty="0" err="1" smtClean="0"/>
              <a:t>nl</a:t>
            </a:r>
            <a:r>
              <a:rPr lang="en-US" dirty="0" smtClean="0"/>
              <a:t>’ </a:t>
            </a:r>
            <a:r>
              <a:rPr lang="en-US" u="sng" dirty="0" smtClean="0"/>
              <a:t>OR</a:t>
            </a:r>
            <a:r>
              <a:rPr lang="en-US" dirty="0" smtClean="0"/>
              <a:t> language=‘</a:t>
            </a:r>
            <a:r>
              <a:rPr lang="en-US" dirty="0" err="1" smtClean="0"/>
              <a:t>fr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behaviour</a:t>
            </a:r>
            <a:r>
              <a:rPr lang="en-US" dirty="0" smtClean="0"/>
              <a:t> is “intersection”, repeating </a:t>
            </a:r>
            <a:r>
              <a:rPr lang="en-US" dirty="0" err="1" smtClean="0"/>
              <a:t>params</a:t>
            </a:r>
            <a:r>
              <a:rPr lang="en-US" dirty="0" smtClean="0"/>
              <a:t> would have been </a:t>
            </a:r>
            <a:r>
              <a:rPr lang="en-US" u="sng" dirty="0" err="1" smtClean="0"/>
              <a:t>AND</a:t>
            </a:r>
            <a:r>
              <a:rPr lang="en-US" dirty="0" err="1" smtClean="0"/>
              <a:t>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144072" cy="1152128"/>
          </a:xfrm>
        </p:spPr>
        <p:txBody>
          <a:bodyPr/>
          <a:lstStyle/>
          <a:p>
            <a:r>
              <a:rPr lang="en-US" dirty="0" smtClean="0"/>
              <a:t>Search: Type x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actually find a match is determined by the </a:t>
            </a:r>
            <a:r>
              <a:rPr lang="en-US" dirty="0" err="1" smtClean="0"/>
              <a:t>the</a:t>
            </a:r>
            <a:r>
              <a:rPr lang="en-US" dirty="0" smtClean="0"/>
              <a:t> type of Resource attribute that you search on, 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Searching </a:t>
            </a:r>
            <a:r>
              <a:rPr lang="en-US" i="1" dirty="0"/>
              <a:t>‘string’ on </a:t>
            </a:r>
            <a:r>
              <a:rPr lang="en-US" i="1" dirty="0" err="1"/>
              <a:t>HumanName</a:t>
            </a:r>
            <a:endParaRPr lang="en-US" i="1" dirty="0"/>
          </a:p>
          <a:p>
            <a:pPr lvl="1"/>
            <a:r>
              <a:rPr lang="en-US" dirty="0"/>
              <a:t>Search for any partial match on </a:t>
            </a:r>
            <a:r>
              <a:rPr lang="en-US" dirty="0" err="1"/>
              <a:t>name.Text</a:t>
            </a:r>
            <a:r>
              <a:rPr lang="en-US" dirty="0"/>
              <a:t>, </a:t>
            </a:r>
            <a:r>
              <a:rPr lang="en-US" dirty="0" err="1"/>
              <a:t>name.Family</a:t>
            </a:r>
            <a:r>
              <a:rPr lang="en-US" dirty="0"/>
              <a:t>, </a:t>
            </a:r>
            <a:r>
              <a:rPr lang="en-US" dirty="0" err="1"/>
              <a:t>name.Given</a:t>
            </a:r>
            <a:r>
              <a:rPr lang="en-US" dirty="0"/>
              <a:t>, </a:t>
            </a:r>
            <a:r>
              <a:rPr lang="en-US" dirty="0" err="1"/>
              <a:t>name.Prefix</a:t>
            </a:r>
            <a:r>
              <a:rPr lang="en-US" dirty="0"/>
              <a:t>, etc.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067872" cy="1152128"/>
          </a:xfrm>
        </p:spPr>
        <p:txBody>
          <a:bodyPr/>
          <a:lstStyle/>
          <a:p>
            <a:r>
              <a:rPr lang="en-US" dirty="0"/>
              <a:t>Search: Type x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…and sometimes also dependent on the type of parameter used: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err="1" smtClean="0"/>
              <a:t>qtoken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a Coding</a:t>
            </a:r>
            <a:endParaRPr lang="en-US" dirty="0"/>
          </a:p>
          <a:p>
            <a:pPr lvl="1"/>
            <a:r>
              <a:rPr lang="en-US" dirty="0"/>
              <a:t>Exact match on </a:t>
            </a:r>
            <a:r>
              <a:rPr lang="en-US" dirty="0" err="1"/>
              <a:t>Coding.code</a:t>
            </a:r>
            <a:r>
              <a:rPr lang="en-US" dirty="0"/>
              <a:t> &amp; </a:t>
            </a:r>
            <a:r>
              <a:rPr lang="en-US" dirty="0" err="1"/>
              <a:t>Coding.system</a:t>
            </a:r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on a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Partial match on </a:t>
            </a:r>
            <a:r>
              <a:rPr lang="en-US" dirty="0" err="1"/>
              <a:t>Coding.code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4975"/>
            <a:ext cx="701992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3200400" y="2743200"/>
            <a:ext cx="990600" cy="544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2438400" y="1828800"/>
            <a:ext cx="2362200" cy="609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>
            <a:off x="2667000" y="5715000"/>
            <a:ext cx="1066800" cy="1632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6934200" y="3287486"/>
            <a:ext cx="457200" cy="105591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has a search for “name”.</a:t>
            </a:r>
          </a:p>
          <a:p>
            <a:r>
              <a:rPr lang="en-US" dirty="0" smtClean="0"/>
              <a:t>Patient has a search for “subject” (the id of the Person or Animal Resource)</a:t>
            </a:r>
          </a:p>
          <a:p>
            <a:r>
              <a:rPr lang="en-US" dirty="0" err="1" smtClean="0"/>
              <a:t>LabReport</a:t>
            </a:r>
            <a:r>
              <a:rPr lang="en-US" dirty="0"/>
              <a:t> </a:t>
            </a:r>
            <a:r>
              <a:rPr lang="en-US" dirty="0" smtClean="0"/>
              <a:t>has a search for “patient” (the id of the Patient Resource).</a:t>
            </a:r>
          </a:p>
          <a:p>
            <a:endParaRPr lang="en-US" dirty="0"/>
          </a:p>
          <a:p>
            <a:r>
              <a:rPr lang="en-US" dirty="0" smtClean="0"/>
              <a:t>How do I find lab reports for a patient, searching using his name?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queries in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need to do three queries: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http://server.com/fhir/LabReports/search?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patient.subject.name=peter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But 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yet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Patient.subject</a:t>
            </a:r>
            <a:r>
              <a:rPr lang="en-US" dirty="0" smtClean="0"/>
              <a:t> is defined as being either an Animal or a Person</a:t>
            </a:r>
          </a:p>
          <a:p>
            <a:r>
              <a:rPr lang="en-US" dirty="0" smtClean="0"/>
              <a:t>So, what do you do when you search for:</a:t>
            </a:r>
          </a:p>
          <a:p>
            <a:pPr lvl="1"/>
            <a:r>
              <a:rPr lang="en-US" dirty="0" smtClean="0"/>
              <a:t>patient.subject.name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atient.subject.maritalStatus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0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use of composition of WHERE clauses (actually, predicates in LINQ)</a:t>
            </a:r>
          </a:p>
          <a:p>
            <a:r>
              <a:rPr lang="en-US" dirty="0" smtClean="0"/>
              <a:t>First: we define how we search on primitives</a:t>
            </a:r>
          </a:p>
          <a:p>
            <a:pPr marL="0" indent="0">
              <a:buNone/>
            </a:pPr>
            <a:r>
              <a:rPr lang="en-US" noProof="1"/>
              <a:t/>
            </a:r>
            <a:br>
              <a:rPr lang="en-US" noProof="1"/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codeFilter = (code, arg) // &lt;Code, QTokenArg&gt;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=&gt; code.Code == arg.Code &amp;&amp; 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 (arg.System == null ? true || code.System == arg.System );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stringContainsFilter = (value, arg)  // &lt;String, StringArg&gt;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=&gt; value.Contains(arg.Value);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stringListContainsFilter = (fsl, sp) &lt;List&lt;String&gt;, StringArg&gt; </a:t>
            </a:r>
            <a:br>
              <a:rPr lang="nl-NL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=&gt; fsl.Any(fs =&gt; fhirStringContainsFilter(fs, sp.Value));</a:t>
            </a:r>
          </a:p>
          <a:p>
            <a:pPr marL="0" indent="0">
              <a:buNone/>
            </a:pPr>
            <a:endParaRPr lang="en-US" sz="700" dirty="0" smtClean="0"/>
          </a:p>
          <a:p>
            <a:pPr lvl="1"/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5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The, on top of these primitive clauses, we define LINQ clauses for the structured types: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humanNameFilter = (hnl, sp) // &lt;HumanName, StringArg&gt; </a:t>
            </a:r>
          </a:p>
          <a:p>
            <a:pPr marL="0" indent="0">
              <a:buNone/>
            </a:pPr>
            <a:r>
              <a:rPr lang="sv-SE" sz="1600" noProof="1" smtClean="0">
                <a:latin typeface="Courier New" pitchFamily="49" charset="0"/>
                <a:cs typeface="Courier New" pitchFamily="49" charset="0"/>
              </a:rPr>
              <a:t>   =&gt;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stringContainsFilter(hn.Text,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stringListContainsFilter(hn.Family,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stringListContainsFilter(hn.Given,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stringListContainsFilter(hn.Prefix,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stringListContainsFilter(hn.Suffix,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sp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);</a:t>
            </a:r>
            <a:endParaRPr lang="nl-NL" sz="16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</a:t>
            </a: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nl-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when a search request comes in, we construct the final query, based on the actual parameters:</a:t>
            </a:r>
          </a:p>
          <a:p>
            <a:pPr marL="400050" lvl="1" indent="0">
              <a:buNone/>
            </a:pP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Persons.Where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pers=&gt; 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	codeFilter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pers.Gender, args[“gender”] ) &amp;&amp;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humanNameFilter( pers.Name, args[“name”]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Then fire the LINQ query to mongo (becomes mongo query) or </a:t>
            </a:r>
            <a:r>
              <a:rPr lang="en-US" dirty="0" err="1" smtClean="0"/>
              <a:t>SqlServer</a:t>
            </a:r>
            <a:r>
              <a:rPr lang="en-US" dirty="0" smtClean="0"/>
              <a:t> (gets turned into SQL)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3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39473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7244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rot="16200000" flipH="1">
            <a:off x="212555" y="3859610"/>
            <a:ext cx="2098447" cy="3899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212725" y="4623027"/>
            <a:ext cx="2098447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765826">
            <a:off x="7145134" y="2479436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7338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FHIR makes composition and references explicit:</a:t>
            </a:r>
          </a:p>
          <a:p>
            <a:pPr lvl="1"/>
            <a:r>
              <a:rPr lang="en-US" smtClean="0"/>
              <a:t>No context across references – safe retrieval as individual resources</a:t>
            </a:r>
          </a:p>
          <a:p>
            <a:pPr lvl="1"/>
            <a:r>
              <a:rPr lang="en-US" smtClean="0"/>
              <a:t>Components have no meaning outside resource, no identity, no separate access path except through resource</a:t>
            </a:r>
          </a:p>
          <a:p>
            <a:pPr lvl="1"/>
            <a:r>
              <a:rPr lang="en-US" smtClean="0"/>
              <a:t>Resources are the unit of storage, validation, versioning</a:t>
            </a:r>
          </a:p>
          <a:p>
            <a:pPr lvl="1"/>
            <a:r>
              <a:rPr lang="en-US" smtClean="0"/>
              <a:t>References are “weak”, no ref. integrity.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&lt;Message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Again, REST not necessary, but…</a:t>
            </a:r>
          </a:p>
          <a:p>
            <a:r>
              <a:rPr lang="en-US" smtClean="0"/>
              <a:t>There is an explicit REST endpoint: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implied. Might be a router, converted to v2, etc. etc.</a:t>
            </a:r>
          </a:p>
          <a:p>
            <a:r>
              <a:rPr lang="en-US" smtClean="0"/>
              <a:t>The server can process them based on the event code and return the response as another message (again a bundle).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Atom RFC 4287 + Tombstones RFC 6721</a:t>
            </a:r>
          </a:p>
          <a:p>
            <a:pPr lvl="1"/>
            <a:r>
              <a:rPr lang="en-US" smtClean="0"/>
              <a:t>List of resources</a:t>
            </a:r>
          </a:p>
          <a:p>
            <a:pPr lvl="1"/>
            <a:r>
              <a:rPr lang="en-US" smtClean="0"/>
              <a:t>List of updates on resources (history)</a:t>
            </a:r>
          </a:p>
          <a:p>
            <a:pPr lvl="1"/>
            <a:r>
              <a:rPr lang="en-US" smtClean="0"/>
              <a:t>Deleted resources (for history)</a:t>
            </a:r>
          </a:p>
          <a:p>
            <a:pPr lvl="1"/>
            <a:r>
              <a:rPr lang="en-US" smtClean="0"/>
              <a:t>Resource metadata</a:t>
            </a:r>
          </a:p>
          <a:p>
            <a:pPr lvl="2"/>
            <a:r>
              <a:rPr lang="en-US" smtClean="0"/>
              <a:t>Id</a:t>
            </a:r>
          </a:p>
          <a:p>
            <a:pPr lvl="2"/>
            <a:r>
              <a:rPr lang="en-US" smtClean="0"/>
              <a:t>Version-specific id</a:t>
            </a:r>
          </a:p>
          <a:p>
            <a:pPr lvl="2"/>
            <a:r>
              <a:rPr lang="en-US" smtClean="0"/>
              <a:t>Resource type</a:t>
            </a:r>
          </a:p>
          <a:p>
            <a:pPr lvl="2"/>
            <a:r>
              <a:rPr lang="en-US" smtClean="0"/>
              <a:t>Last-updated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Syndication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Poll-based protocol for keeping up-to-date with news-feeds</a:t>
            </a:r>
          </a:p>
          <a:p>
            <a:r>
              <a:rPr lang="en-US" smtClean="0"/>
              <a:t>Xml-based format: feed (root) + ‘n’ entries</a:t>
            </a:r>
          </a:p>
          <a:p>
            <a:r>
              <a:rPr lang="en-US" smtClean="0"/>
              <a:t>Links: “self”, “edit”, “alternate”</a:t>
            </a:r>
          </a:p>
          <a:p>
            <a:r>
              <a:rPr lang="en-US" smtClean="0"/>
              <a:t>Summary</a:t>
            </a:r>
          </a:p>
          <a:p>
            <a:r>
              <a:rPr lang="en-US" smtClean="0"/>
              <a:t>Updated</a:t>
            </a:r>
          </a:p>
          <a:p>
            <a:r>
              <a:rPr lang="en-US" smtClean="0"/>
              <a:t>Author</a:t>
            </a:r>
          </a:p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11017"/>
            <a:ext cx="748914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 bwMode="auto">
          <a:xfrm>
            <a:off x="6096000" y="838200"/>
            <a:ext cx="25146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Warning: cutting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edge!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[0..1]: a “self” reference to the query URL, if this was a query result. Or anywhere else to get to this feed again</a:t>
            </a:r>
            <a:r>
              <a:rPr lang="en-US" dirty="0"/>
              <a:t>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9976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5410200" y="1981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5105401" y="2623066"/>
            <a:ext cx="89807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243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 bwMode="auto">
          <a:xfrm flipH="1" flipV="1">
            <a:off x="5410200" y="2895600"/>
            <a:ext cx="1828800" cy="2608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 bwMode="auto">
          <a:xfrm flipH="1" flipV="1">
            <a:off x="7679782" y="3886200"/>
            <a:ext cx="57709" cy="316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42026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3124205" y="4495800"/>
            <a:ext cx="2520422" cy="392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Binaries in Atom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416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3505200" y="2857500"/>
            <a:ext cx="609600" cy="5715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962400" y="3733800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11430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61722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LabReport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"status" : "final",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"issued" : {  "value" : "2011-03-04T11:45:33+11:00:00" }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in FHIR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Resources and </a:t>
            </a:r>
            <a:r>
              <a:rPr lang="en-US" dirty="0" err="1"/>
              <a:t>datatypes</a:t>
            </a:r>
            <a:r>
              <a:rPr lang="en-US" dirty="0"/>
              <a:t> are JSON objects</a:t>
            </a:r>
          </a:p>
          <a:p>
            <a:r>
              <a:rPr lang="en-US" dirty="0" smtClean="0"/>
              <a:t>Primitives that can carry an internal id are rendered as JSON object with a member and potentially an “_id” member. Otherwise just a normal “primitive” member.</a:t>
            </a:r>
          </a:p>
          <a:p>
            <a:r>
              <a:rPr lang="en-US" dirty="0" smtClean="0"/>
              <a:t>Primitives use the same serialization as XML</a:t>
            </a:r>
          </a:p>
          <a:p>
            <a:r>
              <a:rPr lang="en-US" dirty="0" smtClean="0"/>
              <a:t>Attributes with cardinality &gt; 1 use arrays</a:t>
            </a:r>
          </a:p>
          <a:p>
            <a:r>
              <a:rPr lang="en-US" dirty="0" smtClean="0"/>
              <a:t>&lt;div&gt; in Narrative are represented as a single (escaped) string of XHTML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E51A7F-C561-42D3-BDE2-6604AC35B10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serialization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191000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&lt;Problem&gt;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&lt;system&gt;http://hl7.org/fhir/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&lt;code&gt;R51&lt;/code&gt;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 id=“__112231"&gt;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&lt;system&gt;http://snomed.info&lt;/system&gt;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&lt;code&gt;25064002&lt;/code&gt;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&lt;text&gt;general headache&lt;/text&gt;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&lt;primary&gt;__112231&lt;/primary&gt;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&lt;/code&gt;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&lt;status&gt;confirmed&lt;/status&gt;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&lt;/Problem&gt;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87324" y="1772072"/>
            <a:ext cx="4404276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"Problem":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"code":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"coding":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"http://hl7.org/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"R51",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"_id": "__112231",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"http://snomed.info",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"25064002",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"text": 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general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headache",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"primary" : "__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112231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"code":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"value"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 "confirmed"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71725" y="186719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752600" y="2051863"/>
            <a:ext cx="619125" cy="386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3175" y="3124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reference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281238" y="3308866"/>
            <a:ext cx="3095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441522" y="3308866"/>
            <a:ext cx="892478" cy="729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441523" y="2077669"/>
            <a:ext cx="1425877" cy="4369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12240" y="408214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primitive in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 bwMode="auto">
          <a:xfrm flipH="1" flipV="1">
            <a:off x="2415418" y="4082143"/>
            <a:ext cx="1196822" cy="3231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4938244" y="4405309"/>
            <a:ext cx="753774" cy="3231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5238767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primitive outside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 bwMode="auto">
          <a:xfrm flipH="1" flipV="1">
            <a:off x="1905000" y="5105400"/>
            <a:ext cx="685800" cy="4565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 bwMode="auto">
          <a:xfrm>
            <a:off x="4442589" y="5561933"/>
            <a:ext cx="358011" cy="16158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"http://server.org/fhir/person?format=json"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Person, 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"Person"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</a:t>
            </a:r>
            <a:r>
              <a:rPr lang="nl-NL" sz="1400" b="1" dirty="0" smtClean="0">
                <a:solidFill>
                  <a:srgbClr val="00AA00"/>
                </a:solidFill>
              </a:rPr>
              <a:t>	{</a:t>
            </a:r>
            <a:r>
              <a:rPr lang="nl-NL" sz="1400" dirty="0" smtClean="0"/>
              <a:t>  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>
                <a:solidFill>
                  <a:srgbClr val="CC0000"/>
                </a:solidFill>
              </a:rPr>
              <a:t>Person"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               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b="1" dirty="0" smtClean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  <a:endParaRPr lang="nl-NL" sz="1400" b="1" dirty="0">
              <a:solidFill>
                <a:srgbClr val="0033FF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@"publish\labreport-example.xml"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@"publish\labreport-example.js"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latin typeface="Consolas"/>
              </a:rPr>
              <a:t>//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JsonFhirReader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ResourceParser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.ParseResource(r, errors);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.IsTrue(errors.Count() == 0, errors.ToString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());</a:t>
            </a:r>
            <a:endParaRPr lang="nl-NL" sz="1600" noProof="1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000000"/>
                </a:solidFill>
                <a:latin typeface="Consolas"/>
              </a:rPr>
              <a:t>TODO: Grahame, how to Parse JSON?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………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;</a:t>
            </a: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sw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StringWriter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JsonWriter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(sw);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(w);</a:t>
            </a:r>
          </a:p>
          <a:p>
            <a:pPr marL="0" indent="0">
              <a:buNone/>
            </a:pP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prstClr val="black"/>
                </a:solidFill>
                <a:latin typeface="Consolas"/>
              </a:rPr>
              <a:t>rep.Save(writer);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result = sw.ToString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i="1" noProof="1" smtClean="0"/>
              <a:t>We use a </a:t>
            </a:r>
            <a:r>
              <a:rPr lang="en-US" i="1" noProof="1"/>
              <a:t>(free) JSON library from Newtonsoft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99</a:t>
            </a:fld>
            <a:endParaRPr lang="en-US"/>
          </a:p>
        </p:txBody>
      </p:sp>
      <p:cxnSp>
        <p:nvCxnSpPr>
          <p:cNvPr id="9" name="Curved Connector 8"/>
          <p:cNvCxnSpPr/>
          <p:nvPr/>
        </p:nvCxnSpPr>
        <p:spPr bwMode="auto">
          <a:xfrm rot="10800000">
            <a:off x="4800600" y="2895600"/>
            <a:ext cx="3276600" cy="2590800"/>
          </a:xfrm>
          <a:prstGeom prst="curved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6598</TotalTime>
  <Words>8429</Words>
  <Application>Microsoft Office PowerPoint</Application>
  <PresentationFormat>On-screen Show (4:3)</PresentationFormat>
  <Paragraphs>1532</Paragraphs>
  <Slides>119</Slides>
  <Notes>74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0" baseType="lpstr">
      <vt:lpstr>1_Refined</vt:lpstr>
      <vt:lpstr>FHIR for Developers</vt:lpstr>
      <vt:lpstr>Introduction</vt:lpstr>
      <vt:lpstr>Introduce ourselves</vt:lpstr>
      <vt:lpstr>Contents of this tutorial</vt:lpstr>
      <vt:lpstr>What perspective?</vt:lpstr>
      <vt:lpstr>Deconstructing FHIR</vt:lpstr>
      <vt:lpstr>Composition of a Resource</vt:lpstr>
      <vt:lpstr>Composition versus reference</vt:lpstr>
      <vt:lpstr>Resource Aggregate</vt:lpstr>
      <vt:lpstr>Start at the bottom: Primitives</vt:lpstr>
      <vt:lpstr>Notable derived primitives</vt:lpstr>
      <vt:lpstr>Primitives in use</vt:lpstr>
      <vt:lpstr>Not that simple in practice</vt:lpstr>
      <vt:lpstr>Datatypes</vt:lpstr>
      <vt:lpstr>Datatypes</vt:lpstr>
      <vt:lpstr>Datatypes in use</vt:lpstr>
      <vt:lpstr>“Choice” properties</vt:lpstr>
      <vt:lpstr>Resource components</vt:lpstr>
      <vt:lpstr>References</vt:lpstr>
      <vt:lpstr>A closer look at references</vt:lpstr>
      <vt:lpstr>Extensions</vt:lpstr>
      <vt:lpstr>Other internal references</vt:lpstr>
      <vt:lpstr>What can be referenced?</vt:lpstr>
      <vt:lpstr>Bundles</vt:lpstr>
      <vt:lpstr>An example Bundle (Atom)</vt:lpstr>
      <vt:lpstr>The FHIR modeling concepts</vt:lpstr>
      <vt:lpstr>Resources in code</vt:lpstr>
      <vt:lpstr>A FHIR Resource in C#</vt:lpstr>
      <vt:lpstr>Resources classes</vt:lpstr>
      <vt:lpstr>Primitive classes</vt:lpstr>
      <vt:lpstr>Datatypes classes</vt:lpstr>
      <vt:lpstr>Xsd – LabReport.xsd</vt:lpstr>
      <vt:lpstr>Creating Java Resources</vt:lpstr>
      <vt:lpstr>REST service interface</vt:lpstr>
      <vt:lpstr>REST?</vt:lpstr>
      <vt:lpstr>The Glory of REST</vt:lpstr>
      <vt:lpstr>Just a quick GET</vt:lpstr>
      <vt:lpstr>HTTP VERBS</vt:lpstr>
      <vt:lpstr>A Resource’s REST identity</vt:lpstr>
      <vt:lpstr>Reading operations</vt:lpstr>
      <vt:lpstr>For a specific version…</vt:lpstr>
      <vt:lpstr>Version history</vt:lpstr>
      <vt:lpstr>Overview of read operations</vt:lpstr>
      <vt:lpstr>Conformance?</vt:lpstr>
      <vt:lpstr>To create a resource</vt:lpstr>
      <vt:lpstr>To update a resource</vt:lpstr>
      <vt:lpstr>Using PUT to create</vt:lpstr>
      <vt:lpstr>Conflict resolution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Do a Search</vt:lpstr>
      <vt:lpstr>…what the result looks like</vt:lpstr>
      <vt:lpstr>Keeping in sync</vt:lpstr>
      <vt:lpstr>Getting all changes</vt:lpstr>
      <vt:lpstr>Operations returning bundles</vt:lpstr>
      <vt:lpstr>Yet to ballot…</vt:lpstr>
      <vt:lpstr>The Binary endpoint</vt:lpstr>
      <vt:lpstr>SEARCH FUNCTIONALITY</vt:lpstr>
      <vt:lpstr>Search (Person)</vt:lpstr>
      <vt:lpstr>Ingredients of search</vt:lpstr>
      <vt:lpstr>Ingredients of search</vt:lpstr>
      <vt:lpstr>Types of parameters</vt:lpstr>
      <vt:lpstr>Search example</vt:lpstr>
      <vt:lpstr>Search: Type x Datatype</vt:lpstr>
      <vt:lpstr>Search: Type x Datatype</vt:lpstr>
      <vt:lpstr>Chained searches</vt:lpstr>
      <vt:lpstr>3 queries in 1</vt:lpstr>
      <vt:lpstr>As yet undefined</vt:lpstr>
      <vt:lpstr>Search (in C#)</vt:lpstr>
      <vt:lpstr>Search (in C#)</vt:lpstr>
      <vt:lpstr>Search (in C#)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Bundles</vt:lpstr>
      <vt:lpstr>Atom Syndication</vt:lpstr>
      <vt:lpstr>The feed header</vt:lpstr>
      <vt:lpstr>Resource entry</vt:lpstr>
      <vt:lpstr>Multiple versions of entries</vt:lpstr>
      <vt:lpstr>Atom Tombstones - Deletions</vt:lpstr>
      <vt:lpstr>Binaries in Atom</vt:lpstr>
      <vt:lpstr>Briefest intro to JSON</vt:lpstr>
      <vt:lpstr>Xml and JSON are different</vt:lpstr>
      <vt:lpstr>JSON in FHIR</vt:lpstr>
      <vt:lpstr>JSON serialization example</vt:lpstr>
      <vt:lpstr>Atom in JSON</vt:lpstr>
      <vt:lpstr>Json Atom - Example</vt:lpstr>
      <vt:lpstr>C# reference implementation</vt:lpstr>
      <vt:lpstr>Parsing using C#</vt:lpstr>
      <vt:lpstr>Parsing using Java</vt:lpstr>
      <vt:lpstr>Serializing using C#</vt:lpstr>
      <vt:lpstr>Serializing using Java</vt:lpstr>
      <vt:lpstr>Bundles</vt:lpstr>
      <vt:lpstr>Bundles in C#</vt:lpstr>
      <vt:lpstr>INSIDE THE FHIR DISTRIBUTION</vt:lpstr>
      <vt:lpstr>“Source” of FHIR</vt:lpstr>
      <vt:lpstr>Publication process</vt:lpstr>
      <vt:lpstr>On the FHIR website</vt:lpstr>
      <vt:lpstr>In the FHIR SVN</vt:lpstr>
      <vt:lpstr>Building a fhir server</vt:lpstr>
      <vt:lpstr>Solution Architectures</vt:lpstr>
      <vt:lpstr>Document-oriented store</vt:lpstr>
      <vt:lpstr>Storing resources</vt:lpstr>
      <vt:lpstr>What to store</vt:lpstr>
      <vt:lpstr>“Joining” documents</vt:lpstr>
      <vt:lpstr>No (sql) transactions</vt:lpstr>
      <vt:lpstr>RDBMS: BLOB + Index</vt:lpstr>
      <vt:lpstr>Validation</vt:lpstr>
      <vt:lpstr>What we don’t have yet</vt:lpstr>
      <vt:lpstr>More support &amp; latest</vt:lpstr>
      <vt:lpstr>QUESTIONS?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400</cp:revision>
  <dcterms:created xsi:type="dcterms:W3CDTF">2008-01-21T06:12:12Z</dcterms:created>
  <dcterms:modified xsi:type="dcterms:W3CDTF">2013-01-15T01:56:17Z</dcterms:modified>
</cp:coreProperties>
</file>