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79" r:id="rId4"/>
    <p:sldId id="26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5" r:id="rId14"/>
    <p:sldId id="288" r:id="rId15"/>
    <p:sldId id="289" r:id="rId16"/>
    <p:sldId id="299" r:id="rId17"/>
    <p:sldId id="29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210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3A7FB80-B934-4A12-BAB1-2DE9F68F2A4C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3BE09BE-8068-401E-B985-34B99CFCB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0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A9BA65F-3B6A-42D0-A6F4-53B06D05FB96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1680538-7586-4DD9-AFC1-11D2B9ED6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7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2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6ED130-AC13-4142-A082-9874197C2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6460704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</a:t>
            </a:r>
            <a:r>
              <a:rPr lang="en-US" sz="800" dirty="0" smtClean="0">
                <a:solidFill>
                  <a:srgbClr val="BFBFBF"/>
                </a:solidFill>
                <a:latin typeface="Calibri" pitchFamily="34" charset="0"/>
              </a:rPr>
              <a:t>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8401"/>
            <a:ext cx="82296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0063" y="64627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F13C625-F572-489C-A590-4963B7C030F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838199" y="6643688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This work is licensed under a Creative Commons Attribution 3.0 </a:t>
            </a:r>
            <a:r>
              <a:rPr lang="en-AU" sz="800" dirty="0" err="1" smtClean="0">
                <a:solidFill>
                  <a:srgbClr val="BFBFBF"/>
                </a:solidFill>
                <a:latin typeface="Calibri" pitchFamily="34" charset="0"/>
              </a:rPr>
              <a:t>Unported</a:t>
            </a:r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 License.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98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7663" y="6475413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0D4A0-422F-4CEA-A082-F2D5C04B1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71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654300"/>
            <a:ext cx="82296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650" y="64611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6A08CB-F478-4E20-8B61-179FB8C7FA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FF0000"/>
          </a:solidFill>
          <a:latin typeface="Calibri"/>
          <a:ea typeface="MS PGothic" pitchFamily="34" charset="-128"/>
          <a:cs typeface="Calibri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Calibri"/>
          <a:ea typeface="MS PGothic" pitchFamily="34" charset="-128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12582" y="4194815"/>
            <a:ext cx="9144000" cy="1470025"/>
          </a:xfrm>
        </p:spPr>
        <p:txBody>
          <a:bodyPr/>
          <a:lstStyle/>
          <a:p>
            <a:pPr eaLnBrk="1" hangingPunct="1"/>
            <a:r>
              <a:rPr lang="en-US" sz="6600" dirty="0" smtClean="0">
                <a:latin typeface="Calibri" pitchFamily="34" charset="0"/>
              </a:rPr>
              <a:t>More Than You Think</a:t>
            </a:r>
          </a:p>
        </p:txBody>
      </p:sp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0" y="3468688"/>
            <a:ext cx="9144000" cy="1573212"/>
          </a:xfrm>
        </p:spPr>
        <p:txBody>
          <a:bodyPr/>
          <a:lstStyle/>
          <a:p>
            <a:pPr eaLnBrk="1" hangingPunct="1"/>
            <a:r>
              <a:rPr lang="en-US" sz="4400" b="1" baseline="30000" dirty="0" smtClean="0">
                <a:latin typeface="Calibri" pitchFamily="34" charset="0"/>
              </a:rPr>
              <a:t>HL7 is people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ideas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collaboration</a:t>
            </a:r>
            <a:endParaRPr lang="en-US" sz="4400" dirty="0" smtClean="0">
              <a:latin typeface="Calibri" pitchFamily="34" charset="0"/>
            </a:endParaRPr>
          </a:p>
          <a:p>
            <a:pPr eaLnBrk="1" hangingPunct="1"/>
            <a:endParaRPr lang="en-US" sz="44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4" t="17323" r="24944" b="28043"/>
          <a:stretch/>
        </p:blipFill>
        <p:spPr>
          <a:xfrm>
            <a:off x="2214693" y="192947"/>
            <a:ext cx="4546834" cy="2890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2" y="0"/>
            <a:ext cx="7295049" cy="686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 Ethos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Simplicity / Web alignment</a:t>
            </a:r>
          </a:p>
          <a:p>
            <a:r>
              <a:rPr lang="en-AU" dirty="0"/>
              <a:t>Implementation focused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Reference Implementations published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Publically available test servers (now)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Connectathons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Freely available</a:t>
            </a:r>
          </a:p>
          <a:p>
            <a:pPr lvl="1"/>
            <a:r>
              <a:rPr lang="en-AU" dirty="0">
                <a:solidFill>
                  <a:schemeClr val="bg1"/>
                </a:solidFill>
                <a:hlinkClick r:id="rId2"/>
              </a:rPr>
              <a:t>http://hl7.org/fhir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Unencumbered – free for anyone to use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" y="1770078"/>
            <a:ext cx="8667619" cy="26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1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Extensions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Managing extensibility is a central problem</a:t>
            </a:r>
          </a:p>
          <a:p>
            <a:r>
              <a:rPr lang="en-US" dirty="0" smtClean="0">
                <a:latin typeface="Calibri" pitchFamily="34" charset="0"/>
              </a:rPr>
              <a:t>Everyone needs extensions, everyone hates them</a:t>
            </a:r>
          </a:p>
          <a:p>
            <a:r>
              <a:rPr lang="en-US" dirty="0" smtClean="0">
                <a:latin typeface="Calibri" pitchFamily="34" charset="0"/>
              </a:rPr>
              <a:t>FHIR tames extensibility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Built in extensibility framework (engineering level)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Define, publish, find extensions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Use them</a:t>
            </a:r>
          </a:p>
          <a:p>
            <a:r>
              <a:rPr lang="en-US" dirty="0" smtClean="0">
                <a:latin typeface="Calibri" pitchFamily="34" charset="0"/>
              </a:rPr>
              <a:t>This tames the overall specification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Collaborations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IHE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investigating - use of FHIR for MHD (mobile XDS)</a:t>
            </a:r>
          </a:p>
          <a:p>
            <a:r>
              <a:rPr lang="en-AU" dirty="0"/>
              <a:t>DICOM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interested - </a:t>
            </a:r>
            <a:r>
              <a:rPr lang="en-AU" dirty="0" err="1">
                <a:solidFill>
                  <a:schemeClr val="bg1"/>
                </a:solidFill>
              </a:rPr>
              <a:t>RESTful</a:t>
            </a:r>
            <a:r>
              <a:rPr lang="en-AU" dirty="0">
                <a:solidFill>
                  <a:schemeClr val="bg1"/>
                </a:solidFill>
              </a:rPr>
              <a:t> access to image metadata</a:t>
            </a:r>
          </a:p>
          <a:p>
            <a:r>
              <a:rPr lang="en-AU" dirty="0"/>
              <a:t>W3C 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Semantic health group helping us with RDF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Lots of work to be done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AU" dirty="0"/>
              <a:t>Future Plans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2 Draft for comments complete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Infrastructure very solid (implementation focus)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Definitions &amp; Mappings need work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Resource coverage needs to </a:t>
            </a:r>
            <a:r>
              <a:rPr lang="en-AU" dirty="0" smtClean="0">
                <a:solidFill>
                  <a:schemeClr val="bg1"/>
                </a:solidFill>
              </a:rPr>
              <a:t>broaden</a:t>
            </a:r>
          </a:p>
          <a:p>
            <a:r>
              <a:rPr lang="en-AU" dirty="0" smtClean="0"/>
              <a:t>September </a:t>
            </a:r>
            <a:r>
              <a:rPr lang="en-AU" dirty="0"/>
              <a:t>ballot cycle – </a:t>
            </a:r>
            <a:r>
              <a:rPr lang="en-AU" dirty="0" smtClean="0"/>
              <a:t>DSTU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DSTU = Draft Standard for Trial Use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 FHIR as full DSTU end 2013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Testing, real world implementation experience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Follow Up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Read the spec: </a:t>
            </a:r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r>
              <a:rPr lang="en-AU" dirty="0"/>
              <a:t>Follow #FHIR on Twitter</a:t>
            </a:r>
          </a:p>
          <a:p>
            <a:r>
              <a:rPr lang="en-AU" dirty="0"/>
              <a:t>Shape the specification: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Make comments online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Join the FHIR email list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1200" dirty="0">
                <a:solidFill>
                  <a:schemeClr val="bg1"/>
                </a:solidFill>
                <a:hlinkClick r:id="rId3"/>
              </a:rPr>
              <a:t>http://wiki.hl7.org/index.php?title=FHIR_email_list_subscription_instructions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Try implementing it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</a:t>
            </a:r>
            <a:r>
              <a:rPr lang="en-AU" dirty="0" err="1">
                <a:solidFill>
                  <a:schemeClr val="bg1"/>
                </a:solidFill>
              </a:rPr>
              <a:t>Connectathon</a:t>
            </a:r>
            <a:r>
              <a:rPr lang="en-AU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next meeting (Atlanta in May)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Simple…. FAST…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Easy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Standard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Cost-effective information sharing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562062" y="25400"/>
            <a:ext cx="81247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10686"/>
            <a:ext cx="8526463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00831"/>
            <a:ext cx="9321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Introducing 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sz="4000" b="1" dirty="0"/>
              <a:t>F</a:t>
            </a:r>
            <a:r>
              <a:rPr lang="en-AU" dirty="0"/>
              <a:t>ast </a:t>
            </a:r>
            <a:r>
              <a:rPr lang="en-AU" sz="4000" b="1" dirty="0"/>
              <a:t>H</a:t>
            </a:r>
            <a:r>
              <a:rPr lang="en-AU" dirty="0"/>
              <a:t>ealth </a:t>
            </a:r>
            <a:r>
              <a:rPr lang="en-AU" sz="4000" b="1" dirty="0"/>
              <a:t>I</a:t>
            </a:r>
            <a:r>
              <a:rPr lang="en-AU" dirty="0"/>
              <a:t>nteroperability </a:t>
            </a:r>
            <a:r>
              <a:rPr lang="en-AU" sz="4000" b="1" dirty="0"/>
              <a:t>R</a:t>
            </a:r>
            <a:r>
              <a:rPr lang="en-AU" dirty="0"/>
              <a:t>esources</a:t>
            </a:r>
          </a:p>
          <a:p>
            <a:endParaRPr lang="en-AU" dirty="0"/>
          </a:p>
          <a:p>
            <a:r>
              <a:rPr lang="en-AU" dirty="0"/>
              <a:t>Pronounced “Fire</a:t>
            </a:r>
            <a:r>
              <a:rPr lang="en-AU" dirty="0" smtClean="0"/>
              <a:t>”</a:t>
            </a:r>
          </a:p>
          <a:p>
            <a:endParaRPr lang="en-AU" dirty="0"/>
          </a:p>
          <a:p>
            <a:r>
              <a:rPr lang="en-AU" dirty="0" smtClean="0"/>
              <a:t>Based on industry best practices, with a focus on simplicity and </a:t>
            </a:r>
            <a:r>
              <a:rPr lang="en-AU" dirty="0" err="1" smtClean="0"/>
              <a:t>implementability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…insert your fire related joke here….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“Resources” are:</a:t>
            </a:r>
          </a:p>
          <a:p>
            <a:r>
              <a:rPr lang="en-AU" dirty="0"/>
              <a:t>Small logically discrete units of exchange</a:t>
            </a:r>
          </a:p>
          <a:p>
            <a:r>
              <a:rPr lang="en-AU" dirty="0"/>
              <a:t>Defined behaviour and meaning</a:t>
            </a:r>
          </a:p>
          <a:p>
            <a:r>
              <a:rPr lang="en-AU" dirty="0"/>
              <a:t>Known identity / location</a:t>
            </a:r>
          </a:p>
          <a:p>
            <a:r>
              <a:rPr lang="en-AU" dirty="0"/>
              <a:t>Smallest unit of transaction</a:t>
            </a:r>
          </a:p>
          <a:p>
            <a:r>
              <a:rPr lang="en-AU" dirty="0"/>
              <a:t>Represented in XML or JSON (or others)</a:t>
            </a:r>
          </a:p>
          <a:p>
            <a:r>
              <a:rPr lang="en-AU" dirty="0"/>
              <a:t>Addressed through HTTP or other methods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417" y="83016"/>
            <a:ext cx="5416057" cy="674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31470" y="992467"/>
            <a:ext cx="5018593" cy="13061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sp>
        <p:nvSpPr>
          <p:cNvPr id="7" name="Text Box 3"/>
          <p:cNvSpPr txBox="1"/>
          <p:nvPr/>
        </p:nvSpPr>
        <p:spPr>
          <a:xfrm>
            <a:off x="7382195" y="1428695"/>
            <a:ext cx="1428750" cy="6572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Human Readable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Summary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43080" y="175381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7386005" y="3247911"/>
            <a:ext cx="1428750" cy="150495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100" dirty="0">
                <a:effectLst/>
                <a:ea typeface="Calibri"/>
                <a:cs typeface="Times New Roman"/>
              </a:rPr>
            </a:br>
            <a:r>
              <a:rPr lang="en-AU" sz="11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MRN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Name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Gender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Date of Birth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Provider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44985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1470" y="2298582"/>
            <a:ext cx="5022403" cy="43203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831470" y="249795"/>
            <a:ext cx="5022403" cy="7426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7386005" y="239004"/>
            <a:ext cx="1428750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u="sng" dirty="0" smtClean="0">
                <a:solidFill>
                  <a:srgbClr val="008080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100" u="sng" dirty="0">
                <a:solidFill>
                  <a:srgbClr val="008080"/>
                </a:solidFill>
                <a:effectLst/>
                <a:ea typeface="Calibri"/>
                <a:cs typeface="Times New Roman"/>
              </a:rPr>
              <a:t>with reference to its definition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3080" y="495077"/>
            <a:ext cx="539115" cy="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19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Resources</a:t>
            </a:r>
            <a:r>
              <a:rPr lang="en-AU" dirty="0"/>
              <a:t> have 3 parts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442906"/>
            <a:ext cx="8229600" cy="4637597"/>
          </a:xfrm>
        </p:spPr>
        <p:txBody>
          <a:bodyPr/>
          <a:lstStyle/>
          <a:p>
            <a:r>
              <a:rPr lang="en-AU" dirty="0" smtClean="0"/>
              <a:t>Defined </a:t>
            </a:r>
            <a:r>
              <a:rPr lang="en-AU" dirty="0"/>
              <a:t>Structured Data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logical, </a:t>
            </a:r>
            <a:r>
              <a:rPr lang="en-AU" i="1" dirty="0">
                <a:solidFill>
                  <a:schemeClr val="bg1"/>
                </a:solidFill>
              </a:rPr>
              <a:t>common</a:t>
            </a:r>
            <a:r>
              <a:rPr lang="en-AU" dirty="0">
                <a:solidFill>
                  <a:schemeClr val="bg1"/>
                </a:solidFill>
              </a:rPr>
              <a:t> contents of the resource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Mapped to formal definitions/RIM &amp; other formats</a:t>
            </a:r>
          </a:p>
          <a:p>
            <a:r>
              <a:rPr lang="en-AU" dirty="0"/>
              <a:t>Extensions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Local requirements, but everyone can use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Published and managed</a:t>
            </a:r>
          </a:p>
          <a:p>
            <a:r>
              <a:rPr lang="en-AU" dirty="0"/>
              <a:t>Narrative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Human readable (fall back)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Kinds of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Administrative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Person, Patient, </a:t>
            </a:r>
            <a:r>
              <a:rPr lang="en-US" dirty="0">
                <a:solidFill>
                  <a:schemeClr val="bg1"/>
                </a:solidFill>
              </a:rPr>
              <a:t>Organization</a:t>
            </a:r>
            <a:r>
              <a:rPr lang="en-AU" dirty="0">
                <a:solidFill>
                  <a:schemeClr val="bg1"/>
                </a:solidFill>
              </a:rPr>
              <a:t>, Device, Facility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Coverage, Invoice, etc.</a:t>
            </a:r>
          </a:p>
          <a:p>
            <a:r>
              <a:rPr lang="en-AU" dirty="0"/>
              <a:t>Clinical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Allergy, Problem, Medication, Family History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Care Plan</a:t>
            </a:r>
          </a:p>
          <a:p>
            <a:r>
              <a:rPr lang="en-AU" dirty="0"/>
              <a:t>Infrastructure Functionality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Document, Message, Conformance/Profiling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Using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Classic HTTP </a:t>
            </a:r>
            <a:r>
              <a:rPr lang="en-AU" dirty="0" err="1"/>
              <a:t>RESTful</a:t>
            </a:r>
            <a:r>
              <a:rPr lang="en-AU" dirty="0"/>
              <a:t> approach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Simple approach led by Facebook, Twitter, etc.</a:t>
            </a:r>
          </a:p>
          <a:p>
            <a:r>
              <a:rPr lang="en-AU" dirty="0"/>
              <a:t>Atom (RSS feed standard)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Use Atom to “bundle” resources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Pub/sub framework, </a:t>
            </a:r>
            <a:r>
              <a:rPr lang="en-AU" dirty="0" smtClean="0">
                <a:solidFill>
                  <a:schemeClr val="bg1"/>
                </a:solidFill>
              </a:rPr>
              <a:t>Transactions, Messages </a:t>
            </a:r>
            <a:r>
              <a:rPr lang="en-AU" dirty="0">
                <a:solidFill>
                  <a:schemeClr val="bg1"/>
                </a:solidFill>
              </a:rPr>
              <a:t>(v2-like), Documents (per CDA)</a:t>
            </a:r>
          </a:p>
          <a:p>
            <a:r>
              <a:rPr lang="en-AU" dirty="0"/>
              <a:t>Custom Services / SOA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Same </a:t>
            </a:r>
            <a:r>
              <a:rPr lang="en-AU" dirty="0" smtClean="0">
                <a:solidFill>
                  <a:schemeClr val="bg1"/>
                </a:solidFill>
              </a:rPr>
              <a:t>content / base rules : portability</a:t>
            </a:r>
            <a:endParaRPr lang="en-AU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HL7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03_HL7_ppt_template</Template>
  <TotalTime>432</TotalTime>
  <Words>478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03_HL7_ppt_template</vt:lpstr>
      <vt:lpstr>More Than You Think</vt:lpstr>
      <vt:lpstr>Healthcare Standards</vt:lpstr>
      <vt:lpstr>Healthcare Standards</vt:lpstr>
      <vt:lpstr>Introducing FHIR</vt:lpstr>
      <vt:lpstr>Resources</vt:lpstr>
      <vt:lpstr>PowerPoint Presentation</vt:lpstr>
      <vt:lpstr>Resources have 3 parts</vt:lpstr>
      <vt:lpstr>Kinds of Resources</vt:lpstr>
      <vt:lpstr>Using Resources</vt:lpstr>
      <vt:lpstr>PowerPoint Presentation</vt:lpstr>
      <vt:lpstr>FHIR Ethos</vt:lpstr>
      <vt:lpstr>License</vt:lpstr>
      <vt:lpstr>Extensions</vt:lpstr>
      <vt:lpstr>Collaborations</vt:lpstr>
      <vt:lpstr>Future Plans</vt:lpstr>
      <vt:lpstr>Follow Up</vt:lpstr>
      <vt:lpstr>FHIR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Than You Think</dc:title>
  <dc:creator>Andrea Ribick (HL7)</dc:creator>
  <cp:lastModifiedBy>Grahame Grieve</cp:lastModifiedBy>
  <cp:revision>8</cp:revision>
  <dcterms:created xsi:type="dcterms:W3CDTF">2013-02-27T13:36:51Z</dcterms:created>
  <dcterms:modified xsi:type="dcterms:W3CDTF">2013-02-28T04:39:05Z</dcterms:modified>
</cp:coreProperties>
</file>