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37"/>
  </p:notesMasterIdLst>
  <p:handoutMasterIdLst>
    <p:handoutMasterId r:id="rId38"/>
  </p:handoutMasterIdLst>
  <p:sldIdLst>
    <p:sldId id="270" r:id="rId3"/>
    <p:sldId id="369" r:id="rId4"/>
    <p:sldId id="370" r:id="rId5"/>
    <p:sldId id="271" r:id="rId6"/>
    <p:sldId id="287" r:id="rId7"/>
    <p:sldId id="288" r:id="rId8"/>
    <p:sldId id="276" r:id="rId9"/>
    <p:sldId id="367" r:id="rId10"/>
    <p:sldId id="286" r:id="rId11"/>
    <p:sldId id="281" r:id="rId12"/>
    <p:sldId id="278" r:id="rId13"/>
    <p:sldId id="284" r:id="rId14"/>
    <p:sldId id="295" r:id="rId15"/>
    <p:sldId id="368" r:id="rId16"/>
    <p:sldId id="297" r:id="rId17"/>
    <p:sldId id="299" r:id="rId18"/>
    <p:sldId id="302" r:id="rId19"/>
    <p:sldId id="327" r:id="rId20"/>
    <p:sldId id="306" r:id="rId21"/>
    <p:sldId id="333" r:id="rId22"/>
    <p:sldId id="332" r:id="rId23"/>
    <p:sldId id="334" r:id="rId24"/>
    <p:sldId id="338" r:id="rId25"/>
    <p:sldId id="371" r:id="rId26"/>
    <p:sldId id="309" r:id="rId27"/>
    <p:sldId id="372" r:id="rId28"/>
    <p:sldId id="314" r:id="rId29"/>
    <p:sldId id="315" r:id="rId30"/>
    <p:sldId id="351" r:id="rId31"/>
    <p:sldId id="346" r:id="rId32"/>
    <p:sldId id="352" r:id="rId33"/>
    <p:sldId id="353" r:id="rId34"/>
    <p:sldId id="357" r:id="rId35"/>
    <p:sldId id="35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369"/>
            <p14:sldId id="370"/>
            <p14:sldId id="271"/>
          </p14:sldIdLst>
        </p14:section>
        <p14:section name="FHIR So Far" id="{7AF6B065-D11F-40B2-957B-7A262AE90D75}">
          <p14:sldIdLst>
            <p14:sldId id="287"/>
            <p14:sldId id="288"/>
            <p14:sldId id="276"/>
            <p14:sldId id="367"/>
          </p14:sldIdLst>
        </p14:section>
        <p14:section name="Why FHIR" id="{E67FD30F-8242-4816-A79F-FAA8EB16188D}">
          <p14:sldIdLst>
            <p14:sldId id="286"/>
            <p14:sldId id="281"/>
            <p14:sldId id="278"/>
            <p14:sldId id="284"/>
          </p14:sldIdLst>
        </p14:section>
        <p14:section name="What is FHIR?" id="{374FAF59-3755-46CD-970B-1D3E1C04DD15}">
          <p14:sldIdLst>
            <p14:sldId id="295"/>
            <p14:sldId id="368"/>
            <p14:sldId id="297"/>
            <p14:sldId id="299"/>
            <p14:sldId id="302"/>
            <p14:sldId id="327"/>
            <p14:sldId id="306"/>
            <p14:sldId id="333"/>
            <p14:sldId id="332"/>
            <p14:sldId id="334"/>
            <p14:sldId id="338"/>
            <p14:sldId id="371"/>
            <p14:sldId id="309"/>
            <p14:sldId id="372"/>
            <p14:sldId id="314"/>
            <p14:sldId id="315"/>
          </p14:sldIdLst>
        </p14:section>
        <p14:section name="What Next?" id="{E2BF9E16-61CE-4829-BA61-4235C2D1922C}">
          <p14:sldIdLst>
            <p14:sldId id="351"/>
            <p14:sldId id="346"/>
            <p14:sldId id="352"/>
            <p14:sldId id="353"/>
          </p14:sldIdLst>
        </p14:section>
        <p14:section name="Q&amp;A" id="{806F4189-B77C-4CEC-9898-CA680CCDA45D}">
          <p14:sldIdLst>
            <p14:sldId id="357"/>
            <p14:sldId id="35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70" d="100"/>
          <a:sy n="70" d="100"/>
        </p:scale>
        <p:origin x="-1075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notesViewPr>
    <p:cSldViewPr>
      <p:cViewPr varScale="1">
        <p:scale>
          <a:sx n="92" d="100"/>
          <a:sy n="92" d="100"/>
        </p:scale>
        <p:origin x="-37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05/06/2012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6/5/2012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6/5/2012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6/5/2012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(Very short)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June,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5256584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</a:t>
            </a:r>
            <a:r>
              <a:rPr lang="en-US" dirty="0" smtClean="0"/>
              <a:t>Grieve, </a:t>
            </a:r>
            <a:r>
              <a:rPr lang="en-US" i="1" dirty="0" smtClean="0"/>
              <a:t>Health Intersections</a:t>
            </a:r>
            <a:endParaRPr lang="en-US" i="1" dirty="0" smtClean="0"/>
          </a:p>
          <a:p>
            <a:r>
              <a:rPr lang="en-US" dirty="0" err="1" smtClean="0"/>
              <a:t>Ewout</a:t>
            </a:r>
            <a:r>
              <a:rPr lang="en-US" dirty="0" smtClean="0"/>
              <a:t> </a:t>
            </a:r>
            <a:r>
              <a:rPr lang="en-US" dirty="0" smtClean="0"/>
              <a:t>Kramer, </a:t>
            </a:r>
            <a:r>
              <a:rPr lang="en-US" i="1" dirty="0" err="1" smtClean="0"/>
              <a:t>Furore</a:t>
            </a:r>
            <a:endParaRPr lang="en-US" i="1" dirty="0" smtClean="0"/>
          </a:p>
          <a:p>
            <a:r>
              <a:rPr lang="en-US" dirty="0" smtClean="0"/>
              <a:t>Lloyd </a:t>
            </a:r>
            <a:r>
              <a:rPr lang="en-US" dirty="0" smtClean="0"/>
              <a:t>McKenzie, </a:t>
            </a:r>
            <a:r>
              <a:rPr lang="en-US" i="1" dirty="0" smtClean="0"/>
              <a:t>Gordon Point Informatics</a:t>
            </a:r>
            <a:endParaRPr lang="en-CA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r>
              <a:rPr lang="en-US" dirty="0" smtClean="0"/>
              <a:t>Must </a:t>
            </a:r>
            <a:r>
              <a:rPr lang="en-US" dirty="0"/>
              <a:t>significantly constrain to allow implementation</a:t>
            </a:r>
            <a:endParaRPr lang="en-CA" dirty="0"/>
          </a:p>
          <a:p>
            <a:r>
              <a:rPr lang="en-US" dirty="0" smtClean="0"/>
              <a:t>Tools </a:t>
            </a:r>
            <a:r>
              <a:rPr lang="en-US" dirty="0"/>
              <a:t>to develop, maintain &amp; constrain are all </a:t>
            </a:r>
            <a:r>
              <a:rPr lang="en-US" dirty="0" smtClean="0"/>
              <a:t>custom</a:t>
            </a:r>
          </a:p>
          <a:p>
            <a:pPr lvl="0"/>
            <a:r>
              <a:rPr lang="en-US" dirty="0"/>
              <a:t>Wire format is unstable</a:t>
            </a:r>
          </a:p>
          <a:p>
            <a:endParaRPr lang="en-US" dirty="0"/>
          </a:p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/>
              <a:t>Similar to the concept of CMETs, but there’s only *one* model per resource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2"/>
            <a:r>
              <a:rPr lang="en-US" dirty="0"/>
              <a:t>Each resource has a unique </a:t>
            </a:r>
            <a:r>
              <a:rPr lang="en-US" dirty="0" smtClean="0"/>
              <a:t>URL</a:t>
            </a:r>
            <a:endParaRPr lang="en-US" dirty="0"/>
          </a:p>
          <a:p>
            <a:pPr lvl="2"/>
            <a:r>
              <a:rPr lang="en-US" dirty="0"/>
              <a:t>Resources are smallest units of </a:t>
            </a:r>
            <a:r>
              <a:rPr lang="en-US" dirty="0" smtClean="0"/>
              <a:t>transaction</a:t>
            </a:r>
          </a:p>
          <a:p>
            <a:pPr lvl="2"/>
            <a:r>
              <a:rPr lang="en-AU" dirty="0"/>
              <a:t>HTTP based atomic transactions for CRUD Operations</a:t>
            </a:r>
            <a:endParaRPr lang="en-US" dirty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extension mechanism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  <a:p>
            <a:r>
              <a:rPr lang="en-US" dirty="0"/>
              <a:t>Full support for textual mark-up</a:t>
            </a:r>
          </a:p>
          <a:p>
            <a:pPr lvl="1"/>
            <a:r>
              <a:rPr lang="en-US" dirty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/>
              <a:t>Mark up is </a:t>
            </a:r>
            <a:r>
              <a:rPr lang="en-US" dirty="0" err="1"/>
              <a:t>xhtml</a:t>
            </a:r>
            <a:r>
              <a:rPr lang="en-US" dirty="0"/>
              <a:t> directly</a:t>
            </a:r>
            <a:endParaRPr lang="en-CA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B306-CA87-4AB8-B828-03CA9FDB7049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FHIR </a:t>
            </a:r>
            <a:r>
              <a:rPr lang="en-US" dirty="0"/>
              <a:t>specification describes a set of base </a:t>
            </a:r>
            <a:r>
              <a:rPr lang="en-US" dirty="0" smtClean="0"/>
              <a:t>resources. These resources are </a:t>
            </a:r>
            <a:r>
              <a:rPr lang="en-US" dirty="0"/>
              <a:t>used in many different contexts in healthcare. In order to make this manageable, applications and specifications need to be able to:</a:t>
            </a:r>
          </a:p>
          <a:p>
            <a:pPr lvl="1"/>
            <a:r>
              <a:rPr lang="en-US" dirty="0"/>
              <a:t>Explain how a set of resources is used in a particular context</a:t>
            </a:r>
          </a:p>
          <a:p>
            <a:pPr lvl="1"/>
            <a:r>
              <a:rPr lang="en-US" dirty="0"/>
              <a:t>Describe restrictions on the use of the elements defined as part of the resource(s)</a:t>
            </a:r>
          </a:p>
          <a:p>
            <a:pPr lvl="1"/>
            <a:r>
              <a:rPr lang="en-US" dirty="0"/>
              <a:t>Define the extensions that are used with the resources</a:t>
            </a:r>
          </a:p>
          <a:p>
            <a:pPr lvl="1"/>
            <a:r>
              <a:rPr lang="en-US" dirty="0"/>
              <a:t>Describe how resources are bound to terminology in a particular context</a:t>
            </a:r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6/5/2012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Workgroups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err="1" smtClean="0"/>
              <a:t>Mailinglist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fhir@lists.hl7.org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smtClean="0"/>
              <a:t>So Far</a:t>
            </a:r>
            <a:endParaRPr lang="en-US" dirty="0"/>
          </a:p>
          <a:p>
            <a:r>
              <a:rPr lang="en-US" dirty="0" smtClean="0"/>
              <a:t>Why FHIR?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Q&amp;A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1013-9EE4-447C-972A-5552B6A6AB0F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Fhir</a:t>
            </a:r>
            <a:r>
              <a:rPr lang="en-US" dirty="0" smtClean="0"/>
              <a:t> SO FAR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January 2011</a:t>
            </a:r>
            <a:r>
              <a:rPr lang="en-US" dirty="0"/>
              <a:t>, the HL7 Board initiated a project called “Fresh Look”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what would we do if we were to revisit the healthcare interoperability space from scratch?”</a:t>
            </a:r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</a:t>
            </a:r>
            <a:r>
              <a:rPr lang="en-US" dirty="0" smtClean="0"/>
              <a:t>, </a:t>
            </a:r>
            <a:r>
              <a:rPr lang="en-US" dirty="0"/>
              <a:t>Grahame Grieve </a:t>
            </a:r>
            <a:r>
              <a:rPr lang="en-US" dirty="0" smtClean="0"/>
              <a:t>discussed </a:t>
            </a:r>
            <a:r>
              <a:rPr lang="en-US" dirty="0"/>
              <a:t>some of the challenges (and successes) of HL7 </a:t>
            </a:r>
            <a:r>
              <a:rPr lang="en-US" dirty="0" smtClean="0"/>
              <a:t>v3 on his blog</a:t>
            </a:r>
            <a:endParaRPr lang="en-US" dirty="0"/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 WGM</a:t>
            </a:r>
            <a:r>
              <a:rPr lang="en-US" dirty="0" smtClean="0"/>
              <a:t>, First </a:t>
            </a:r>
            <a:r>
              <a:rPr lang="en-US" dirty="0"/>
              <a:t>“preview” draft </a:t>
            </a:r>
            <a:r>
              <a:rPr lang="en-US" dirty="0" smtClean="0"/>
              <a:t>of FHIR, met </a:t>
            </a:r>
            <a:r>
              <a:rPr lang="en-US" dirty="0"/>
              <a:t>with a very positive response</a:t>
            </a:r>
          </a:p>
          <a:p>
            <a:pPr lvl="1"/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March 2012</a:t>
            </a:r>
            <a:r>
              <a:rPr lang="en-US" dirty="0" smtClean="0"/>
              <a:t>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1"/>
            <a:r>
              <a:rPr lang="en-US" baseline="0" dirty="0" smtClean="0"/>
              <a:t>Content now hosted on HL7 SVN under its own g-Forge project</a:t>
            </a:r>
          </a:p>
          <a:p>
            <a:pPr lvl="1"/>
            <a:r>
              <a:rPr lang="en-US" baseline="0" dirty="0" smtClean="0"/>
              <a:t>Publication under HL7 URL</a:t>
            </a:r>
            <a:r>
              <a:rPr lang="en-US" dirty="0" smtClean="0"/>
              <a:t>: </a:t>
            </a:r>
          </a:p>
          <a:p>
            <a:pPr lvl="1"/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http://www.hl7.org/fhir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Grahame Grieve</a:t>
            </a:r>
            <a:r>
              <a:rPr lang="en-US" sz="2800" dirty="0"/>
              <a:t>, Lloyd McKenzie, </a:t>
            </a:r>
            <a:r>
              <a:rPr lang="en-US" sz="2800" dirty="0" err="1"/>
              <a:t>Ewout</a:t>
            </a:r>
            <a:r>
              <a:rPr lang="en-US" sz="2800" dirty="0"/>
              <a:t> </a:t>
            </a:r>
            <a:r>
              <a:rPr lang="en-US" sz="2800" dirty="0" smtClean="0"/>
              <a:t>Kramer</a:t>
            </a:r>
          </a:p>
          <a:p>
            <a:r>
              <a:rPr lang="en-US" sz="2800" dirty="0" smtClean="0"/>
              <a:t>Jean-Henri Duteau, Andy </a:t>
            </a:r>
            <a:r>
              <a:rPr lang="en-US" sz="2800" dirty="0" err="1" smtClean="0"/>
              <a:t>Stechishin</a:t>
            </a:r>
            <a:r>
              <a:rPr lang="en-US" sz="2800" dirty="0" smtClean="0"/>
              <a:t>, Woody Beeler, Gerald </a:t>
            </a:r>
            <a:r>
              <a:rPr lang="en-US" sz="2800" dirty="0" err="1" smtClean="0"/>
              <a:t>Beuchelt</a:t>
            </a:r>
            <a:endParaRPr lang="en-US" sz="2800" dirty="0" smtClean="0"/>
          </a:p>
          <a:p>
            <a:r>
              <a:rPr lang="en-US" sz="2800" dirty="0" smtClean="0"/>
              <a:t>Austin Kreisler, Bo Dagnall, Ron Parker, Klaus Veil, Rene </a:t>
            </a:r>
            <a:r>
              <a:rPr lang="en-US" sz="2800" dirty="0" err="1" smtClean="0"/>
              <a:t>Spronk</a:t>
            </a:r>
            <a:r>
              <a:rPr lang="en-US" sz="2800" dirty="0" smtClean="0"/>
              <a:t>, Lynn </a:t>
            </a:r>
            <a:r>
              <a:rPr lang="en-US" sz="2800" dirty="0" err="1" smtClean="0"/>
              <a:t>Laakso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B13-1D7B-490A-9113-8C036725D69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6/5/2012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6/5/2012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1504</Words>
  <Application>Microsoft Office PowerPoint</Application>
  <PresentationFormat>On-screen Show (4:3)</PresentationFormat>
  <Paragraphs>281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TrainingPresentation</vt:lpstr>
      <vt:lpstr>(Very short) Introduction to HL7 FHIR</vt:lpstr>
      <vt:lpstr>PowerPoint Presentation</vt:lpstr>
      <vt:lpstr>What is FHIR?</vt:lpstr>
      <vt:lpstr>Outline</vt:lpstr>
      <vt:lpstr>Fhir SO FAR</vt:lpstr>
      <vt:lpstr>Fresh Look</vt:lpstr>
      <vt:lpstr>Transition to HL7</vt:lpstr>
      <vt:lpstr>Who are we?</vt:lpstr>
      <vt:lpstr>Why FHIR?</vt:lpstr>
      <vt:lpstr>V3 is too hard - result</vt:lpstr>
      <vt:lpstr>V3 is too hard?</vt:lpstr>
      <vt:lpstr>New Markets</vt:lpstr>
      <vt:lpstr>What is FHIR?</vt:lpstr>
      <vt:lpstr>Caveats !</vt:lpstr>
      <vt:lpstr>FHIR premises</vt:lpstr>
      <vt:lpstr>FHIR Basics</vt:lpstr>
      <vt:lpstr>FHIR Basics (cont’d)</vt:lpstr>
      <vt:lpstr>New datatypes model</vt:lpstr>
      <vt:lpstr>Resource</vt:lpstr>
      <vt:lpstr>Resource representations</vt:lpstr>
      <vt:lpstr>Example - Person</vt:lpstr>
      <vt:lpstr>Example - Person</vt:lpstr>
      <vt:lpstr>Example - Person</vt:lpstr>
      <vt:lpstr>Messages</vt:lpstr>
      <vt:lpstr>Documents</vt:lpstr>
      <vt:lpstr>Profiles</vt:lpstr>
      <vt:lpstr>Tools</vt:lpstr>
      <vt:lpstr>Publishing</vt:lpstr>
      <vt:lpstr>What next?</vt:lpstr>
      <vt:lpstr>Working with Workgroups</vt:lpstr>
      <vt:lpstr>Follow-up</vt:lpstr>
      <vt:lpstr>Contacts</vt:lpstr>
      <vt:lpstr>Questions &amp; Answers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2012-06-05T14:49:46Z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