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63" r:id="rId6"/>
    <p:sldId id="264" r:id="rId7"/>
    <p:sldId id="265" r:id="rId8"/>
    <p:sldId id="266" r:id="rId9"/>
    <p:sldId id="268" r:id="rId10"/>
    <p:sldId id="269" r:id="rId11"/>
    <p:sldId id="267" r:id="rId12"/>
    <p:sldId id="270" r:id="rId13"/>
    <p:sldId id="271" r:id="rId14"/>
    <p:sldId id="272" r:id="rId15"/>
    <p:sldId id="274" r:id="rId16"/>
    <p:sldId id="276" r:id="rId17"/>
    <p:sldId id="277" r:id="rId18"/>
    <p:sldId id="278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9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BE8D-782C-4EBE-9078-1E1B2F186064}" type="datetimeFigureOut">
              <a:rPr lang="en-AU" smtClean="0"/>
              <a:t>4/12/2012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A1CD-3FDA-461F-99C3-56480CBF16D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100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BE8D-782C-4EBE-9078-1E1B2F186064}" type="datetimeFigureOut">
              <a:rPr lang="en-AU" smtClean="0"/>
              <a:t>4/12/2012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A1CD-3FDA-461F-99C3-56480CBF16D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600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BE8D-782C-4EBE-9078-1E1B2F186064}" type="datetimeFigureOut">
              <a:rPr lang="en-AU" smtClean="0"/>
              <a:t>4/12/2012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A1CD-3FDA-461F-99C3-56480CBF16D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113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BE8D-782C-4EBE-9078-1E1B2F186064}" type="datetimeFigureOut">
              <a:rPr lang="en-AU" smtClean="0"/>
              <a:t>4/12/2012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A1CD-3FDA-461F-99C3-56480CBF16D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36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BE8D-782C-4EBE-9078-1E1B2F186064}" type="datetimeFigureOut">
              <a:rPr lang="en-AU" smtClean="0"/>
              <a:t>4/12/2012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A1CD-3FDA-461F-99C3-56480CBF16D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016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BE8D-782C-4EBE-9078-1E1B2F186064}" type="datetimeFigureOut">
              <a:rPr lang="en-AU" smtClean="0"/>
              <a:t>4/12/2012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A1CD-3FDA-461F-99C3-56480CBF16D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175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BE8D-782C-4EBE-9078-1E1B2F186064}" type="datetimeFigureOut">
              <a:rPr lang="en-AU" smtClean="0"/>
              <a:t>4/12/2012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A1CD-3FDA-461F-99C3-56480CBF16D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429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BE8D-782C-4EBE-9078-1E1B2F186064}" type="datetimeFigureOut">
              <a:rPr lang="en-AU" smtClean="0"/>
              <a:t>4/12/2012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A1CD-3FDA-461F-99C3-56480CBF16D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995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BE8D-782C-4EBE-9078-1E1B2F186064}" type="datetimeFigureOut">
              <a:rPr lang="en-AU" smtClean="0"/>
              <a:t>4/12/2012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A1CD-3FDA-461F-99C3-56480CBF16D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807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BE8D-782C-4EBE-9078-1E1B2F186064}" type="datetimeFigureOut">
              <a:rPr lang="en-AU" smtClean="0"/>
              <a:t>4/12/2012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A1CD-3FDA-461F-99C3-56480CBF16D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569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BE8D-782C-4EBE-9078-1E1B2F186064}" type="datetimeFigureOut">
              <a:rPr lang="en-AU" smtClean="0"/>
              <a:t>4/12/2012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A1CD-3FDA-461F-99C3-56480CBF16D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061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BBE8D-782C-4EBE-9078-1E1B2F186064}" type="datetimeFigureOut">
              <a:rPr lang="en-AU" smtClean="0"/>
              <a:t>4/12/2012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4A1CD-3FDA-461F-99C3-56480CBF16D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036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l7.org/index.php?title=FHIR_email_list_subscription_instructions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hub.com/37signals/highrise-ap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5360" y="3036967"/>
            <a:ext cx="7772400" cy="1470025"/>
          </a:xfrm>
        </p:spPr>
        <p:txBody>
          <a:bodyPr/>
          <a:lstStyle/>
          <a:p>
            <a:r>
              <a:rPr lang="en-AU" dirty="0" smtClean="0"/>
              <a:t>FHIR Webinar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1160" y="4405119"/>
            <a:ext cx="6400800" cy="1345704"/>
          </a:xfrm>
        </p:spPr>
        <p:txBody>
          <a:bodyPr/>
          <a:lstStyle/>
          <a:p>
            <a:r>
              <a:rPr lang="en-AU" dirty="0" smtClean="0"/>
              <a:t>Grahame Grieve</a:t>
            </a:r>
          </a:p>
          <a:p>
            <a:r>
              <a:rPr lang="en-AU" dirty="0" smtClean="0"/>
              <a:t>4-Dec 2012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948735"/>
            <a:ext cx="44196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Using 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AU" dirty="0"/>
              <a:t>C</a:t>
            </a:r>
            <a:r>
              <a:rPr lang="en-AU" dirty="0" smtClean="0"/>
              <a:t>lassic HTTP RESTful approach</a:t>
            </a:r>
          </a:p>
          <a:p>
            <a:pPr lvl="1"/>
            <a:r>
              <a:rPr lang="en-AU" dirty="0" smtClean="0"/>
              <a:t>Simple approach led by </a:t>
            </a:r>
            <a:r>
              <a:rPr lang="en-AU" dirty="0"/>
              <a:t>F</a:t>
            </a:r>
            <a:r>
              <a:rPr lang="en-AU" dirty="0" smtClean="0"/>
              <a:t>acebook, </a:t>
            </a:r>
            <a:r>
              <a:rPr lang="en-AU" dirty="0" smtClean="0"/>
              <a:t>Twitter, etc.</a:t>
            </a:r>
            <a:endParaRPr lang="en-AU" dirty="0" smtClean="0"/>
          </a:p>
          <a:p>
            <a:r>
              <a:rPr lang="en-AU" dirty="0" smtClean="0"/>
              <a:t>Also uses Atom</a:t>
            </a:r>
          </a:p>
          <a:p>
            <a:pPr lvl="1"/>
            <a:r>
              <a:rPr lang="en-AU" dirty="0" smtClean="0"/>
              <a:t>Use Atom to “bundle” resources</a:t>
            </a:r>
          </a:p>
          <a:p>
            <a:pPr lvl="1"/>
            <a:r>
              <a:rPr lang="en-AU" dirty="0" smtClean="0"/>
              <a:t>Pub/sub framework, Multi-resource Transactions</a:t>
            </a:r>
          </a:p>
          <a:p>
            <a:pPr lvl="1"/>
            <a:r>
              <a:rPr lang="en-AU" dirty="0" smtClean="0"/>
              <a:t>Messages (v2-like), Documents (per CDA)</a:t>
            </a:r>
          </a:p>
          <a:p>
            <a:r>
              <a:rPr lang="en-AU" dirty="0" smtClean="0"/>
              <a:t>Custom Services / SOA</a:t>
            </a:r>
          </a:p>
          <a:p>
            <a:pPr lvl="1"/>
            <a:r>
              <a:rPr lang="en-AU" dirty="0" smtClean="0"/>
              <a:t>Same content</a:t>
            </a:r>
          </a:p>
          <a:p>
            <a:pPr lvl="1"/>
            <a:r>
              <a:rPr lang="en-AU" dirty="0" smtClean="0"/>
              <a:t>Same base rules</a:t>
            </a:r>
          </a:p>
          <a:p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5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  The Specification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Introduction</a:t>
            </a:r>
          </a:p>
          <a:p>
            <a:pPr lvl="1"/>
            <a:r>
              <a:rPr lang="en-AU" dirty="0" smtClean="0"/>
              <a:t>Background, basics, framework</a:t>
            </a:r>
          </a:p>
          <a:p>
            <a:r>
              <a:rPr lang="en-AU" dirty="0" smtClean="0"/>
              <a:t>Implementation</a:t>
            </a:r>
          </a:p>
          <a:p>
            <a:pPr lvl="1"/>
            <a:r>
              <a:rPr lang="en-AU" dirty="0" smtClean="0"/>
              <a:t>HTTP, conformance, </a:t>
            </a:r>
            <a:r>
              <a:rPr lang="en-AU" dirty="0" smtClean="0"/>
              <a:t>JSON, etc.</a:t>
            </a:r>
            <a:endParaRPr lang="en-AU" dirty="0" smtClean="0"/>
          </a:p>
          <a:p>
            <a:r>
              <a:rPr lang="en-AU" dirty="0" smtClean="0"/>
              <a:t>Resource Definitions</a:t>
            </a:r>
          </a:p>
          <a:p>
            <a:pPr lvl="1"/>
            <a:r>
              <a:rPr lang="en-AU" dirty="0" smtClean="0"/>
              <a:t>Actual logical definitions of resources and their behaviour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9184634" cy="587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39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566"/>
            <a:ext cx="8280920" cy="684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551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Ethos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AU" dirty="0" smtClean="0"/>
              <a:t>Simplicity / Web alignment</a:t>
            </a:r>
          </a:p>
          <a:p>
            <a:r>
              <a:rPr lang="en-AU" dirty="0" smtClean="0"/>
              <a:t>Implementation focused</a:t>
            </a:r>
          </a:p>
          <a:p>
            <a:pPr lvl="1"/>
            <a:r>
              <a:rPr lang="en-AU" dirty="0" smtClean="0"/>
              <a:t>Reference Implementations published</a:t>
            </a:r>
          </a:p>
          <a:p>
            <a:pPr lvl="1"/>
            <a:r>
              <a:rPr lang="en-AU" dirty="0" smtClean="0"/>
              <a:t>Publically available test servers (now)</a:t>
            </a:r>
          </a:p>
          <a:p>
            <a:pPr lvl="1"/>
            <a:r>
              <a:rPr lang="en-AU" dirty="0" smtClean="0"/>
              <a:t>Connectathon</a:t>
            </a:r>
          </a:p>
          <a:p>
            <a:r>
              <a:rPr lang="en-AU" dirty="0" smtClean="0"/>
              <a:t>Freely available</a:t>
            </a:r>
          </a:p>
          <a:p>
            <a:pPr lvl="1"/>
            <a:r>
              <a:rPr lang="en-AU" dirty="0" smtClean="0">
                <a:hlinkClick r:id="rId2"/>
              </a:rPr>
              <a:t>http://hl7.org/fhir</a:t>
            </a:r>
            <a:endParaRPr lang="en-AU" dirty="0" smtClean="0"/>
          </a:p>
          <a:p>
            <a:pPr lvl="1"/>
            <a:r>
              <a:rPr lang="en-AU" dirty="0" smtClean="0"/>
              <a:t>Unencumbered – free for anyone to use</a:t>
            </a:r>
          </a:p>
          <a:p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License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2034746" cy="1252151"/>
          </a:xfrm>
          <a:prstGeom prst="rect">
            <a:avLst/>
          </a:prstGeom>
        </p:spPr>
      </p:pic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8505174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11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Collaborations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AU" dirty="0" smtClean="0"/>
              <a:t>IHE</a:t>
            </a:r>
          </a:p>
          <a:p>
            <a:pPr lvl="1"/>
            <a:r>
              <a:rPr lang="en-AU" dirty="0" smtClean="0"/>
              <a:t>XDS / ATNA</a:t>
            </a:r>
          </a:p>
          <a:p>
            <a:pPr lvl="1"/>
            <a:r>
              <a:rPr lang="en-AU" dirty="0" smtClean="0"/>
              <a:t>investigating use of FHIR for MHD (mobile XDS)</a:t>
            </a:r>
          </a:p>
          <a:p>
            <a:r>
              <a:rPr lang="en-AU" dirty="0" smtClean="0"/>
              <a:t>DICOM</a:t>
            </a:r>
          </a:p>
          <a:p>
            <a:pPr lvl="1"/>
            <a:r>
              <a:rPr lang="en-AU" dirty="0"/>
              <a:t>i</a:t>
            </a:r>
            <a:r>
              <a:rPr lang="en-AU" dirty="0" smtClean="0"/>
              <a:t>nterested in using FHIR for RESTful access to image metadata</a:t>
            </a:r>
          </a:p>
          <a:p>
            <a:r>
              <a:rPr lang="en-AU" dirty="0" smtClean="0"/>
              <a:t>W3C </a:t>
            </a:r>
          </a:p>
          <a:p>
            <a:pPr lvl="1"/>
            <a:r>
              <a:rPr lang="en-AU" dirty="0" smtClean="0"/>
              <a:t>Semantic health group helping us with RDF</a:t>
            </a:r>
          </a:p>
          <a:p>
            <a:r>
              <a:rPr lang="en-AU" dirty="0" smtClean="0"/>
              <a:t>Lots of work to be done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4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Future Plans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AU" dirty="0" smtClean="0"/>
              <a:t>2</a:t>
            </a:r>
            <a:r>
              <a:rPr lang="en-AU" baseline="30000" dirty="0" smtClean="0"/>
              <a:t>nd</a:t>
            </a:r>
            <a:r>
              <a:rPr lang="en-AU" dirty="0" smtClean="0"/>
              <a:t> Draft for comment open now</a:t>
            </a:r>
          </a:p>
          <a:p>
            <a:pPr lvl="1"/>
            <a:r>
              <a:rPr lang="en-AU" dirty="0" smtClean="0"/>
              <a:t>Infrastructure very solid (implementation focus)</a:t>
            </a:r>
          </a:p>
          <a:p>
            <a:pPr lvl="1"/>
            <a:r>
              <a:rPr lang="en-AU" dirty="0" smtClean="0"/>
              <a:t>Definitions &amp; Mappings need work</a:t>
            </a:r>
          </a:p>
          <a:p>
            <a:pPr lvl="1"/>
            <a:r>
              <a:rPr lang="en-AU" dirty="0" smtClean="0"/>
              <a:t>Resource coverage needs to broaden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Next ballot cycle – DSTU grind starts</a:t>
            </a:r>
          </a:p>
          <a:p>
            <a:pPr lvl="1"/>
            <a:r>
              <a:rPr lang="en-AU" dirty="0" smtClean="0"/>
              <a:t>Publish FHIR as full DSTU</a:t>
            </a:r>
          </a:p>
          <a:p>
            <a:pPr lvl="1"/>
            <a:r>
              <a:rPr lang="en-AU" dirty="0" smtClean="0"/>
              <a:t>Testing, real world implementation experience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3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Next Steps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AU" dirty="0" smtClean="0"/>
              <a:t>Read the spec: </a:t>
            </a:r>
            <a:r>
              <a:rPr lang="en-AU" dirty="0" smtClean="0">
                <a:hlinkClick r:id="rId2"/>
              </a:rPr>
              <a:t>http://hl7.org/fhir</a:t>
            </a:r>
            <a:endParaRPr lang="en-AU" dirty="0" smtClean="0"/>
          </a:p>
          <a:p>
            <a:r>
              <a:rPr lang="en-AU" dirty="0"/>
              <a:t>Follow #FHIR on Twitter</a:t>
            </a:r>
          </a:p>
          <a:p>
            <a:r>
              <a:rPr lang="en-AU" dirty="0" smtClean="0"/>
              <a:t>Shape the specification:</a:t>
            </a:r>
          </a:p>
          <a:p>
            <a:pPr lvl="1"/>
            <a:r>
              <a:rPr lang="en-AU" dirty="0" smtClean="0"/>
              <a:t>Make Ballot comments</a:t>
            </a:r>
          </a:p>
          <a:p>
            <a:pPr lvl="1"/>
            <a:r>
              <a:rPr lang="en-AU" dirty="0" smtClean="0"/>
              <a:t>Join the FHIR email </a:t>
            </a:r>
            <a:r>
              <a:rPr lang="en-AU" dirty="0"/>
              <a:t>list </a:t>
            </a:r>
            <a:br>
              <a:rPr lang="en-AU" dirty="0"/>
            </a:br>
            <a:r>
              <a:rPr lang="en-AU" sz="1200" dirty="0">
                <a:hlinkClick r:id="rId3"/>
              </a:rPr>
              <a:t>http://</a:t>
            </a:r>
            <a:r>
              <a:rPr lang="en-AU" sz="1200" dirty="0" smtClean="0">
                <a:hlinkClick r:id="rId3"/>
              </a:rPr>
              <a:t>wiki.hl7.org/index.php?title=FHIR_email_list_subscription_instructions</a:t>
            </a:r>
            <a:endParaRPr lang="en-AU" dirty="0"/>
          </a:p>
          <a:p>
            <a:pPr lvl="1"/>
            <a:r>
              <a:rPr lang="en-AU" dirty="0" smtClean="0"/>
              <a:t>Try implementing it</a:t>
            </a:r>
          </a:p>
          <a:p>
            <a:pPr lvl="1"/>
            <a:r>
              <a:rPr lang="en-AU" dirty="0" smtClean="0"/>
              <a:t>Come to the </a:t>
            </a:r>
            <a:r>
              <a:rPr lang="en-AU" dirty="0"/>
              <a:t>C</a:t>
            </a:r>
            <a:r>
              <a:rPr lang="en-AU" dirty="0" smtClean="0"/>
              <a:t>onnectathon</a:t>
            </a:r>
            <a:r>
              <a:rPr lang="en-AU" dirty="0" smtClean="0"/>
              <a:t>!</a:t>
            </a:r>
          </a:p>
          <a:p>
            <a:pPr lvl="1"/>
            <a:r>
              <a:rPr lang="en-AU" dirty="0" smtClean="0"/>
              <a:t>Come to the next meeting (Phoenix in January)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0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Webinar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r>
              <a:rPr lang="en-AU" dirty="0" smtClean="0"/>
              <a:t>Questions….</a:t>
            </a:r>
          </a:p>
          <a:p>
            <a:endParaRPr lang="en-AU" dirty="0" smtClean="0">
              <a:hlinkClick r:id="rId2"/>
            </a:endParaRPr>
          </a:p>
          <a:p>
            <a:endParaRPr lang="en-AU" dirty="0">
              <a:hlinkClick r:id="rId2"/>
            </a:endParaRPr>
          </a:p>
          <a:p>
            <a:endParaRPr lang="en-AU" dirty="0" smtClean="0">
              <a:hlinkClick r:id="rId2"/>
            </a:endParaRPr>
          </a:p>
          <a:p>
            <a:endParaRPr lang="en-AU" dirty="0">
              <a:hlinkClick r:id="rId2"/>
            </a:endParaRPr>
          </a:p>
          <a:p>
            <a:endParaRPr lang="en-AU" dirty="0">
              <a:hlinkClick r:id="rId2"/>
            </a:endParaRPr>
          </a:p>
          <a:p>
            <a:pPr marL="0" indent="0" algn="r">
              <a:buNone/>
            </a:pPr>
            <a:r>
              <a:rPr lang="en-AU" dirty="0" smtClean="0">
                <a:hlinkClick r:id="rId2"/>
              </a:rPr>
              <a:t>http://hl7.org/fhir</a:t>
            </a:r>
            <a:endParaRPr lang="en-AU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6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F</a:t>
            </a:r>
            <a:r>
              <a:rPr lang="en-AU" dirty="0" smtClean="0"/>
              <a:t>ast </a:t>
            </a:r>
            <a:r>
              <a:rPr lang="en-AU" sz="4000" b="1" dirty="0" smtClean="0"/>
              <a:t>H</a:t>
            </a:r>
            <a:r>
              <a:rPr lang="en-AU" dirty="0" smtClean="0"/>
              <a:t>ealth </a:t>
            </a:r>
            <a:r>
              <a:rPr lang="en-AU" sz="4000" b="1" dirty="0" smtClean="0"/>
              <a:t>I</a:t>
            </a:r>
            <a:r>
              <a:rPr lang="en-AU" dirty="0" smtClean="0"/>
              <a:t>nteroperability </a:t>
            </a:r>
            <a:r>
              <a:rPr lang="en-AU" sz="4000" b="1" dirty="0" smtClean="0"/>
              <a:t>R</a:t>
            </a:r>
            <a:r>
              <a:rPr lang="en-AU" dirty="0" smtClean="0"/>
              <a:t>esources</a:t>
            </a:r>
          </a:p>
          <a:p>
            <a:endParaRPr lang="en-AU" dirty="0"/>
          </a:p>
          <a:p>
            <a:r>
              <a:rPr lang="en-AU" dirty="0" smtClean="0"/>
              <a:t>Pronounced “Fire”</a:t>
            </a:r>
          </a:p>
          <a:p>
            <a:pPr marL="457200" lvl="1" indent="0">
              <a:buNone/>
            </a:pPr>
            <a:r>
              <a:rPr lang="en-AU" dirty="0" smtClean="0"/>
              <a:t>	…insert your fire related joke here….</a:t>
            </a:r>
          </a:p>
          <a:p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6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Why FHIR?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AU" dirty="0" smtClean="0"/>
              <a:t>Arose out of Fresh Look Taskforce:</a:t>
            </a:r>
            <a:br>
              <a:rPr lang="en-AU" dirty="0" smtClean="0"/>
            </a:br>
            <a:r>
              <a:rPr lang="en-AU" dirty="0" smtClean="0"/>
              <a:t>“What would interoperability look like if we started afresh”</a:t>
            </a:r>
          </a:p>
          <a:p>
            <a:r>
              <a:rPr lang="en-AU" dirty="0" smtClean="0"/>
              <a:t>Existing standards are not a platform for the future:</a:t>
            </a:r>
          </a:p>
          <a:p>
            <a:pPr lvl="1"/>
            <a:r>
              <a:rPr lang="en-AU" dirty="0" smtClean="0"/>
              <a:t>V2 – venerable, but old technology, self limiting</a:t>
            </a:r>
          </a:p>
          <a:p>
            <a:pPr lvl="1"/>
            <a:r>
              <a:rPr lang="en-AU" dirty="0" smtClean="0"/>
              <a:t>V3 – thorough and correct, but not practical</a:t>
            </a:r>
          </a:p>
          <a:p>
            <a:pPr lvl="1"/>
            <a:r>
              <a:rPr lang="en-AU" dirty="0" smtClean="0"/>
              <a:t>CDA – well established, but too hard &amp; too simple</a:t>
            </a:r>
          </a:p>
          <a:p>
            <a:pPr lvl="1"/>
            <a:r>
              <a:rPr lang="en-AU" dirty="0" smtClean="0"/>
              <a:t>Different approaches not reconciled</a:t>
            </a:r>
          </a:p>
          <a:p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2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Why FHIR?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AU" dirty="0" smtClean="0"/>
              <a:t>Web search for success markers led to RESTful based APIs</a:t>
            </a:r>
          </a:p>
          <a:p>
            <a:pPr lvl="1"/>
            <a:r>
              <a:rPr lang="en-AU" dirty="0" smtClean="0"/>
              <a:t>Exemplar: </a:t>
            </a:r>
            <a:r>
              <a:rPr lang="en-AU" dirty="0" smtClean="0"/>
              <a:t>Highrise</a:t>
            </a:r>
            <a:r>
              <a:rPr lang="en-AU" dirty="0"/>
              <a:t> </a:t>
            </a:r>
            <a:r>
              <a:rPr lang="en-AU" sz="2000" dirty="0"/>
              <a:t>(</a:t>
            </a:r>
            <a:r>
              <a:rPr lang="en-AU" sz="2000" dirty="0">
                <a:hlinkClick r:id="rId2"/>
              </a:rPr>
              <a:t>https://</a:t>
            </a:r>
            <a:r>
              <a:rPr lang="en-AU" sz="2000" dirty="0" smtClean="0">
                <a:hlinkClick r:id="rId2"/>
              </a:rPr>
              <a:t>github.com/37signals/highrise-api</a:t>
            </a:r>
            <a:r>
              <a:rPr lang="en-AU" sz="2000" dirty="0" smtClean="0"/>
              <a:t>)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Drafted a healthcare Exchange API based on this approach</a:t>
            </a:r>
          </a:p>
          <a:p>
            <a:endParaRPr lang="en-AU" dirty="0" smtClean="0"/>
          </a:p>
          <a:p>
            <a:r>
              <a:rPr lang="en-AU" dirty="0" smtClean="0"/>
              <a:t>This has grown into FHIR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“Resources” are:</a:t>
            </a:r>
          </a:p>
          <a:p>
            <a:r>
              <a:rPr lang="en-AU" dirty="0" smtClean="0"/>
              <a:t>Small identified logically discrete units of exchange</a:t>
            </a:r>
          </a:p>
          <a:p>
            <a:r>
              <a:rPr lang="en-AU" dirty="0" smtClean="0"/>
              <a:t>Each has own identity / location</a:t>
            </a:r>
          </a:p>
          <a:p>
            <a:r>
              <a:rPr lang="en-AU" dirty="0" smtClean="0"/>
              <a:t>Smallest unit of transaction</a:t>
            </a:r>
          </a:p>
          <a:p>
            <a:r>
              <a:rPr lang="en-AU" dirty="0" smtClean="0"/>
              <a:t>Represented in XML or JSON (or others)</a:t>
            </a:r>
          </a:p>
          <a:p>
            <a:r>
              <a:rPr lang="en-AU" dirty="0" smtClean="0"/>
              <a:t>Addressed through HTTP or other methods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1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AU" dirty="0" smtClean="0"/>
              <a:t>Administrative Concepts</a:t>
            </a:r>
          </a:p>
          <a:p>
            <a:pPr lvl="1"/>
            <a:r>
              <a:rPr lang="en-AU" dirty="0" smtClean="0"/>
              <a:t>Person, Patient, </a:t>
            </a:r>
            <a:r>
              <a:rPr lang="en-US" dirty="0" smtClean="0"/>
              <a:t>Organization</a:t>
            </a:r>
            <a:r>
              <a:rPr lang="en-AU" dirty="0" smtClean="0"/>
              <a:t>, </a:t>
            </a:r>
            <a:r>
              <a:rPr lang="en-AU" dirty="0" smtClean="0"/>
              <a:t>Device, Facility</a:t>
            </a:r>
          </a:p>
          <a:p>
            <a:pPr lvl="1"/>
            <a:r>
              <a:rPr lang="en-AU" dirty="0" smtClean="0"/>
              <a:t>Coverage, Invoice, </a:t>
            </a:r>
            <a:r>
              <a:rPr lang="en-AU" dirty="0" smtClean="0"/>
              <a:t>etc.</a:t>
            </a:r>
            <a:endParaRPr lang="en-AU" dirty="0"/>
          </a:p>
          <a:p>
            <a:r>
              <a:rPr lang="en-AU" dirty="0" smtClean="0"/>
              <a:t>Clinical Concepts</a:t>
            </a:r>
          </a:p>
          <a:p>
            <a:pPr lvl="1"/>
            <a:r>
              <a:rPr lang="en-AU" dirty="0" smtClean="0"/>
              <a:t>Allergy, Problem, Medication, Family History</a:t>
            </a:r>
          </a:p>
          <a:p>
            <a:pPr lvl="1"/>
            <a:r>
              <a:rPr lang="en-AU" dirty="0" smtClean="0"/>
              <a:t>Care Plan</a:t>
            </a:r>
          </a:p>
          <a:p>
            <a:r>
              <a:rPr lang="en-AU" dirty="0" smtClean="0"/>
              <a:t>Infrastructure things</a:t>
            </a:r>
          </a:p>
          <a:p>
            <a:pPr lvl="1"/>
            <a:r>
              <a:rPr lang="en-AU" dirty="0" smtClean="0"/>
              <a:t>Document, Message, Conformance/Profiling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1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Resources have 3 parts</a:t>
            </a:r>
          </a:p>
          <a:p>
            <a:r>
              <a:rPr lang="en-AU" dirty="0" smtClean="0"/>
              <a:t>Defined Structured Data</a:t>
            </a:r>
          </a:p>
          <a:p>
            <a:pPr lvl="1"/>
            <a:r>
              <a:rPr lang="en-AU" dirty="0" smtClean="0"/>
              <a:t>The logical, </a:t>
            </a:r>
            <a:r>
              <a:rPr lang="en-AU" i="1" dirty="0" smtClean="0"/>
              <a:t>common</a:t>
            </a:r>
            <a:r>
              <a:rPr lang="en-AU" dirty="0" smtClean="0"/>
              <a:t> contents of the resource</a:t>
            </a:r>
            <a:endParaRPr lang="en-AU" dirty="0"/>
          </a:p>
          <a:p>
            <a:r>
              <a:rPr lang="en-AU" dirty="0" smtClean="0"/>
              <a:t>Extensions</a:t>
            </a:r>
          </a:p>
          <a:p>
            <a:pPr lvl="1"/>
            <a:r>
              <a:rPr lang="en-AU" dirty="0" smtClean="0"/>
              <a:t>Local requirements, but everyone can use</a:t>
            </a:r>
          </a:p>
          <a:p>
            <a:pPr lvl="1"/>
            <a:r>
              <a:rPr lang="en-AU" dirty="0" smtClean="0"/>
              <a:t>Published and managed</a:t>
            </a:r>
          </a:p>
          <a:p>
            <a:r>
              <a:rPr lang="en-AU" dirty="0" smtClean="0"/>
              <a:t>Narrative</a:t>
            </a:r>
          </a:p>
          <a:p>
            <a:pPr lvl="1"/>
            <a:r>
              <a:rPr lang="en-AU" dirty="0" smtClean="0"/>
              <a:t>Human readable (fall back)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Person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2034746" cy="1252151"/>
          </a:xfrm>
          <a:prstGeom prst="rect">
            <a:avLst/>
          </a:prstGeom>
        </p:spPr>
      </p:pic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776"/>
            <a:ext cx="6768752" cy="517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1043608" y="1700808"/>
            <a:ext cx="4248472" cy="2952328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ounded Rectangle 8"/>
          <p:cNvSpPr/>
          <p:nvPr/>
        </p:nvSpPr>
        <p:spPr>
          <a:xfrm>
            <a:off x="1043608" y="4725144"/>
            <a:ext cx="4896544" cy="64807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Rounded Rectangle 9"/>
          <p:cNvSpPr/>
          <p:nvPr/>
        </p:nvSpPr>
        <p:spPr>
          <a:xfrm>
            <a:off x="1043608" y="5445224"/>
            <a:ext cx="5832648" cy="9361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465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Resources have 3 parts</a:t>
            </a:r>
          </a:p>
          <a:p>
            <a:r>
              <a:rPr lang="en-AU" dirty="0" smtClean="0"/>
              <a:t>Defined Structured Data</a:t>
            </a:r>
          </a:p>
          <a:p>
            <a:pPr lvl="1"/>
            <a:r>
              <a:rPr lang="en-AU" dirty="0" smtClean="0"/>
              <a:t>The logical, </a:t>
            </a:r>
            <a:r>
              <a:rPr lang="en-AU" i="1" dirty="0" smtClean="0"/>
              <a:t>common</a:t>
            </a:r>
            <a:r>
              <a:rPr lang="en-AU" dirty="0" smtClean="0"/>
              <a:t> contents of the resource</a:t>
            </a:r>
            <a:endParaRPr lang="en-AU" dirty="0"/>
          </a:p>
          <a:p>
            <a:r>
              <a:rPr lang="en-AU" dirty="0" smtClean="0"/>
              <a:t>Extensions</a:t>
            </a:r>
          </a:p>
          <a:p>
            <a:pPr lvl="1"/>
            <a:r>
              <a:rPr lang="en-AU" dirty="0" smtClean="0"/>
              <a:t>Local requirements, but everyone can use</a:t>
            </a:r>
          </a:p>
          <a:p>
            <a:pPr lvl="1"/>
            <a:r>
              <a:rPr lang="en-AU" dirty="0" smtClean="0"/>
              <a:t>Published and managed</a:t>
            </a:r>
          </a:p>
          <a:p>
            <a:r>
              <a:rPr lang="en-AU" dirty="0" smtClean="0"/>
              <a:t>Narrative</a:t>
            </a:r>
          </a:p>
          <a:p>
            <a:pPr lvl="1"/>
            <a:r>
              <a:rPr lang="en-AU" dirty="0" smtClean="0"/>
              <a:t>Human readable (fall back)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2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427</Words>
  <Application>Microsoft Office PowerPoint</Application>
  <PresentationFormat>On-screen Show (4:3)</PresentationFormat>
  <Paragraphs>119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FHIR Webinar</vt:lpstr>
      <vt:lpstr>FHIR</vt:lpstr>
      <vt:lpstr>Why FHIR?</vt:lpstr>
      <vt:lpstr>Why FHIR?</vt:lpstr>
      <vt:lpstr>Resources</vt:lpstr>
      <vt:lpstr>Resources</vt:lpstr>
      <vt:lpstr>Resources</vt:lpstr>
      <vt:lpstr>Person</vt:lpstr>
      <vt:lpstr>Resources</vt:lpstr>
      <vt:lpstr>Using Resources</vt:lpstr>
      <vt:lpstr>  The Specification</vt:lpstr>
      <vt:lpstr>PowerPoint Presentation</vt:lpstr>
      <vt:lpstr>PowerPoint Presentation</vt:lpstr>
      <vt:lpstr>Ethos</vt:lpstr>
      <vt:lpstr>License</vt:lpstr>
      <vt:lpstr>Collaborations</vt:lpstr>
      <vt:lpstr>Future Plans</vt:lpstr>
      <vt:lpstr>Next Steps</vt:lpstr>
      <vt:lpstr>Webinar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 McKenzie</cp:lastModifiedBy>
  <cp:revision>15</cp:revision>
  <dcterms:created xsi:type="dcterms:W3CDTF">2012-12-03T20:41:34Z</dcterms:created>
  <dcterms:modified xsi:type="dcterms:W3CDTF">2012-12-04T18:10:10Z</dcterms:modified>
</cp:coreProperties>
</file>