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19"/>
  </p:notesMasterIdLst>
  <p:handoutMasterIdLst>
    <p:handoutMasterId r:id="rId20"/>
  </p:handoutMasterIdLst>
  <p:sldIdLst>
    <p:sldId id="270" r:id="rId3"/>
    <p:sldId id="281" r:id="rId4"/>
    <p:sldId id="373" r:id="rId5"/>
    <p:sldId id="297" r:id="rId6"/>
    <p:sldId id="299" r:id="rId7"/>
    <p:sldId id="306" r:id="rId8"/>
    <p:sldId id="374" r:id="rId9"/>
    <p:sldId id="375" r:id="rId10"/>
    <p:sldId id="376" r:id="rId11"/>
    <p:sldId id="381" r:id="rId12"/>
    <p:sldId id="382" r:id="rId13"/>
    <p:sldId id="377" r:id="rId14"/>
    <p:sldId id="378" r:id="rId15"/>
    <p:sldId id="379" r:id="rId16"/>
    <p:sldId id="380" r:id="rId17"/>
    <p:sldId id="3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87B76A-9955-4575-91D8-75AD56DC3913}">
          <p14:sldIdLst>
            <p14:sldId id="270"/>
            <p14:sldId id="281"/>
            <p14:sldId id="373"/>
            <p14:sldId id="297"/>
            <p14:sldId id="299"/>
            <p14:sldId id="306"/>
            <p14:sldId id="374"/>
            <p14:sldId id="375"/>
            <p14:sldId id="376"/>
            <p14:sldId id="381"/>
            <p14:sldId id="382"/>
            <p14:sldId id="377"/>
            <p14:sldId id="378"/>
            <p14:sldId id="379"/>
            <p14:sldId id="380"/>
            <p14:sldId id="38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>
        <p:scale>
          <a:sx n="70" d="100"/>
          <a:sy n="70" d="100"/>
        </p:scale>
        <p:origin x="-115" y="8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notesViewPr>
    <p:cSldViewPr>
      <p:cViewPr varScale="1">
        <p:scale>
          <a:sx n="92" d="100"/>
          <a:sy n="92" d="100"/>
        </p:scale>
        <p:origin x="-376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11/09/2012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it</a:t>
            </a:r>
            <a:r>
              <a:rPr lang="nl-NL" dirty="0" smtClean="0"/>
              <a:t> does </a:t>
            </a:r>
            <a:r>
              <a:rPr lang="nl-NL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clear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PA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“we”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authoring</a:t>
            </a:r>
            <a:r>
              <a:rPr lang="nl-NL" baseline="0" dirty="0" smtClean="0"/>
              <a:t> the resources, but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PA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responsible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7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9/11/2012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9/11/2012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Patient Administration Resources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September 2012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F9D-C241-454F-8739-117ED62883F5}" type="datetime1">
              <a:rPr lang="en-US" smtClean="0"/>
              <a:t>9/11/2012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Person/</a:t>
            </a:r>
            <a:r>
              <a:rPr lang="nl-NL" dirty="0" err="1" smtClean="0"/>
              <a:t>Patient</a:t>
            </a:r>
            <a:r>
              <a:rPr lang="nl-NL" dirty="0" smtClean="0"/>
              <a:t> – Scenario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Specific</a:t>
            </a:r>
            <a:r>
              <a:rPr lang="nl-NL" dirty="0" smtClean="0"/>
              <a:t> resource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endParaRPr lang="nl-NL" dirty="0" smtClean="0"/>
          </a:p>
          <a:p>
            <a:r>
              <a:rPr lang="nl-NL" dirty="0" err="1" smtClean="0"/>
              <a:t>Also</a:t>
            </a:r>
            <a:r>
              <a:rPr lang="nl-NL" dirty="0" smtClean="0"/>
              <a:t> a resource </a:t>
            </a:r>
            <a:r>
              <a:rPr lang="nl-NL" dirty="0" err="1" smtClean="0"/>
              <a:t>for</a:t>
            </a:r>
            <a:r>
              <a:rPr lang="nl-NL" dirty="0" smtClean="0"/>
              <a:t> Provider, Agent, Employee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handle non-</a:t>
            </a:r>
            <a:r>
              <a:rPr lang="nl-NL" dirty="0" err="1" smtClean="0"/>
              <a:t>patient</a:t>
            </a:r>
            <a:r>
              <a:rPr lang="nl-NL" dirty="0" smtClean="0"/>
              <a:t> persons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contacts</a:t>
            </a:r>
            <a:r>
              <a:rPr lang="nl-NL" dirty="0" smtClean="0"/>
              <a:t>, </a:t>
            </a:r>
            <a:r>
              <a:rPr lang="nl-NL" dirty="0" err="1" smtClean="0"/>
              <a:t>familymembers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a full resource </a:t>
            </a:r>
            <a:r>
              <a:rPr lang="nl-NL" dirty="0" err="1" smtClean="0"/>
              <a:t>entity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Duplication</a:t>
            </a:r>
            <a:r>
              <a:rPr lang="nl-NL" dirty="0" smtClean="0"/>
              <a:t> of </a:t>
            </a:r>
            <a:r>
              <a:rPr lang="nl-NL" dirty="0" err="1" smtClean="0"/>
              <a:t>attributes</a:t>
            </a:r>
            <a:r>
              <a:rPr lang="nl-NL" dirty="0" smtClean="0"/>
              <a:t> over </a:t>
            </a:r>
            <a:r>
              <a:rPr lang="nl-NL" dirty="0" err="1" smtClean="0"/>
              <a:t>roles</a:t>
            </a:r>
            <a:r>
              <a:rPr lang="nl-NL" dirty="0" smtClean="0"/>
              <a:t>, shared Person resource no </a:t>
            </a:r>
            <a:r>
              <a:rPr lang="nl-NL" dirty="0" err="1" smtClean="0"/>
              <a:t>longer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Person/</a:t>
            </a:r>
            <a:r>
              <a:rPr lang="nl-NL" dirty="0" err="1" smtClean="0"/>
              <a:t>Patient</a:t>
            </a:r>
            <a:r>
              <a:rPr lang="nl-NL" dirty="0" smtClean="0"/>
              <a:t> – Scenario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Resource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addition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Person. </a:t>
            </a:r>
            <a:r>
              <a:rPr lang="nl-NL" dirty="0" err="1" smtClean="0"/>
              <a:t>Reflects</a:t>
            </a:r>
            <a:r>
              <a:rPr lang="nl-NL" dirty="0" smtClean="0"/>
              <a:t> </a:t>
            </a:r>
            <a:r>
              <a:rPr lang="nl-NL" dirty="0" err="1" smtClean="0"/>
              <a:t>administrative</a:t>
            </a:r>
            <a:r>
              <a:rPr lang="nl-NL" dirty="0" smtClean="0"/>
              <a:t> bond </a:t>
            </a:r>
            <a:r>
              <a:rPr lang="nl-NL" dirty="0" err="1" smtClean="0"/>
              <a:t>between</a:t>
            </a:r>
            <a:r>
              <a:rPr lang="nl-NL" dirty="0" smtClean="0"/>
              <a:t> person + care provider</a:t>
            </a:r>
          </a:p>
          <a:p>
            <a:r>
              <a:rPr lang="nl-NL" dirty="0" smtClean="0"/>
              <a:t>For </a:t>
            </a:r>
            <a:r>
              <a:rPr lang="nl-NL" dirty="0" err="1" smtClean="0"/>
              <a:t>patient</a:t>
            </a:r>
            <a:r>
              <a:rPr lang="nl-NL" dirty="0" smtClean="0"/>
              <a:t> scenario’s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almost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both</a:t>
            </a:r>
            <a:r>
              <a:rPr lang="nl-NL" dirty="0" smtClean="0"/>
              <a:t> (</a:t>
            </a:r>
            <a:r>
              <a:rPr lang="nl-NL" dirty="0" err="1" smtClean="0"/>
              <a:t>send</a:t>
            </a:r>
            <a:r>
              <a:rPr lang="nl-NL" dirty="0" smtClean="0"/>
              <a:t>, store, query)</a:t>
            </a:r>
          </a:p>
          <a:p>
            <a:r>
              <a:rPr lang="nl-NL" dirty="0" smtClean="0"/>
              <a:t>Do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attribution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Person </a:t>
            </a:r>
            <a:r>
              <a:rPr lang="nl-NL" dirty="0" err="1" smtClean="0"/>
              <a:t>and</a:t>
            </a:r>
            <a:r>
              <a:rPr lang="nl-NL" dirty="0" smtClean="0"/>
              <a:t>/or </a:t>
            </a:r>
            <a:r>
              <a:rPr lang="nl-NL" dirty="0" err="1" smtClean="0"/>
              <a:t>Patient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are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attributes</a:t>
            </a:r>
            <a:r>
              <a:rPr lang="nl-NL" dirty="0" smtClean="0"/>
              <a:t>? </a:t>
            </a:r>
          </a:p>
          <a:p>
            <a:pPr lvl="1"/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id</a:t>
            </a:r>
            <a:r>
              <a:rPr lang="nl-NL" dirty="0" smtClean="0"/>
              <a:t> - Ok!</a:t>
            </a:r>
          </a:p>
          <a:p>
            <a:pPr lvl="1"/>
            <a:r>
              <a:rPr lang="nl-NL" dirty="0" err="1" smtClean="0"/>
              <a:t>Address</a:t>
            </a:r>
            <a:r>
              <a:rPr lang="nl-NL" dirty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admission</a:t>
            </a:r>
            <a:r>
              <a:rPr lang="nl-NL" dirty="0" smtClean="0"/>
              <a:t> details or </a:t>
            </a:r>
            <a:r>
              <a:rPr lang="nl-NL" dirty="0" err="1" smtClean="0"/>
              <a:t>else</a:t>
            </a:r>
            <a:r>
              <a:rPr lang="nl-NL" dirty="0" smtClean="0"/>
              <a:t> personal details</a:t>
            </a:r>
          </a:p>
          <a:p>
            <a:pPr lvl="1"/>
            <a:r>
              <a:rPr lang="nl-NL" dirty="0" err="1" smtClean="0"/>
              <a:t>Coverage</a:t>
            </a:r>
            <a:r>
              <a:rPr lang="nl-NL" dirty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r>
              <a:rPr lang="nl-NL" dirty="0" smtClean="0"/>
              <a:t>,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across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providers</a:t>
            </a:r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much</a:t>
            </a:r>
            <a:r>
              <a:rPr lang="nl-NL" dirty="0" smtClean="0"/>
              <a:t> content! </a:t>
            </a:r>
            <a:r>
              <a:rPr lang="nl-NL" dirty="0" err="1" smtClean="0"/>
              <a:t>Really</a:t>
            </a:r>
            <a:r>
              <a:rPr lang="nl-NL" dirty="0" smtClean="0"/>
              <a:t> a resource?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topics - Person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nl-NL" dirty="0" smtClean="0"/>
              <a:t>“</a:t>
            </a:r>
            <a:r>
              <a:rPr lang="en-US" dirty="0" smtClean="0"/>
              <a:t>its </a:t>
            </a:r>
            <a:r>
              <a:rPr lang="en-US" dirty="0"/>
              <a:t>attributes are focused on the demographic information necessary to support the medical, financial and logistic procedures but should not contain medical or care-related information </a:t>
            </a:r>
            <a:r>
              <a:rPr lang="en-US" dirty="0" smtClean="0"/>
              <a:t>itself”</a:t>
            </a:r>
          </a:p>
          <a:p>
            <a:pPr marL="82296" indent="0">
              <a:buNone/>
            </a:pPr>
            <a:endParaRPr lang="en-US" dirty="0"/>
          </a:p>
          <a:p>
            <a:pPr>
              <a:buFont typeface="Symbol"/>
              <a:buChar char="Þ"/>
            </a:pPr>
            <a:r>
              <a:rPr lang="en-US" dirty="0" err="1" smtClean="0"/>
              <a:t>PrincipalCareProvision</a:t>
            </a:r>
            <a:r>
              <a:rPr lang="en-US" dirty="0" smtClean="0"/>
              <a:t> moves to other module (PC?)</a:t>
            </a:r>
          </a:p>
          <a:p>
            <a:pPr>
              <a:buFont typeface="Symbol"/>
              <a:buChar char="Þ"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topics </a:t>
            </a:r>
            <a:r>
              <a:rPr lang="nl-NL" dirty="0" smtClean="0"/>
              <a:t>– Person </a:t>
            </a:r>
            <a:r>
              <a:rPr lang="nl-NL" dirty="0" err="1" smtClean="0"/>
              <a:t>attrs</a:t>
            </a:r>
            <a:endParaRPr lang="nl-N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124053"/>
              </p:ext>
            </p:extLst>
          </p:nvPr>
        </p:nvGraphicFramePr>
        <p:xfrm>
          <a:off x="1259632" y="1196752"/>
          <a:ext cx="7675562" cy="3240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29136"/>
                <a:gridCol w="4146426"/>
              </a:tblGrid>
              <a:tr h="432048">
                <a:tc>
                  <a:txBody>
                    <a:bodyPr/>
                    <a:lstStyle/>
                    <a:p>
                      <a:r>
                        <a:rPr lang="nl-NL" kern="1200" dirty="0" err="1" smtClean="0">
                          <a:effectLst/>
                        </a:rPr>
                        <a:t>Core</a:t>
                      </a:r>
                      <a:endParaRPr lang="nl-NL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kern="1200" dirty="0" err="1" smtClean="0">
                          <a:effectLst/>
                        </a:rPr>
                        <a:t>Extensions</a:t>
                      </a:r>
                      <a:endParaRPr lang="nl-NL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08312">
                <a:tc>
                  <a:txBody>
                    <a:bodyPr/>
                    <a:lstStyle/>
                    <a:p>
                      <a:r>
                        <a:rPr lang="nl-NL" kern="1200" dirty="0" err="1" smtClean="0">
                          <a:effectLst/>
                        </a:rPr>
                        <a:t>identifiers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(Person.id)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names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(Person.name)</a:t>
                      </a:r>
                    </a:p>
                    <a:p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contacts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Person.telecom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gender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Person.administrativeGender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dob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Person.birthTime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deceasedDate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Person.deceasedTime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multipleBirth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Person.multipleBirthInd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addresses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Person.addr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maritalStatus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Person.maritalStatusCode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  <a:endParaRPr lang="nl-NL" sz="11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kern="1200" dirty="0" err="1" smtClean="0">
                          <a:effectLst/>
                        </a:rPr>
                        <a:t>description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800" kern="1200" dirty="0" smtClean="0">
                          <a:effectLst/>
                        </a:rPr>
                        <a:t>(</a:t>
                      </a:r>
                      <a:r>
                        <a:rPr lang="nl-NL" sz="1800" kern="1200" dirty="0" err="1" smtClean="0">
                          <a:effectLst/>
                        </a:rPr>
                        <a:t>Person.desc</a:t>
                      </a:r>
                      <a:r>
                        <a:rPr lang="nl-NL" sz="1800" kern="1200" dirty="0" smtClean="0">
                          <a:effectLst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multipleBirthOrder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Person.multipleBirthOrderNumber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organDonor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Person.organDonorInd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r>
                        <a:rPr kumimoji="0" lang="nl-NL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educationLevel</a:t>
                      </a:r>
                      <a:r>
                        <a:rPr kumimoji="0" lang="nl-N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nl-NL" sz="11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Person.educationLevelCode</a:t>
                      </a:r>
                      <a:r>
                        <a:rPr kumimoji="0" lang="nl-NL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nl-NL" kern="1200" dirty="0" smtClean="0">
                        <a:effectLst/>
                      </a:endParaRPr>
                    </a:p>
                    <a:p>
                      <a:r>
                        <a:rPr lang="nl-NL" kern="1200" dirty="0" err="1" smtClean="0">
                          <a:effectLst/>
                        </a:rPr>
                        <a:t>disability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Person.disabilityCode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livingArrangement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Person.livingArrangementCode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religion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Person.religiousAffiliationCode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smtClean="0">
                          <a:effectLst/>
                        </a:rPr>
                        <a:t>race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Person.raceCode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nl-NL" kern="1200" dirty="0" err="1" smtClean="0">
                          <a:effectLst/>
                        </a:rPr>
                        <a:t>ethnicGroup</a:t>
                      </a:r>
                      <a:r>
                        <a:rPr lang="nl-NL" kern="1200" dirty="0" smtClean="0">
                          <a:effectLst/>
                        </a:rPr>
                        <a:t> </a:t>
                      </a:r>
                      <a:r>
                        <a:rPr lang="nl-NL" sz="1100" kern="1200" dirty="0" smtClean="0">
                          <a:effectLst/>
                        </a:rPr>
                        <a:t>(</a:t>
                      </a:r>
                      <a:r>
                        <a:rPr lang="nl-NL" sz="1100" kern="1200" dirty="0" err="1" smtClean="0">
                          <a:effectLst/>
                        </a:rPr>
                        <a:t>Person.ethnicGroupCode</a:t>
                      </a:r>
                      <a:r>
                        <a:rPr lang="nl-NL" sz="1100" kern="1200" dirty="0" smtClean="0">
                          <a:effectLst/>
                        </a:rPr>
                        <a:t>)</a:t>
                      </a:r>
                      <a:endParaRPr lang="nl-NL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5013176"/>
            <a:ext cx="7705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nl-NL" dirty="0" smtClean="0"/>
              <a:t>Name changes (</a:t>
            </a:r>
            <a:r>
              <a:rPr lang="nl-NL" dirty="0" err="1" smtClean="0"/>
              <a:t>Ind</a:t>
            </a:r>
            <a:r>
              <a:rPr lang="nl-NL" dirty="0" smtClean="0"/>
              <a:t>, Code, Time </a:t>
            </a:r>
            <a:r>
              <a:rPr lang="nl-NL" dirty="0" err="1" smtClean="0"/>
              <a:t>suffixes</a:t>
            </a:r>
            <a:r>
              <a:rPr lang="nl-NL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broadly</a:t>
            </a:r>
            <a:r>
              <a:rPr lang="nl-NL" dirty="0" smtClean="0"/>
              <a:t> </a:t>
            </a:r>
            <a:r>
              <a:rPr lang="nl-NL" dirty="0" err="1" smtClean="0"/>
              <a:t>understood</a:t>
            </a:r>
            <a:endParaRPr lang="nl-NL" dirty="0" smtClean="0"/>
          </a:p>
          <a:p>
            <a:pPr marL="285750" indent="-285750">
              <a:buFont typeface="Arial" charset="0"/>
              <a:buChar char="•"/>
            </a:pP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administrative</a:t>
            </a:r>
            <a:r>
              <a:rPr lang="nl-NL" dirty="0" smtClean="0"/>
              <a:t> but </a:t>
            </a:r>
            <a:r>
              <a:rPr lang="nl-NL" dirty="0" err="1" smtClean="0"/>
              <a:t>social</a:t>
            </a:r>
            <a:r>
              <a:rPr lang="nl-NL" dirty="0" smtClean="0"/>
              <a:t> </a:t>
            </a:r>
            <a:r>
              <a:rPr lang="nl-NL" dirty="0" err="1" smtClean="0"/>
              <a:t>medical</a:t>
            </a:r>
            <a:r>
              <a:rPr lang="nl-NL" dirty="0" smtClean="0"/>
              <a:t> </a:t>
            </a:r>
            <a:r>
              <a:rPr lang="nl-NL" dirty="0" err="1" smtClean="0"/>
              <a:t>history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39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topics – </a:t>
            </a:r>
            <a:r>
              <a:rPr lang="nl-NL" dirty="0" err="1" smtClean="0"/>
              <a:t>Usecase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nl-NL" dirty="0" smtClean="0"/>
              <a:t>Employee: </a:t>
            </a:r>
            <a:r>
              <a:rPr lang="en-US" i="1" dirty="0"/>
              <a:t>A relationship of the focal person with an organization to receive wages or salary. </a:t>
            </a:r>
            <a:r>
              <a:rPr lang="en-US" i="1" u="sng" dirty="0"/>
              <a:t>The purpose of this class is to identify the type of relationship the employee has to the employer rather than the nature of the work actually performed</a:t>
            </a:r>
            <a:r>
              <a:rPr lang="en-US" i="1" u="sng" dirty="0" smtClean="0"/>
              <a:t>.</a:t>
            </a:r>
          </a:p>
          <a:p>
            <a:pPr marL="82296" indent="0">
              <a:buNone/>
            </a:pPr>
            <a:endParaRPr lang="en-US" i="1" u="sng" dirty="0" smtClean="0"/>
          </a:p>
          <a:p>
            <a:pPr marL="82296" indent="0">
              <a:buNone/>
            </a:pPr>
            <a:endParaRPr lang="en-US" i="1" u="sng" dirty="0"/>
          </a:p>
          <a:p>
            <a:pPr marL="82296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791"/>
              </p:ext>
            </p:extLst>
          </p:nvPr>
        </p:nvGraphicFramePr>
        <p:xfrm>
          <a:off x="1979712" y="4653136"/>
          <a:ext cx="6096000" cy="1381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 this HR?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Another module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Nature of work?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anamnesis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Type of </a:t>
                      </a:r>
                      <a:r>
                        <a:rPr lang="nl-NL" dirty="0" err="1" smtClean="0"/>
                        <a:t>employment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relationship</a:t>
                      </a:r>
                      <a:r>
                        <a:rPr lang="nl-NL" dirty="0" smtClean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extension </a:t>
                      </a:r>
                      <a:r>
                        <a:rPr lang="nl-NL" dirty="0" err="1" smtClean="0"/>
                        <a:t>attribute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2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topics -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Parties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Fathers</a:t>
            </a:r>
            <a:r>
              <a:rPr lang="nl-NL" sz="2400" dirty="0" smtClean="0"/>
              <a:t>, </a:t>
            </a:r>
            <a:r>
              <a:rPr lang="nl-NL" sz="2400" dirty="0" err="1" smtClean="0"/>
              <a:t>friends</a:t>
            </a:r>
            <a:r>
              <a:rPr lang="nl-NL" sz="2400" dirty="0" smtClean="0"/>
              <a:t>, </a:t>
            </a:r>
            <a:r>
              <a:rPr lang="nl-NL" sz="2400" dirty="0" err="1" smtClean="0"/>
              <a:t>caregivers</a:t>
            </a:r>
            <a:r>
              <a:rPr lang="nl-NL" sz="2400" dirty="0" smtClean="0"/>
              <a:t>, </a:t>
            </a:r>
            <a:r>
              <a:rPr lang="nl-NL" sz="2400" dirty="0" err="1" smtClean="0"/>
              <a:t>contacts</a:t>
            </a:r>
            <a:r>
              <a:rPr lang="nl-NL" sz="2400" dirty="0" smtClean="0"/>
              <a:t>, </a:t>
            </a:r>
            <a:r>
              <a:rPr lang="nl-NL" sz="2400" dirty="0" err="1" smtClean="0"/>
              <a:t>guardians</a:t>
            </a:r>
            <a:r>
              <a:rPr lang="nl-NL" sz="2400" dirty="0" smtClean="0"/>
              <a:t>…</a:t>
            </a:r>
            <a:r>
              <a:rPr lang="nl-NL" sz="2400" dirty="0" err="1" smtClean="0"/>
              <a:t>tracked</a:t>
            </a:r>
            <a:r>
              <a:rPr lang="nl-NL" sz="2400" dirty="0" smtClean="0"/>
              <a:t> </a:t>
            </a:r>
            <a:r>
              <a:rPr lang="nl-NL" sz="2400" dirty="0" err="1" smtClean="0"/>
              <a:t>inside</a:t>
            </a:r>
            <a:r>
              <a:rPr lang="nl-NL" sz="2400" dirty="0" smtClean="0"/>
              <a:t> Person as </a:t>
            </a:r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pPr marL="82296" indent="0">
              <a:buNone/>
            </a:pPr>
            <a:endParaRPr lang="nl-NL" sz="2400" dirty="0" smtClean="0"/>
          </a:p>
          <a:p>
            <a:r>
              <a:rPr lang="nl-NL" sz="2400" dirty="0" smtClean="0"/>
              <a:t>Status: keep </a:t>
            </a:r>
            <a:r>
              <a:rPr lang="nl-NL" sz="2400" dirty="0" err="1" smtClean="0"/>
              <a:t>history</a:t>
            </a:r>
            <a:r>
              <a:rPr lang="nl-NL" sz="2400" dirty="0" smtClean="0"/>
              <a:t>? </a:t>
            </a:r>
            <a:r>
              <a:rPr lang="nl-NL" sz="2400" dirty="0" err="1" smtClean="0"/>
              <a:t>Send</a:t>
            </a:r>
            <a:r>
              <a:rPr lang="nl-NL" sz="2400" dirty="0" smtClean="0"/>
              <a:t> </a:t>
            </a:r>
            <a:r>
              <a:rPr lang="nl-NL" sz="2400" dirty="0" err="1" smtClean="0"/>
              <a:t>inactive</a:t>
            </a:r>
            <a:r>
              <a:rPr lang="nl-NL" sz="2400" dirty="0" smtClean="0"/>
              <a:t> </a:t>
            </a:r>
            <a:r>
              <a:rPr lang="nl-NL" sz="2400" dirty="0" err="1" smtClean="0"/>
              <a:t>contacts</a:t>
            </a:r>
            <a:r>
              <a:rPr lang="nl-NL" sz="2400" dirty="0" smtClean="0"/>
              <a:t>? </a:t>
            </a:r>
            <a:r>
              <a:rPr lang="nl-NL" sz="2400" dirty="0" err="1" smtClean="0"/>
              <a:t>Why</a:t>
            </a:r>
            <a:r>
              <a:rPr lang="nl-NL" sz="2400" dirty="0" smtClean="0"/>
              <a:t>?</a:t>
            </a:r>
          </a:p>
          <a:p>
            <a:r>
              <a:rPr lang="nl-NL" sz="2400" dirty="0" err="1" smtClean="0"/>
              <a:t>Negation</a:t>
            </a:r>
            <a:r>
              <a:rPr lang="nl-NL" sz="2400" dirty="0" smtClean="0"/>
              <a:t>: As extension </a:t>
            </a:r>
            <a:r>
              <a:rPr lang="nl-NL" sz="2400" dirty="0" err="1" smtClean="0"/>
              <a:t>with</a:t>
            </a:r>
            <a:r>
              <a:rPr lang="nl-NL" sz="2400" dirty="0" smtClean="0"/>
              <a:t> explicit </a:t>
            </a:r>
            <a:r>
              <a:rPr lang="nl-NL" sz="2400" dirty="0" err="1" smtClean="0"/>
              <a:t>meaning</a:t>
            </a:r>
            <a:endParaRPr lang="nl-NL" sz="2400" dirty="0" smtClean="0"/>
          </a:p>
          <a:p>
            <a:r>
              <a:rPr lang="nl-NL" sz="2400" dirty="0" err="1" smtClean="0"/>
              <a:t>Inline</a:t>
            </a:r>
            <a:r>
              <a:rPr lang="nl-NL" sz="2400" dirty="0" smtClean="0"/>
              <a:t> summary information </a:t>
            </a:r>
            <a:r>
              <a:rPr lang="nl-NL" sz="2400" i="1" dirty="0" smtClean="0"/>
              <a:t>or</a:t>
            </a:r>
            <a:r>
              <a:rPr lang="nl-NL" sz="2400" dirty="0" smtClean="0"/>
              <a:t> resource </a:t>
            </a:r>
            <a:r>
              <a:rPr lang="nl-NL" sz="2400" dirty="0" err="1" smtClean="0"/>
              <a:t>reference</a:t>
            </a:r>
            <a:endParaRPr lang="nl-NL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7235"/>
              </p:ext>
            </p:extLst>
          </p:nvPr>
        </p:nvGraphicFramePr>
        <p:xfrm>
          <a:off x="1691680" y="2060848"/>
          <a:ext cx="6840760" cy="246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5184576"/>
              </a:tblGrid>
              <a:tr h="571272">
                <a:tc gridSpan="2">
                  <a:txBody>
                    <a:bodyPr/>
                    <a:lstStyle/>
                    <a:p>
                      <a:r>
                        <a:rPr lang="nl-NL" dirty="0" err="1" smtClean="0"/>
                        <a:t>RelatedParty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60987">
                <a:tc>
                  <a:txBody>
                    <a:bodyPr/>
                    <a:lstStyle/>
                    <a:p>
                      <a:r>
                        <a:rPr lang="nl-NL" dirty="0" smtClean="0"/>
                        <a:t>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43112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role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father</a:t>
                      </a:r>
                      <a:r>
                        <a:rPr lang="nl-NL" dirty="0" smtClean="0"/>
                        <a:t>, </a:t>
                      </a:r>
                      <a:r>
                        <a:rPr lang="nl-NL" dirty="0" err="1" smtClean="0"/>
                        <a:t>caregiver</a:t>
                      </a:r>
                      <a:r>
                        <a:rPr lang="nl-NL" dirty="0" smtClean="0"/>
                        <a:t>, contact, </a:t>
                      </a:r>
                      <a:r>
                        <a:rPr lang="nl-NL" dirty="0" err="1" smtClean="0"/>
                        <a:t>guardian</a:t>
                      </a:r>
                      <a:endParaRPr lang="nl-NL" dirty="0"/>
                    </a:p>
                  </a:txBody>
                  <a:tcPr/>
                </a:tc>
              </a:tr>
              <a:tr h="36098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contacts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List of telecom</a:t>
                      </a:r>
                      <a:endParaRPr lang="nl-NL" dirty="0"/>
                    </a:p>
                  </a:txBody>
                  <a:tcPr/>
                </a:tc>
              </a:tr>
              <a:tr h="36098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period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60987">
                <a:tc>
                  <a:txBody>
                    <a:bodyPr/>
                    <a:lstStyle/>
                    <a:p>
                      <a:r>
                        <a:rPr lang="nl-NL" dirty="0" smtClean="0"/>
                        <a:t>party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Actual</a:t>
                      </a:r>
                      <a:r>
                        <a:rPr lang="nl-NL" dirty="0" smtClean="0"/>
                        <a:t> Person, Agent resource, </a:t>
                      </a:r>
                      <a:r>
                        <a:rPr lang="nl-NL" i="1" dirty="0" err="1" smtClean="0"/>
                        <a:t>if</a:t>
                      </a:r>
                      <a:r>
                        <a:rPr lang="nl-NL" i="1" dirty="0" smtClean="0"/>
                        <a:t> </a:t>
                      </a:r>
                      <a:r>
                        <a:rPr lang="nl-NL" i="1" dirty="0" err="1" smtClean="0"/>
                        <a:t>exists</a:t>
                      </a:r>
                      <a:endParaRPr lang="nl-NL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steps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Build</a:t>
            </a:r>
            <a:r>
              <a:rPr lang="nl-NL" dirty="0" smtClean="0"/>
              <a:t> Person, </a:t>
            </a:r>
            <a:r>
              <a:rPr lang="nl-NL" dirty="0" err="1" smtClean="0"/>
              <a:t>Patient</a:t>
            </a:r>
            <a:r>
              <a:rPr lang="nl-NL" dirty="0" smtClean="0"/>
              <a:t> resource. Full </a:t>
            </a:r>
            <a:r>
              <a:rPr lang="nl-NL" dirty="0" err="1" smtClean="0"/>
              <a:t>definitions</a:t>
            </a:r>
            <a:r>
              <a:rPr lang="nl-NL" dirty="0" smtClean="0"/>
              <a:t>, </a:t>
            </a:r>
            <a:r>
              <a:rPr lang="nl-NL" dirty="0" err="1" smtClean="0"/>
              <a:t>vocabulary</a:t>
            </a:r>
            <a:endParaRPr lang="nl-NL" dirty="0" smtClean="0"/>
          </a:p>
          <a:p>
            <a:r>
              <a:rPr lang="nl-NL" dirty="0" err="1" smtClean="0"/>
              <a:t>Organization</a:t>
            </a:r>
            <a:r>
              <a:rPr lang="nl-NL" dirty="0" smtClean="0"/>
              <a:t>, Agent, </a:t>
            </a:r>
            <a:r>
              <a:rPr lang="nl-NL" dirty="0" err="1" smtClean="0"/>
              <a:t>Location</a:t>
            </a:r>
            <a:r>
              <a:rPr lang="nl-NL" dirty="0" smtClean="0"/>
              <a:t>, Group</a:t>
            </a:r>
          </a:p>
          <a:p>
            <a:endParaRPr lang="nl-NL" dirty="0"/>
          </a:p>
          <a:p>
            <a:r>
              <a:rPr lang="nl-NL" dirty="0" err="1" smtClean="0"/>
              <a:t>Ballot</a:t>
            </a:r>
            <a:r>
              <a:rPr lang="nl-NL" dirty="0" smtClean="0"/>
              <a:t>: PA tracks </a:t>
            </a:r>
            <a:r>
              <a:rPr lang="nl-NL" dirty="0" err="1" smtClean="0"/>
              <a:t>comments</a:t>
            </a:r>
            <a:r>
              <a:rPr lang="nl-NL" dirty="0"/>
              <a:t> </a:t>
            </a:r>
            <a:r>
              <a:rPr lang="nl-NL" dirty="0" smtClean="0"/>
              <a:t>&amp; </a:t>
            </a:r>
            <a:r>
              <a:rPr lang="nl-NL" dirty="0"/>
              <a:t>c</a:t>
            </a:r>
            <a:r>
              <a:rPr lang="nl-NL" dirty="0" smtClean="0"/>
              <a:t>hange </a:t>
            </a:r>
            <a:r>
              <a:rPr lang="nl-NL" dirty="0" err="1" smtClean="0"/>
              <a:t>requests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WG’s</a:t>
            </a:r>
            <a:r>
              <a:rPr lang="nl-NL" dirty="0" smtClean="0"/>
              <a:t> are </a:t>
            </a:r>
            <a:r>
              <a:rPr lang="nl-NL" dirty="0" err="1" smtClean="0"/>
              <a:t>balloted</a:t>
            </a:r>
            <a:r>
              <a:rPr lang="nl-NL" dirty="0" smtClean="0"/>
              <a:t> at </a:t>
            </a:r>
            <a:r>
              <a:rPr lang="nl-NL" dirty="0" err="1" smtClean="0"/>
              <a:t>same</a:t>
            </a:r>
            <a:r>
              <a:rPr lang="nl-NL" dirty="0" smtClean="0"/>
              <a:t> time, </a:t>
            </a:r>
            <a:r>
              <a:rPr lang="nl-NL" dirty="0" err="1" smtClean="0"/>
              <a:t>all</a:t>
            </a:r>
            <a:r>
              <a:rPr lang="nl-NL" dirty="0" smtClean="0"/>
              <a:t> resources </a:t>
            </a:r>
            <a:r>
              <a:rPr lang="nl-NL" dirty="0" err="1" smtClean="0"/>
              <a:t>treated</a:t>
            </a:r>
            <a:r>
              <a:rPr lang="nl-NL" dirty="0" smtClean="0"/>
              <a:t> as </a:t>
            </a:r>
            <a:r>
              <a:rPr lang="nl-NL" dirty="0" err="1" smtClean="0"/>
              <a:t>one</a:t>
            </a:r>
            <a:r>
              <a:rPr lang="nl-NL" smtClean="0"/>
              <a:t> package.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Fast Healthcare Interoperability Resources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Triggered by poor market penetration of v3</a:t>
            </a:r>
          </a:p>
          <a:p>
            <a:pPr lvl="1"/>
            <a:r>
              <a:rPr lang="en-US" dirty="0" smtClean="0"/>
              <a:t>Experiences from v3 software-engineers</a:t>
            </a:r>
            <a:r>
              <a:rPr lang="en-US" dirty="0"/>
              <a:t> </a:t>
            </a:r>
            <a:r>
              <a:rPr lang="en-US" dirty="0" smtClean="0"/>
              <a:t>and implementers</a:t>
            </a:r>
          </a:p>
          <a:p>
            <a:pPr lvl="1"/>
            <a:r>
              <a:rPr lang="en-US" dirty="0" smtClean="0"/>
              <a:t>Alignment with new mobile and cloud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47-1647-4FC5-AC50-9CE94743DCCB}" type="datetime1">
              <a:rPr lang="en-US" smtClean="0"/>
              <a:t>9/11/2012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status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FHIR </a:t>
            </a:r>
            <a:r>
              <a:rPr lang="nl-NL" dirty="0" err="1"/>
              <a:t>Governance</a:t>
            </a:r>
            <a:r>
              <a:rPr lang="nl-NL" dirty="0"/>
              <a:t> Board</a:t>
            </a:r>
          </a:p>
          <a:p>
            <a:r>
              <a:rPr lang="nl-NL" dirty="0" smtClean="0"/>
              <a:t>FHIR </a:t>
            </a:r>
            <a:r>
              <a:rPr lang="nl-NL" dirty="0" smtClean="0"/>
              <a:t>Management Board</a:t>
            </a:r>
          </a:p>
          <a:p>
            <a:r>
              <a:rPr lang="nl-NL" dirty="0" err="1" smtClean="0"/>
              <a:t>MnM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Technical </a:t>
            </a:r>
            <a:r>
              <a:rPr lang="nl-NL" dirty="0" err="1" smtClean="0"/>
              <a:t>infrastructure</a:t>
            </a:r>
            <a:r>
              <a:rPr lang="nl-NL" dirty="0" smtClean="0"/>
              <a:t> in </a:t>
            </a:r>
            <a:r>
              <a:rPr lang="nl-NL" dirty="0" err="1" smtClean="0"/>
              <a:t>ballot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Next: </a:t>
            </a:r>
            <a:r>
              <a:rPr lang="nl-NL" dirty="0" err="1" smtClean="0"/>
              <a:t>Modelling</a:t>
            </a:r>
            <a:r>
              <a:rPr lang="nl-NL" dirty="0" smtClean="0"/>
              <a:t> content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workgroups</a:t>
            </a:r>
            <a:r>
              <a:rPr lang="nl-NL" dirty="0" smtClean="0"/>
              <a:t>.</a:t>
            </a:r>
          </a:p>
          <a:p>
            <a:r>
              <a:rPr lang="nl-NL" dirty="0" smtClean="0"/>
              <a:t>First priority:</a:t>
            </a:r>
          </a:p>
          <a:p>
            <a:pPr lvl="1"/>
            <a:r>
              <a:rPr lang="nl-NL" dirty="0" err="1" smtClean="0"/>
              <a:t>Medications</a:t>
            </a:r>
            <a:endParaRPr lang="nl-NL" dirty="0" smtClean="0"/>
          </a:p>
          <a:p>
            <a:pPr lvl="1"/>
            <a:r>
              <a:rPr lang="nl-NL" b="1" dirty="0" smtClean="0"/>
              <a:t>People, </a:t>
            </a:r>
            <a:r>
              <a:rPr lang="nl-NL" b="1" dirty="0" err="1" smtClean="0"/>
              <a:t>places</a:t>
            </a:r>
            <a:r>
              <a:rPr lang="nl-NL" b="1" dirty="0" smtClean="0"/>
              <a:t>, </a:t>
            </a:r>
            <a:r>
              <a:rPr lang="nl-NL" b="1" dirty="0" err="1" smtClean="0"/>
              <a:t>organizations</a:t>
            </a:r>
            <a:r>
              <a:rPr lang="nl-NL" b="1" dirty="0" smtClean="0"/>
              <a:t>, </a:t>
            </a:r>
            <a:r>
              <a:rPr lang="nl-NL" b="1" dirty="0" err="1" smtClean="0"/>
              <a:t>roles</a:t>
            </a:r>
            <a:endParaRPr lang="nl-NL" b="1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the 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Or: you need not cover all possible </a:t>
            </a:r>
            <a:r>
              <a:rPr lang="en-US" dirty="0" err="1" smtClean="0"/>
              <a:t>usecases</a:t>
            </a:r>
            <a:r>
              <a:rPr lang="en-US" dirty="0" smtClean="0"/>
              <a:t> in your committee models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Propose committee extensions</a:t>
            </a:r>
          </a:p>
          <a:p>
            <a:pPr lvl="1"/>
            <a:r>
              <a:rPr lang="en-US" dirty="0" smtClean="0"/>
              <a:t>Let others extend based on their specific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521A-5C8A-4933-9234-1A0DD0C7D7AC}" type="datetime1">
              <a:rPr lang="en-US" smtClean="0"/>
              <a:t>9/11/2012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Small, discrete concepts that can be maintained independently</a:t>
            </a:r>
          </a:p>
          <a:p>
            <a:r>
              <a:rPr lang="en-US" dirty="0"/>
              <a:t>Similar to the concept of CMETs, Like CMETs, but only one for each concept</a:t>
            </a:r>
          </a:p>
          <a:p>
            <a:pPr lvl="2"/>
            <a:r>
              <a:rPr lang="en-US" dirty="0"/>
              <a:t>no ‘flavors’ like contactable, universal</a:t>
            </a:r>
          </a:p>
          <a:p>
            <a:r>
              <a:rPr lang="en-US" dirty="0" smtClean="0"/>
              <a:t>Aligns with RESTful design philosophy</a:t>
            </a:r>
          </a:p>
          <a:p>
            <a:pPr lvl="2"/>
            <a:r>
              <a:rPr lang="en-US" dirty="0"/>
              <a:t>Each resource has a unique </a:t>
            </a:r>
            <a:r>
              <a:rPr lang="en-US" dirty="0" smtClean="0"/>
              <a:t>URL</a:t>
            </a:r>
            <a:endParaRPr lang="en-US" dirty="0"/>
          </a:p>
          <a:p>
            <a:pPr lvl="2"/>
            <a:r>
              <a:rPr lang="en-US" dirty="0"/>
              <a:t>Resources are smallest units of </a:t>
            </a:r>
            <a:r>
              <a:rPr lang="en-US" dirty="0" smtClean="0"/>
              <a:t>transaction</a:t>
            </a:r>
          </a:p>
          <a:p>
            <a:pPr lvl="2"/>
            <a:r>
              <a:rPr lang="en-AU" dirty="0"/>
              <a:t>HTTP based atomic transactions for CRUD </a:t>
            </a:r>
            <a:r>
              <a:rPr lang="en-AU" dirty="0" smtClean="0"/>
              <a:t>Operations</a:t>
            </a:r>
          </a:p>
          <a:p>
            <a:r>
              <a:rPr lang="en-AU" dirty="0" err="1" smtClean="0"/>
              <a:t>Buildingblocks</a:t>
            </a:r>
            <a:r>
              <a:rPr lang="en-AU" dirty="0" smtClean="0"/>
              <a:t> for documents, messages</a:t>
            </a:r>
          </a:p>
          <a:p>
            <a:pPr marL="658368" lvl="2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16E-21ED-4230-B786-4526169535CB}" type="datetime1">
              <a:rPr lang="en-US" smtClean="0"/>
              <a:t>9/11/2012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nl-NL" dirty="0" smtClean="0"/>
              <a:t>First: </a:t>
            </a:r>
            <a:r>
              <a:rPr lang="nl-NL" b="1" dirty="0" err="1" smtClean="0"/>
              <a:t>Attribution</a:t>
            </a:r>
            <a:endParaRPr lang="nl-NL" b="1" dirty="0" smtClean="0"/>
          </a:p>
          <a:p>
            <a:r>
              <a:rPr lang="nl-NL" dirty="0" smtClean="0"/>
              <a:t>Person</a:t>
            </a:r>
          </a:p>
          <a:p>
            <a:r>
              <a:rPr lang="nl-NL" dirty="0" err="1" smtClean="0"/>
              <a:t>Animal</a:t>
            </a:r>
            <a:endParaRPr lang="nl-NL" dirty="0" smtClean="0"/>
          </a:p>
          <a:p>
            <a:r>
              <a:rPr lang="nl-NL" dirty="0" err="1" smtClean="0"/>
              <a:t>Patient</a:t>
            </a:r>
            <a:endParaRPr lang="nl-NL" dirty="0" smtClean="0"/>
          </a:p>
          <a:p>
            <a:r>
              <a:rPr lang="nl-NL" dirty="0" err="1" smtClean="0"/>
              <a:t>Organization</a:t>
            </a:r>
            <a:endParaRPr lang="nl-NL" dirty="0" smtClean="0"/>
          </a:p>
          <a:p>
            <a:r>
              <a:rPr lang="nl-NL" dirty="0" smtClean="0"/>
              <a:t>Agent</a:t>
            </a:r>
          </a:p>
          <a:p>
            <a:r>
              <a:rPr lang="nl-NL" dirty="0" smtClean="0"/>
              <a:t>Service Delivery </a:t>
            </a:r>
            <a:r>
              <a:rPr lang="nl-NL" dirty="0" err="1" smtClean="0"/>
              <a:t>Location</a:t>
            </a:r>
            <a:endParaRPr lang="nl-NL" dirty="0"/>
          </a:p>
          <a:p>
            <a:r>
              <a:rPr lang="nl-NL" dirty="0" err="1" smtClean="0"/>
              <a:t>Place</a:t>
            </a:r>
            <a:endParaRPr lang="nl-NL" dirty="0"/>
          </a:p>
          <a:p>
            <a:r>
              <a:rPr lang="nl-NL" dirty="0" smtClean="0"/>
              <a:t>Group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Possible PA resources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B306-CA87-4AB8-B828-03CA9FDB7049}" type="datetime1">
              <a:rPr lang="en-US" smtClean="0"/>
              <a:t>9/11/2012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Modelling</a:t>
            </a:r>
            <a:r>
              <a:rPr lang="nl-NL" dirty="0" smtClean="0"/>
              <a:t> FHIR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resources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knowledge</a:t>
            </a:r>
            <a:r>
              <a:rPr lang="nl-NL" dirty="0" smtClean="0"/>
              <a:t> in PA domain</a:t>
            </a:r>
          </a:p>
          <a:p>
            <a:r>
              <a:rPr lang="nl-NL" dirty="0" smtClean="0"/>
              <a:t>But…FHIR </a:t>
            </a:r>
            <a:r>
              <a:rPr lang="nl-NL" dirty="0" err="1" smtClean="0"/>
              <a:t>uses</a:t>
            </a:r>
            <a:r>
              <a:rPr lang="nl-NL" dirty="0" smtClean="0"/>
              <a:t> a different </a:t>
            </a:r>
            <a:r>
              <a:rPr lang="nl-NL" dirty="0" err="1" smtClean="0"/>
              <a:t>modeling</a:t>
            </a:r>
            <a:r>
              <a:rPr lang="nl-NL" dirty="0" smtClean="0"/>
              <a:t> </a:t>
            </a:r>
            <a:r>
              <a:rPr lang="nl-NL" dirty="0" err="1" smtClean="0"/>
              <a:t>paradigm</a:t>
            </a:r>
            <a:r>
              <a:rPr lang="nl-NL" dirty="0" smtClean="0"/>
              <a:t>, is </a:t>
            </a:r>
            <a:r>
              <a:rPr lang="nl-NL" i="1" dirty="0" err="1" smtClean="0"/>
              <a:t>not</a:t>
            </a:r>
            <a:r>
              <a:rPr lang="nl-NL" dirty="0" smtClean="0"/>
              <a:t> a new ITS</a:t>
            </a:r>
          </a:p>
          <a:p>
            <a:r>
              <a:rPr lang="nl-NL" dirty="0" err="1" smtClean="0"/>
              <a:t>So</a:t>
            </a:r>
            <a:r>
              <a:rPr lang="nl-NL" dirty="0" smtClean="0"/>
              <a:t>, </a:t>
            </a:r>
            <a:r>
              <a:rPr lang="nl-NL" dirty="0" err="1" smtClean="0"/>
              <a:t>there’s</a:t>
            </a:r>
            <a:r>
              <a:rPr lang="nl-NL" dirty="0" smtClean="0"/>
              <a:t> no “automatic” 1-1 </a:t>
            </a:r>
            <a:r>
              <a:rPr lang="nl-NL" dirty="0" err="1" smtClean="0"/>
              <a:t>mapping</a:t>
            </a:r>
            <a:endParaRPr lang="nl-NL" dirty="0" smtClean="0"/>
          </a:p>
          <a:p>
            <a:r>
              <a:rPr lang="nl-NL" dirty="0" err="1" smtClean="0"/>
              <a:t>And</a:t>
            </a:r>
            <a:r>
              <a:rPr lang="nl-NL" dirty="0" smtClean="0"/>
              <a:t> the “</a:t>
            </a:r>
            <a:r>
              <a:rPr lang="nl-NL" dirty="0" err="1" smtClean="0"/>
              <a:t>core</a:t>
            </a:r>
            <a:r>
              <a:rPr lang="nl-NL" dirty="0" smtClean="0"/>
              <a:t>”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)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selected</a:t>
            </a:r>
            <a:endParaRPr lang="nl-NL" dirty="0" smtClean="0"/>
          </a:p>
          <a:p>
            <a:endParaRPr lang="nl-NL" dirty="0" smtClean="0"/>
          </a:p>
          <a:p>
            <a:r>
              <a:rPr lang="nl-NL" i="1" dirty="0" err="1" smtClean="0"/>
              <a:t>Modelling</a:t>
            </a:r>
            <a:r>
              <a:rPr lang="nl-NL" i="1" dirty="0" smtClean="0"/>
              <a:t> resources is a </a:t>
            </a:r>
            <a:r>
              <a:rPr lang="nl-NL" i="1" dirty="0" err="1" smtClean="0"/>
              <a:t>creative</a:t>
            </a:r>
            <a:r>
              <a:rPr lang="nl-NL" i="1" dirty="0" smtClean="0"/>
              <a:t> </a:t>
            </a:r>
            <a:r>
              <a:rPr lang="nl-NL" i="1" dirty="0" err="1" smtClean="0"/>
              <a:t>process</a:t>
            </a:r>
            <a:r>
              <a:rPr lang="nl-NL" i="1" dirty="0" smtClean="0"/>
              <a:t>!</a:t>
            </a:r>
            <a:endParaRPr lang="nl-NL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activities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Ewout </a:t>
            </a:r>
            <a:r>
              <a:rPr lang="nl-NL" dirty="0" err="1" smtClean="0"/>
              <a:t>Created</a:t>
            </a:r>
            <a:r>
              <a:rPr lang="nl-NL" dirty="0" smtClean="0"/>
              <a:t> PA PSS form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formalize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Ewout &amp; Alexander H </a:t>
            </a:r>
            <a:r>
              <a:rPr lang="nl-NL" dirty="0" err="1" smtClean="0"/>
              <a:t>got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discuss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Person</a:t>
            </a:r>
          </a:p>
          <a:p>
            <a:endParaRPr lang="nl-NL" dirty="0"/>
          </a:p>
          <a:p>
            <a:r>
              <a:rPr lang="nl-NL" dirty="0" smtClean="0"/>
              <a:t>Get </a:t>
            </a:r>
            <a:r>
              <a:rPr lang="nl-NL" dirty="0" err="1" smtClean="0"/>
              <a:t>experience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kind of topics </a:t>
            </a:r>
            <a:r>
              <a:rPr lang="nl-NL" dirty="0" err="1" smtClean="0"/>
              <a:t>encountered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First </a:t>
            </a:r>
            <a:r>
              <a:rPr lang="nl-NL" dirty="0" err="1" smtClean="0"/>
              <a:t>proposal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Person &amp; </a:t>
            </a:r>
            <a:r>
              <a:rPr lang="nl-NL" dirty="0" err="1" smtClean="0"/>
              <a:t>Patient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topics – Person/</a:t>
            </a:r>
            <a:r>
              <a:rPr lang="nl-NL" dirty="0" err="1" smtClean="0"/>
              <a:t>Patient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Patient</a:t>
            </a:r>
            <a:r>
              <a:rPr lang="nl-NL" dirty="0" smtClean="0"/>
              <a:t> (next </a:t>
            </a:r>
            <a:r>
              <a:rPr lang="nl-NL" dirty="0" err="1" smtClean="0"/>
              <a:t>to</a:t>
            </a:r>
            <a:r>
              <a:rPr lang="nl-NL" dirty="0" smtClean="0"/>
              <a:t> Person)? </a:t>
            </a: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u="sng" dirty="0" smtClean="0"/>
              <a:t>Scenario 1</a:t>
            </a:r>
            <a:r>
              <a:rPr lang="nl-NL" dirty="0" smtClean="0"/>
              <a:t>: </a:t>
            </a:r>
            <a:r>
              <a:rPr lang="nl-NL" dirty="0" err="1" smtClean="0"/>
              <a:t>Patient</a:t>
            </a:r>
            <a:r>
              <a:rPr lang="nl-NL" dirty="0" smtClean="0"/>
              <a:t> = </a:t>
            </a:r>
            <a:r>
              <a:rPr lang="nl-NL" dirty="0" err="1" smtClean="0"/>
              <a:t>All</a:t>
            </a:r>
            <a:r>
              <a:rPr lang="nl-NL" dirty="0" smtClean="0"/>
              <a:t> personal info relevant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patients</a:t>
            </a:r>
            <a:r>
              <a:rPr lang="nl-NL" dirty="0" smtClean="0"/>
              <a:t>. Name,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id</a:t>
            </a:r>
            <a:r>
              <a:rPr lang="nl-NL" dirty="0" smtClean="0"/>
              <a:t>, personal </a:t>
            </a:r>
            <a:r>
              <a:rPr lang="nl-NL" dirty="0" err="1" smtClean="0"/>
              <a:t>relationships</a:t>
            </a:r>
            <a:r>
              <a:rPr lang="nl-NL" dirty="0" smtClean="0"/>
              <a:t>, </a:t>
            </a:r>
            <a:r>
              <a:rPr lang="nl-NL" dirty="0" err="1" smtClean="0"/>
              <a:t>addresses</a:t>
            </a:r>
            <a:r>
              <a:rPr lang="nl-NL" dirty="0" smtClean="0"/>
              <a:t> etc.</a:t>
            </a:r>
            <a:endParaRPr lang="nl-NL" dirty="0"/>
          </a:p>
          <a:p>
            <a:r>
              <a:rPr lang="nl-NL" u="sng" dirty="0" smtClean="0"/>
              <a:t>Scenario 2</a:t>
            </a:r>
            <a:r>
              <a:rPr lang="nl-NL" dirty="0" smtClean="0"/>
              <a:t>: </a:t>
            </a:r>
            <a:r>
              <a:rPr lang="nl-NL" dirty="0" err="1" smtClean="0"/>
              <a:t>Patient</a:t>
            </a:r>
            <a:r>
              <a:rPr lang="nl-NL" dirty="0" smtClean="0"/>
              <a:t> = </a:t>
            </a:r>
            <a:r>
              <a:rPr lang="nl-NL" dirty="0" err="1"/>
              <a:t>S</a:t>
            </a:r>
            <a:r>
              <a:rPr lang="nl-NL" dirty="0" err="1" smtClean="0"/>
              <a:t>pecific</a:t>
            </a:r>
            <a:r>
              <a:rPr lang="nl-NL" dirty="0" smtClean="0"/>
              <a:t> </a:t>
            </a:r>
            <a:r>
              <a:rPr lang="nl-NL" dirty="0" err="1" smtClean="0"/>
              <a:t>additional</a:t>
            </a:r>
            <a:r>
              <a:rPr lang="nl-NL" dirty="0" smtClean="0"/>
              <a:t> </a:t>
            </a:r>
            <a:r>
              <a:rPr lang="nl-NL" dirty="0" err="1" smtClean="0"/>
              <a:t>administrative</a:t>
            </a:r>
            <a:r>
              <a:rPr lang="nl-NL" dirty="0" smtClean="0"/>
              <a:t> information </a:t>
            </a:r>
            <a:r>
              <a:rPr lang="nl-NL" dirty="0" err="1" smtClean="0"/>
              <a:t>for</a:t>
            </a:r>
            <a:r>
              <a:rPr lang="nl-NL" dirty="0" smtClean="0"/>
              <a:t> Persons in context of a care provider</a:t>
            </a:r>
            <a:endParaRPr lang="nl-NL" dirty="0"/>
          </a:p>
          <a:p>
            <a:r>
              <a:rPr lang="nl-NL" dirty="0" err="1" smtClean="0"/>
              <a:t>Todo</a:t>
            </a:r>
            <a:r>
              <a:rPr lang="nl-NL" dirty="0" smtClean="0"/>
              <a:t>: </a:t>
            </a:r>
            <a:r>
              <a:rPr lang="nl-NL" dirty="0" err="1" smtClean="0"/>
              <a:t>discuss</a:t>
            </a:r>
            <a:r>
              <a:rPr lang="nl-NL" dirty="0" smtClean="0"/>
              <a:t> these scenario’s on Skype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Alex+GG+LM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954</Words>
  <Application>Microsoft Office PowerPoint</Application>
  <PresentationFormat>On-screen Show (4:3)</PresentationFormat>
  <Paragraphs>197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TrainingPresentation</vt:lpstr>
      <vt:lpstr>Patient Administration Resources </vt:lpstr>
      <vt:lpstr>FHIR?</vt:lpstr>
      <vt:lpstr>Current status</vt:lpstr>
      <vt:lpstr>Model the core</vt:lpstr>
      <vt:lpstr>The Resource</vt:lpstr>
      <vt:lpstr>Possible PA resources</vt:lpstr>
      <vt:lpstr>Modelling FHIR</vt:lpstr>
      <vt:lpstr>Current activities</vt:lpstr>
      <vt:lpstr>Main topics – Person/Patient</vt:lpstr>
      <vt:lpstr>Person/Patient – Scenario 1</vt:lpstr>
      <vt:lpstr>Person/Patient – Scenario 2</vt:lpstr>
      <vt:lpstr>Main topics - Person</vt:lpstr>
      <vt:lpstr>Main topics – Person attrs</vt:lpstr>
      <vt:lpstr>Main topics – Usecase?</vt:lpstr>
      <vt:lpstr>Main topics - Related Parties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2012-09-11T19:39:04Z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