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8"/>
  </p:notesMasterIdLst>
  <p:sldIdLst>
    <p:sldId id="256" r:id="rId2"/>
    <p:sldId id="258" r:id="rId3"/>
    <p:sldId id="259" r:id="rId4"/>
    <p:sldId id="260" r:id="rId5"/>
    <p:sldId id="335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8" r:id="rId14"/>
    <p:sldId id="270" r:id="rId15"/>
    <p:sldId id="272" r:id="rId16"/>
    <p:sldId id="279" r:id="rId17"/>
    <p:sldId id="273" r:id="rId18"/>
    <p:sldId id="275" r:id="rId19"/>
    <p:sldId id="277" r:id="rId20"/>
    <p:sldId id="276" r:id="rId21"/>
    <p:sldId id="278" r:id="rId22"/>
    <p:sldId id="280" r:id="rId23"/>
    <p:sldId id="314" r:id="rId24"/>
    <p:sldId id="269" r:id="rId25"/>
    <p:sldId id="267" r:id="rId26"/>
    <p:sldId id="346" r:id="rId27"/>
    <p:sldId id="349" r:id="rId28"/>
    <p:sldId id="348" r:id="rId29"/>
    <p:sldId id="347" r:id="rId30"/>
    <p:sldId id="350" r:id="rId31"/>
    <p:sldId id="353" r:id="rId32"/>
    <p:sldId id="281" r:id="rId33"/>
    <p:sldId id="282" r:id="rId34"/>
    <p:sldId id="283" r:id="rId35"/>
    <p:sldId id="284" r:id="rId36"/>
    <p:sldId id="285" r:id="rId37"/>
    <p:sldId id="286" r:id="rId38"/>
    <p:sldId id="309" r:id="rId39"/>
    <p:sldId id="289" r:id="rId40"/>
    <p:sldId id="288" r:id="rId41"/>
    <p:sldId id="292" r:id="rId42"/>
    <p:sldId id="293" r:id="rId43"/>
    <p:sldId id="294" r:id="rId44"/>
    <p:sldId id="295" r:id="rId45"/>
    <p:sldId id="291" r:id="rId46"/>
    <p:sldId id="296" r:id="rId47"/>
    <p:sldId id="290" r:id="rId48"/>
    <p:sldId id="310" r:id="rId49"/>
    <p:sldId id="311" r:id="rId50"/>
    <p:sldId id="312" r:id="rId51"/>
    <p:sldId id="298" r:id="rId52"/>
    <p:sldId id="299" r:id="rId53"/>
    <p:sldId id="297" r:id="rId54"/>
    <p:sldId id="300" r:id="rId55"/>
    <p:sldId id="301" r:id="rId56"/>
    <p:sldId id="304" r:id="rId57"/>
    <p:sldId id="319" r:id="rId58"/>
    <p:sldId id="302" r:id="rId59"/>
    <p:sldId id="303" r:id="rId60"/>
    <p:sldId id="305" r:id="rId61"/>
    <p:sldId id="308" r:id="rId62"/>
    <p:sldId id="306" r:id="rId63"/>
    <p:sldId id="307" r:id="rId64"/>
    <p:sldId id="313" r:id="rId65"/>
    <p:sldId id="315" r:id="rId66"/>
    <p:sldId id="320" r:id="rId67"/>
    <p:sldId id="317" r:id="rId68"/>
    <p:sldId id="318" r:id="rId69"/>
    <p:sldId id="321" r:id="rId70"/>
    <p:sldId id="322" r:id="rId71"/>
    <p:sldId id="323" r:id="rId72"/>
    <p:sldId id="324" r:id="rId73"/>
    <p:sldId id="332" r:id="rId74"/>
    <p:sldId id="336" r:id="rId75"/>
    <p:sldId id="337" r:id="rId76"/>
    <p:sldId id="338" r:id="rId77"/>
    <p:sldId id="341" r:id="rId78"/>
    <p:sldId id="344" r:id="rId79"/>
    <p:sldId id="342" r:id="rId80"/>
    <p:sldId id="351" r:id="rId81"/>
    <p:sldId id="345" r:id="rId82"/>
    <p:sldId id="352" r:id="rId83"/>
    <p:sldId id="339" r:id="rId84"/>
    <p:sldId id="327" r:id="rId85"/>
    <p:sldId id="330" r:id="rId86"/>
    <p:sldId id="331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46" autoAdjust="0"/>
  </p:normalViewPr>
  <p:slideViewPr>
    <p:cSldViewPr>
      <p:cViewPr>
        <p:scale>
          <a:sx n="60" d="100"/>
          <a:sy n="60" d="100"/>
        </p:scale>
        <p:origin x="-1114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  <a:endParaRPr lang="nl-NL" baseline="0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</a:t>
            </a:r>
            <a:r>
              <a:rPr lang="en-US" dirty="0" smtClean="0"/>
              <a:t>(OO,</a:t>
            </a:r>
            <a:r>
              <a:rPr lang="en-US" baseline="0" dirty="0" smtClean="0"/>
              <a:t> </a:t>
            </a:r>
            <a:r>
              <a:rPr lang="en-US" baseline="0" dirty="0" smtClean="0"/>
              <a:t>xml, database)</a:t>
            </a:r>
            <a:r>
              <a:rPr lang="en-US" dirty="0" smtClean="0"/>
              <a:t> you </a:t>
            </a:r>
            <a:r>
              <a:rPr lang="en-US" dirty="0" smtClean="0"/>
              <a:t>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</a:t>
            </a:r>
            <a:r>
              <a:rPr lang="en-US" dirty="0" smtClean="0"/>
              <a:t>“collections” </a:t>
            </a:r>
            <a:r>
              <a:rPr lang="en-US" dirty="0" smtClean="0"/>
              <a:t>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</a:t>
            </a:r>
            <a:r>
              <a:rPr lang="en-US" baseline="0" dirty="0" smtClean="0"/>
              <a:t>class”, </a:t>
            </a:r>
            <a:r>
              <a:rPr lang="en-US" baseline="0" dirty="0" smtClean="0"/>
              <a:t>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</a:t>
            </a:r>
            <a:r>
              <a:rPr lang="en-US" baseline="0" dirty="0" smtClean="0"/>
              <a:t>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Configurability</a:t>
            </a:r>
            <a:r>
              <a:rPr lang="nl-NL" dirty="0" smtClean="0"/>
              <a:t>.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Recompile</a:t>
            </a:r>
            <a:r>
              <a:rPr lang="nl-NL" baseline="0" dirty="0" smtClean="0"/>
              <a:t> versus </a:t>
            </a:r>
            <a:r>
              <a:rPr lang="nl-NL" baseline="0" dirty="0" err="1" smtClean="0"/>
              <a:t>configure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163" y="304800"/>
            <a:ext cx="1109662" cy="114300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3B471-FB90-46FA-8B98-F55B29ABD840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7DD071-FAF0-42AF-BCBC-4495406D14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D8C03-4B48-4E6D-AEDF-1A9300C7BAEF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69C5E0-66B6-492B-B5B1-955EA64CE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6" y="-11797"/>
            <a:ext cx="9165914" cy="689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114" y="46258"/>
            <a:ext cx="7488832" cy="28803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Vul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eventueel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dia-titel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508787"/>
            <a:ext cx="8064896" cy="41284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i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err="1" smtClean="0"/>
              <a:t>Transparant</a:t>
            </a:r>
            <a:r>
              <a:rPr lang="en-US" dirty="0" smtClean="0"/>
              <a:t> logo met black footer,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Format Background en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kleur</a:t>
            </a:r>
            <a:r>
              <a:rPr lang="en-US" dirty="0" smtClean="0"/>
              <a:t> van je </a:t>
            </a:r>
            <a:r>
              <a:rPr lang="en-US" dirty="0" err="1" smtClean="0"/>
              <a:t>tekst</a:t>
            </a:r>
            <a:r>
              <a:rPr lang="en-US" dirty="0" smtClean="0"/>
              <a:t>.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2CAAC-72B4-49BF-8D8A-B248BD60D0AB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8C14C-5A61-4D4D-B38C-096C9971D9C2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45C78-7BD8-47C0-88A0-6DA77AB0E0BB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21641-DE6C-4460-BF47-734601E4A699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E83B5-0457-4AA6-A2AF-7E85AB57C9B7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80F34-8997-452F-82F9-376965C1575F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570FB-6AC0-4D6C-9E03-450BCCB52573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228600" y="66294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629400"/>
            <a:ext cx="228600" cy="228600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629400"/>
            <a:ext cx="838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65341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39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b="1" dirty="0" smtClean="0"/>
              <a:t>FHIR for Developers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19600"/>
          </a:xfrm>
        </p:spPr>
        <p:txBody>
          <a:bodyPr/>
          <a:lstStyle/>
          <a:p>
            <a:r>
              <a:rPr lang="en-US" dirty="0" smtClean="0"/>
              <a:t>Restricted </a:t>
            </a:r>
            <a:r>
              <a:rPr lang="en-US" dirty="0" err="1" smtClean="0"/>
              <a:t>uri’s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oid</a:t>
            </a:r>
            <a:r>
              <a:rPr lang="en-US" dirty="0" smtClean="0"/>
              <a:t> (“1.3.4.5.6”)</a:t>
            </a:r>
          </a:p>
          <a:p>
            <a:pPr lvl="1"/>
            <a:r>
              <a:rPr lang="en-US" dirty="0" err="1" smtClean="0"/>
              <a:t>uuid</a:t>
            </a:r>
            <a:r>
              <a:rPr lang="en-US" dirty="0" smtClean="0"/>
              <a:t> (“72ac8493-52ac-41bd-8d5d-7258c289b5ea”)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id</a:t>
            </a:r>
            <a:r>
              <a:rPr lang="en-US" dirty="0" smtClean="0"/>
              <a:t> (“</a:t>
            </a:r>
            <a:r>
              <a:rPr lang="nl-NL" dirty="0" smtClean="0"/>
              <a:t>http</a:t>
            </a:r>
            <a:r>
              <a:rPr lang="nl-NL" dirty="0"/>
              <a:t>://</a:t>
            </a:r>
            <a:r>
              <a:rPr lang="nl-NL" dirty="0" smtClean="0"/>
              <a:t>loinc.org”)</a:t>
            </a:r>
          </a:p>
          <a:p>
            <a:r>
              <a:rPr lang="nl-NL" dirty="0" err="1" smtClean="0"/>
              <a:t>Restricting</a:t>
            </a:r>
            <a:r>
              <a:rPr lang="nl-NL" dirty="0" smtClean="0"/>
              <a:t> time: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 – a (partial date), no indication of time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– a (partial date) or a date + time. If time is present a </a:t>
            </a:r>
            <a:r>
              <a:rPr lang="en-US" dirty="0" err="1" smtClean="0"/>
              <a:t>timezone</a:t>
            </a:r>
            <a:r>
              <a:rPr lang="en-US" dirty="0" smtClean="0"/>
              <a:t> MUST be included!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 – for timestamps, generated by systems =&gt; MUST include seconds + </a:t>
            </a:r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5057775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xs:boolean</a:t>
            </a:r>
            <a:r>
              <a:rPr lang="en-US" dirty="0" smtClean="0"/>
              <a:t> allows “0”, “1”. Java’s </a:t>
            </a:r>
            <a:r>
              <a:rPr lang="en-US" dirty="0" err="1" smtClean="0"/>
              <a:t>Boolean.valueOf</a:t>
            </a:r>
            <a:r>
              <a:rPr lang="en-US" dirty="0" smtClean="0"/>
              <a:t>() does not. But </a:t>
            </a:r>
            <a:r>
              <a:rPr lang="en-US" dirty="0" err="1" smtClean="0"/>
              <a:t>valueOf</a:t>
            </a:r>
            <a:r>
              <a:rPr lang="en-US" dirty="0" smtClean="0"/>
              <a:t>() allows “True”, which </a:t>
            </a:r>
            <a:r>
              <a:rPr lang="en-US" dirty="0" err="1" smtClean="0"/>
              <a:t>xs:boolean</a:t>
            </a:r>
            <a:r>
              <a:rPr lang="en-US" dirty="0" smtClean="0"/>
              <a:t> does not.</a:t>
            </a:r>
          </a:p>
          <a:p>
            <a:r>
              <a:rPr lang="en-US" dirty="0" smtClean="0"/>
              <a:t>“+00004” is correct according to </a:t>
            </a:r>
            <a:r>
              <a:rPr lang="en-US" dirty="0" err="1" smtClean="0"/>
              <a:t>xs:int</a:t>
            </a:r>
            <a:r>
              <a:rPr lang="en-US" dirty="0" smtClean="0"/>
              <a:t>. .NET parses this, Java does not. Ruby’s </a:t>
            </a:r>
            <a:r>
              <a:rPr lang="en-US" dirty="0" err="1" smtClean="0"/>
              <a:t>to_i</a:t>
            </a:r>
            <a:r>
              <a:rPr lang="en-US" dirty="0" smtClean="0"/>
              <a:t>() allows “34abc” and the Integer() constructor sees “09” as an (incorrect) octal…</a:t>
            </a:r>
          </a:p>
          <a:p>
            <a:r>
              <a:rPr lang="en-US" dirty="0" smtClean="0"/>
              <a:t>Generally not round-</a:t>
            </a:r>
            <a:r>
              <a:rPr lang="en-US" dirty="0" err="1" smtClean="0"/>
              <a:t>trippable</a:t>
            </a:r>
            <a:r>
              <a:rPr lang="en-US" dirty="0"/>
              <a:t> </a:t>
            </a:r>
            <a:r>
              <a:rPr lang="en-US" dirty="0" smtClean="0"/>
              <a:t>(problems for unit-tests, digital signatures)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“Choice”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More about Narrative (inline images)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communicate multiple Resources, we use </a:t>
            </a:r>
            <a:r>
              <a:rPr lang="en-US" u="sng" dirty="0" smtClean="0"/>
              <a:t>Bundles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Documents or messages</a:t>
            </a:r>
          </a:p>
          <a:p>
            <a:pPr lvl="1"/>
            <a:r>
              <a:rPr lang="en-US" dirty="0" smtClean="0"/>
              <a:t>Multiple-resource inserts (“batches”)</a:t>
            </a:r>
          </a:p>
          <a:p>
            <a:r>
              <a:rPr lang="en-US" dirty="0" smtClean="0"/>
              <a:t>To Bundle resources, we use the Atom syndication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 (Atom)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CodeableConcept</a:t>
            </a:r>
            <a:r>
              <a:rPr lang="en-US" dirty="0" smtClean="0"/>
              <a:t>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dirty="0">
                <a:latin typeface="Courier New" pitchFamily="49" charset="0"/>
                <a:cs typeface="Courier New" pitchFamily="49" charset="0"/>
              </a:rPr>
              <a:t>&lt;concept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4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4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system&gt;http://hl7.org/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/icd-10&lt;/system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code&gt;R51&lt;/code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="1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system&gt;http://snomed.info&lt;/system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code&gt;25064002&lt;/code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general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headache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concept&gt;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2514600" y="2895600"/>
            <a:ext cx="2862295" cy="1600200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modeling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noProof="1" smtClean="0"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Resource</a:t>
            </a:r>
            <a:endParaRPr lang="en-US" sz="14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noProof="1" smtClean="0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endParaRPr lang="en-US" sz="14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{}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Code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en-US" sz="14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noProof="1" smtClean="0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noProof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prstClr val="black"/>
                </a:solidFill>
                <a:latin typeface="Consolas"/>
              </a:rPr>
              <a:t> }</a:t>
            </a:r>
            <a:endParaRPr lang="en-US" sz="14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6622183" cy="2438400"/>
          </a:xfrm>
        </p:spPr>
      </p:pic>
      <p:sp>
        <p:nvSpPr>
          <p:cNvPr id="9" name="TextBox 8"/>
          <p:cNvSpPr txBox="1"/>
          <p:nvPr/>
        </p:nvSpPr>
        <p:spPr>
          <a:xfrm>
            <a:off x="1828800" y="4514760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0" y="1638092"/>
            <a:ext cx="6834564" cy="2781508"/>
          </a:xfrm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4161"/>
            <a:ext cx="7217239" cy="4802839"/>
          </a:xfrm>
        </p:spPr>
      </p:pic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your organization…</a:t>
            </a:r>
          </a:p>
          <a:p>
            <a:r>
              <a:rPr lang="en-US" dirty="0" smtClean="0"/>
              <a:t>HL7 (v2/v3) background?</a:t>
            </a:r>
          </a:p>
          <a:p>
            <a:r>
              <a:rPr lang="en-US" dirty="0" smtClean="0"/>
              <a:t>Experience with FHIR?</a:t>
            </a:r>
          </a:p>
          <a:p>
            <a:r>
              <a:rPr lang="en-US" dirty="0" smtClean="0"/>
              <a:t>Platform of choice (.NET, Java, Ruby, …)?</a:t>
            </a:r>
          </a:p>
          <a:p>
            <a:r>
              <a:rPr lang="en-US" dirty="0" smtClean="0"/>
              <a:t>Familiar with HTTP, Xml, JSON, REST?</a:t>
            </a:r>
          </a:p>
          <a:p>
            <a:r>
              <a:rPr lang="en-US" dirty="0" smtClean="0"/>
              <a:t>Persistence technologies used?</a:t>
            </a:r>
          </a:p>
          <a:p>
            <a:r>
              <a:rPr lang="en-US" dirty="0" smtClean="0"/>
              <a:t>Expectations for today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Xsd</a:t>
            </a:r>
            <a:r>
              <a:rPr lang="en-US" dirty="0" smtClean="0"/>
              <a:t> – LabReport.xsd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Java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uses </a:t>
            </a:r>
            <a:r>
              <a:rPr lang="en-US" dirty="0" err="1" smtClean="0"/>
              <a:t>RESTful</a:t>
            </a:r>
            <a:r>
              <a:rPr lang="en-US" dirty="0" smtClean="0"/>
              <a:t>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Transfer”</a:t>
            </a:r>
          </a:p>
          <a:p>
            <a:r>
              <a:rPr lang="en-US" dirty="0" smtClean="0"/>
              <a:t>Represent your data as “resources”</a:t>
            </a:r>
          </a:p>
          <a:p>
            <a:r>
              <a:rPr lang="en-US" dirty="0" smtClean="0"/>
              <a:t>Make “Resources” URI addressable</a:t>
            </a:r>
          </a:p>
          <a:p>
            <a:r>
              <a:rPr lang="en-US" dirty="0" smtClean="0"/>
              <a:t>Use HTTP to do CRUD operations</a:t>
            </a:r>
          </a:p>
          <a:p>
            <a:r>
              <a:rPr lang="en-US" dirty="0" smtClean="0"/>
              <a:t>Resources may be exchanged using different representations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Glory of 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/person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/@1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xml+fhir;charset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787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Content-Location: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://fhir.furore.com/fhir/person/@1/history/@1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Last-Modified: Tue, 29 May 2012 23:45:32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GMT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fact: an URL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the </a:t>
            </a:r>
            <a:r>
              <a:rPr lang="en-US" i="1" dirty="0" smtClean="0"/>
              <a:t>version-specific</a:t>
            </a:r>
            <a:r>
              <a:rPr lang="en-US" dirty="0" smtClean="0"/>
              <a:t> URL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 </a:t>
            </a:r>
            <a:r>
              <a:rPr lang="en-US" sz="1600" i="1" dirty="0" smtClean="0">
                <a:cs typeface="Courier New" pitchFamily="49" charset="0"/>
              </a:rPr>
              <a:t>(continued)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		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1/history/@4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848099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9717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60579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1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(</a:t>
            </a:r>
            <a:r>
              <a:rPr lang="en-US" dirty="0" err="1" smtClean="0"/>
              <a:t>json</a:t>
            </a:r>
            <a:r>
              <a:rPr lang="en-US" dirty="0" smtClean="0"/>
              <a:t> or xml) using an HTTP Accept header, or $format parameter.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err="1" smtClean="0"/>
              <a:t>modelling</a:t>
            </a:r>
            <a:r>
              <a:rPr lang="en-US" dirty="0" smtClean="0"/>
              <a:t>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read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“PUT” on the resources ID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Content-Type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 location that does not yet exist. </a:t>
            </a:r>
          </a:p>
          <a:p>
            <a:r>
              <a:rPr lang="en-US" dirty="0" smtClean="0"/>
              <a:t>If it does: Resource gets </a:t>
            </a:r>
            <a:r>
              <a:rPr lang="en-US" i="1" dirty="0" smtClean="0"/>
              <a:t>created</a:t>
            </a:r>
            <a:r>
              <a:rPr lang="en-US" dirty="0" smtClean="0"/>
              <a:t> at that location =&gt; client determines resource’s id!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you don’t.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POST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Supply body’s </a:t>
            </a:r>
            <a:r>
              <a:rPr lang="en-US" dirty="0"/>
              <a:t>format </a:t>
            </a:r>
            <a:r>
              <a:rPr lang="en-US" dirty="0" smtClean="0"/>
              <a:t>in Content-Type </a:t>
            </a:r>
            <a:r>
              <a:rPr lang="en-US" dirty="0"/>
              <a:t>header  </a:t>
            </a:r>
          </a:p>
          <a:p>
            <a:r>
              <a:rPr lang="en-US" dirty="0"/>
              <a:t>Server returns body as stored (possibly altered!)</a:t>
            </a:r>
          </a:p>
          <a:p>
            <a:r>
              <a:rPr lang="en-US" dirty="0"/>
              <a:t>Server returns </a:t>
            </a:r>
            <a:r>
              <a:rPr lang="en-US" dirty="0" smtClean="0"/>
              <a:t>newly assigned resource id URL in </a:t>
            </a:r>
            <a:r>
              <a:rPr lang="en-US" dirty="0"/>
              <a:t>the </a:t>
            </a:r>
            <a:r>
              <a:rPr lang="en-US" i="1" dirty="0" smtClean="0"/>
              <a:t>Location</a:t>
            </a:r>
            <a:r>
              <a:rPr lang="en-US" dirty="0" smtClean="0"/>
              <a:t> </a:t>
            </a:r>
            <a:r>
              <a:rPr lang="en-US" dirty="0"/>
              <a:t>header.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PUT/POST 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It is still there in /updates and /history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deletions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revival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perspective?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667000"/>
            <a:ext cx="6324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http://server.org/person/search?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kramer&amp;gender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atom+xml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paged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$page </a:t>
            </a:r>
            <a:r>
              <a:rPr lang="nl-NL" dirty="0" err="1"/>
              <a:t>and</a:t>
            </a:r>
            <a:r>
              <a:rPr lang="nl-NL" dirty="0"/>
              <a:t> $</a:t>
            </a:r>
            <a:r>
              <a:rPr lang="nl-NL" dirty="0" err="1"/>
              <a:t>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…what the result looks like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marL="742950" lvl="2" indent="-342900">
              <a:buSzPct val="75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</a:t>
            </a:r>
            <a:r>
              <a:rPr lang="en-US" i="1" dirty="0" smtClean="0"/>
              <a:t>after</a:t>
            </a:r>
            <a:r>
              <a:rPr lang="en-US" dirty="0" smtClean="0"/>
              <a:t> a certain moment.</a:t>
            </a:r>
          </a:p>
          <a:p>
            <a:r>
              <a:rPr lang="en-US" strike="sngStrike" dirty="0" smtClean="0"/>
              <a:t>All other search parameters for those resources are allowed too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http://server.org/person/@1/history</a:t>
            </a:r>
          </a:p>
          <a:p>
            <a:r>
              <a:rPr lang="en-US" dirty="0" smtClean="0"/>
              <a:t>Changes are updates, but also deletions</a:t>
            </a:r>
          </a:p>
          <a:p>
            <a:r>
              <a:rPr lang="en-US" dirty="0" smtClean="0"/>
              <a:t>Notice that a version-specific URL is this URL, with a version id added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returning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 -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r>
              <a:rPr lang="en-US" dirty="0" smtClean="0"/>
              <a:t>of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6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REST involved: transport as a SOAP or MLLP payload, e-mail, …</a:t>
            </a:r>
          </a:p>
          <a:p>
            <a:r>
              <a:rPr lang="en-US" dirty="0" smtClean="0"/>
              <a:t>You can still store &amp; retrieve your document using a FHIR REST server (like any artifact):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http://server.org/fhir/binary</a:t>
            </a:r>
          </a:p>
          <a:p>
            <a:r>
              <a:rPr lang="en-US" dirty="0" smtClean="0"/>
              <a:t>Here, your document is treated as a “blob”, so</a:t>
            </a:r>
            <a:r>
              <a:rPr lang="en-US" dirty="0"/>
              <a:t> </a:t>
            </a:r>
            <a:r>
              <a:rPr lang="en-US" dirty="0" smtClean="0"/>
              <a:t>the document remains a unit, posting a document does not suggest disassembly!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“drop” your document using FHIR 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 smtClean="0"/>
              <a:t>No storage or disassembly is implied, your just posting a document in its entirety.</a:t>
            </a:r>
          </a:p>
          <a:p>
            <a:r>
              <a:rPr lang="en-US" dirty="0" smtClean="0"/>
              <a:t>Servers can implement specific functionality as required between trading partners when receiving such a document.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/>
              <a:t>N</a:t>
            </a:r>
            <a:r>
              <a:rPr lang="en-US" dirty="0" smtClean="0"/>
              <a:t>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6721</a:t>
            </a:r>
          </a:p>
          <a:p>
            <a:pPr lvl="1"/>
            <a:r>
              <a:rPr lang="en-US" dirty="0" smtClean="0"/>
              <a:t>List of resources</a:t>
            </a:r>
          </a:p>
          <a:p>
            <a:pPr lvl="1"/>
            <a:r>
              <a:rPr lang="en-US" dirty="0" smtClean="0"/>
              <a:t>List of updates on resources (history)</a:t>
            </a:r>
          </a:p>
          <a:p>
            <a:pPr lvl="1"/>
            <a:r>
              <a:rPr lang="en-US" dirty="0" smtClean="0"/>
              <a:t>Deleted resources (for history)</a:t>
            </a:r>
          </a:p>
          <a:p>
            <a:pPr lvl="1"/>
            <a:r>
              <a:rPr lang="en-US" dirty="0" smtClean="0"/>
              <a:t>Resource metadata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Version-specific id</a:t>
            </a:r>
          </a:p>
          <a:p>
            <a:pPr lvl="2"/>
            <a:r>
              <a:rPr lang="en-US" dirty="0" smtClean="0"/>
              <a:t>Resource type</a:t>
            </a:r>
          </a:p>
          <a:p>
            <a:pPr lvl="2"/>
            <a:r>
              <a:rPr lang="en-US" dirty="0" smtClean="0"/>
              <a:t>Last-updated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Poll-based protocol for keeping up-to-date with news-feeds</a:t>
            </a:r>
          </a:p>
          <a:p>
            <a:r>
              <a:rPr lang="en-US" dirty="0" smtClean="0"/>
              <a:t>Xml-based format: feed (root) + ‘n’ entries</a:t>
            </a:r>
          </a:p>
          <a:p>
            <a:r>
              <a:rPr lang="en-US" dirty="0" smtClean="0"/>
              <a:t>Links: “self”, “edit”, “alternate”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Updated</a:t>
            </a:r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feed header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entry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versions of entries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Composition</a:t>
            </a:r>
            <a:r>
              <a:rPr lang="nl-NL" dirty="0" smtClean="0"/>
              <a:t> versus </a:t>
            </a:r>
            <a:r>
              <a:rPr lang="nl-NL" dirty="0" err="1" smtClean="0"/>
              <a:t>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dirty="0" smtClean="0"/>
              <a:t>No context across references – safe retrieval as individual resources</a:t>
            </a:r>
          </a:p>
          <a:p>
            <a:pPr lvl="1"/>
            <a:r>
              <a:rPr lang="en-US" dirty="0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dirty="0" smtClean="0"/>
              <a:t>Resources are the unit of storage, validation, versioning</a:t>
            </a:r>
          </a:p>
          <a:p>
            <a:pPr lvl="1"/>
            <a:r>
              <a:rPr lang="en-US" dirty="0" smtClean="0"/>
              <a:t>References are “weak”, no ref. integrity.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Tombstones - Deletions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</a:t>
            </a:r>
            <a:r>
              <a:rPr lang="en-US" dirty="0"/>
              <a:t>markup</a:t>
            </a:r>
            <a:r>
              <a:rPr lang="en-US" dirty="0" smtClean="0"/>
              <a:t>!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status" : "final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issued"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 :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2011-03-04T11:45:33+11:00:00" } 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/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/>
            <a:r>
              <a:rPr lang="en-US" i="1" dirty="0"/>
              <a:t>Very</a:t>
            </a:r>
            <a:r>
              <a:rPr lang="en-US" dirty="0"/>
              <a:t> easy parsing for JavaScript </a:t>
            </a:r>
            <a:r>
              <a:rPr lang="en-US" dirty="0" smtClean="0"/>
              <a:t>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  <a:endParaRPr lang="en-US" dirty="0"/>
          </a:p>
          <a:p>
            <a:pPr marL="285750"/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5432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&lt;XXX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Two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&lt;/D&gt;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&lt;div&gt;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&lt;b&gt;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&lt;/b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&lt;/XXX&gt;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77812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“B”: { “@a” : “c” },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“C”: [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Two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 ],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“D” :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“div” : 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“#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nl-NL" sz="16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     “#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”:“easy”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 are rendered as a string into an member “value”, using XML serialization.</a:t>
            </a:r>
          </a:p>
          <a:p>
            <a:r>
              <a:rPr lang="en-US" dirty="0" smtClean="0"/>
              <a:t>Attributes with cardinality &gt; 1 use JSON arrays</a:t>
            </a:r>
          </a:p>
          <a:p>
            <a:r>
              <a:rPr lang="en-US" dirty="0" smtClean="0"/>
              <a:t>Resources and </a:t>
            </a:r>
            <a:r>
              <a:rPr lang="en-US" dirty="0" err="1" smtClean="0"/>
              <a:t>datatypes</a:t>
            </a:r>
            <a:r>
              <a:rPr lang="en-US" dirty="0" smtClean="0"/>
              <a:t> are JSON objects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  <a:p>
            <a:r>
              <a:rPr lang="en-US" dirty="0" smtClean="0"/>
              <a:t>The “id” attribute is rendered as an “_id” member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5C78-7BD8-47C0-88A0-6DA77AB0E0BB}" type="datetime1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{"value":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"http://hl7.org/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/icd-10" },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value" :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"R51" 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"system": {"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value":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"http://snomed.info"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"code": { "value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"25064002"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],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value" :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“general headache“ 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primary“ : { “value” : “__112231”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740078" cy="577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4137" y="3974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209800" y="4038600"/>
            <a:ext cx="4619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783429" y="4158734"/>
            <a:ext cx="2160171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not yet a way to render Atom in JSON, though there are initiatives, all ugly.</a:t>
            </a:r>
          </a:p>
          <a:p>
            <a:r>
              <a:rPr lang="en-US" dirty="0" smtClean="0"/>
              <a:t>So, we had to (sorry) roll our own….</a:t>
            </a:r>
          </a:p>
          <a:p>
            <a:r>
              <a:rPr lang="en-US" dirty="0" smtClean="0"/>
              <a:t>…very straightforward, single-purpose</a:t>
            </a:r>
          </a:p>
          <a:p>
            <a:r>
              <a:rPr lang="en-US" dirty="0" smtClean="0"/>
              <a:t>Atom JSON solution</a:t>
            </a:r>
          </a:p>
          <a:p>
            <a:r>
              <a:rPr lang="en-US" dirty="0" smtClean="0"/>
              <a:t>(Note: MIME type is still application/</a:t>
            </a:r>
            <a:r>
              <a:rPr lang="en-US" dirty="0" err="1" smtClean="0"/>
              <a:t>json</a:t>
            </a:r>
            <a:r>
              <a:rPr lang="en-US" dirty="0" smtClean="0"/>
              <a:t>!)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C14C-5A61-4D4D-B38C-096C9971D9C2}" type="datetime1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</a:t>
            </a:r>
            <a:r>
              <a:rPr lang="nl-NL" sz="1400" b="1" dirty="0" smtClean="0">
                <a:solidFill>
                  <a:srgbClr val="CC0000"/>
                </a:solidFill>
              </a:rPr>
              <a:t>   "</a:t>
            </a:r>
            <a:r>
              <a:rPr lang="nl-NL" sz="1400" b="1" dirty="0" err="1">
                <a:solidFill>
                  <a:srgbClr val="CC0000"/>
                </a:solidFill>
              </a:rPr>
              <a:t>title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</a:t>
            </a:r>
            <a:r>
              <a:rPr lang="nl-NL" sz="1400" dirty="0" err="1">
                <a:solidFill>
                  <a:srgbClr val="007777"/>
                </a:solidFill>
              </a:rPr>
              <a:t>result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 err="1">
                <a:solidFill>
                  <a:srgbClr val="CC0000"/>
                </a:solidFill>
              </a:rPr>
              <a:t>updated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2012-09-20T12:04:45Z"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 err="1">
                <a:solidFill>
                  <a:srgbClr val="CC0000"/>
                </a:solidFill>
              </a:rPr>
              <a:t>id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>
                <a:solidFill>
                  <a:srgbClr val="CC0000"/>
                </a:solidFill>
              </a:rPr>
              <a:t>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>
                <a:solidFill>
                  <a:srgbClr val="007777"/>
                </a:solidFill>
              </a:rPr>
              <a:t>self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href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</a:t>
            </a:r>
            <a:r>
              <a:rPr lang="nl-NL" sz="1400" dirty="0" smtClean="0">
                <a:solidFill>
                  <a:srgbClr val="007777"/>
                </a:solidFill>
              </a:rPr>
              <a:t>://server.org/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person?format</a:t>
            </a:r>
            <a:r>
              <a:rPr lang="nl-NL" sz="1400" dirty="0" smtClean="0">
                <a:solidFill>
                  <a:srgbClr val="007777"/>
                </a:solidFill>
              </a:rPr>
              <a:t>=</a:t>
            </a:r>
            <a:r>
              <a:rPr lang="nl-NL" sz="1400" dirty="0" err="1" smtClean="0">
                <a:solidFill>
                  <a:srgbClr val="007777"/>
                </a:solidFill>
              </a:rPr>
              <a:t>json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}</a:t>
            </a:r>
            <a:r>
              <a:rPr lang="nl-NL" sz="1400" dirty="0" smtClean="0"/>
              <a:t>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>
                <a:solidFill>
                  <a:srgbClr val="CC0000"/>
                </a:solidFill>
              </a:rPr>
              <a:t>entry"</a:t>
            </a:r>
            <a:r>
              <a:rPr lang="nl-NL" sz="1400" dirty="0"/>
              <a:t>: </a:t>
            </a:r>
            <a:r>
              <a:rPr lang="nl-NL" sz="1400" b="1" dirty="0" smtClean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</a:rPr>
              <a:t>               </a:t>
            </a: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title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</a:t>
            </a:r>
            <a:r>
              <a:rPr lang="nl-NL" sz="1400" dirty="0" err="1">
                <a:solidFill>
                  <a:srgbClr val="007777"/>
                </a:solidFill>
              </a:rPr>
              <a:t>with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id</a:t>
            </a:r>
            <a:r>
              <a:rPr lang="nl-NL" sz="1400" dirty="0">
                <a:solidFill>
                  <a:srgbClr val="007777"/>
                </a:solidFill>
              </a:rPr>
              <a:t> = 1 </a:t>
            </a:r>
            <a:r>
              <a:rPr lang="nl-NL" sz="1400" dirty="0" err="1">
                <a:solidFill>
                  <a:srgbClr val="007777"/>
                </a:solidFill>
              </a:rPr>
              <a:t>and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version</a:t>
            </a:r>
            <a:r>
              <a:rPr lang="nl-NL" sz="1400" dirty="0">
                <a:solidFill>
                  <a:srgbClr val="007777"/>
                </a:solidFill>
              </a:rPr>
              <a:t>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>
                <a:solidFill>
                  <a:srgbClr val="007777"/>
                </a:solidFill>
              </a:rPr>
              <a:t>self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href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/person/@1/</a:t>
            </a:r>
            <a:r>
              <a:rPr lang="nl-NL" sz="1400" dirty="0" err="1">
                <a:solidFill>
                  <a:srgbClr val="007777"/>
                </a:solidFill>
              </a:rPr>
              <a:t>history</a:t>
            </a:r>
            <a:r>
              <a:rPr lang="nl-NL" sz="1400" dirty="0">
                <a:solidFill>
                  <a:srgbClr val="007777"/>
                </a:solidFill>
              </a:rPr>
              <a:t>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id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updated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2012-05-29T23:45:32Z"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published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2012-09-20T12:04:47Z"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author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</a:t>
            </a:r>
            <a:r>
              <a:rPr lang="nl-NL" sz="1400" dirty="0" err="1">
                <a:solidFill>
                  <a:srgbClr val="007777"/>
                </a:solidFill>
              </a:rPr>
              <a:t>publishing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committee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category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scheme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r>
              <a:rPr lang="nl-NL" sz="1400" dirty="0" smtClean="0"/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content"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	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</a:t>
            </a:r>
            <a:r>
              <a:rPr lang="nl-NL" sz="1400" dirty="0" smtClean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 smtClean="0">
                <a:solidFill>
                  <a:srgbClr val="00AA00"/>
                </a:solidFill>
              </a:rPr>
              <a:t>	}</a:t>
            </a:r>
            <a:endParaRPr lang="nl-NL" sz="14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Parsing &amp; Serializing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FHIR C# and Java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Download Csharp.zip from the Implementation page (source code distribution):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648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chemeClr val="tx1"/>
                </a:solidFill>
                <a:latin typeface="Consolas"/>
              </a:rPr>
              <a:t>//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solidFill>
                  <a:schemeClr val="tx1"/>
                </a:solidFill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chemeClr val="tx1"/>
                </a:solidFill>
                <a:latin typeface="Consolas"/>
              </a:rPr>
              <a:t>//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.IsTrue(errors.Count() == 0, errors.ToString());</a:t>
            </a:r>
          </a:p>
          <a:p>
            <a:pPr marL="0" indent="0">
              <a:buNone/>
            </a:pPr>
            <a:endParaRPr lang="en-US" sz="16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Aggregate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using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648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 smtClean="0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));</a:t>
            </a:r>
            <a:endParaRPr lang="en-US" noProof="1" smtClean="0"/>
          </a:p>
          <a:p>
            <a:pPr marL="0" indent="0">
              <a:buNone/>
            </a:pPr>
            <a:endParaRPr lang="en-US" sz="1600" b="1" noProof="1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TODO: Grahame, how to Parse JSON?</a:t>
            </a:r>
            <a:endParaRPr lang="en-US" sz="1600" b="1" noProof="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 smtClean="0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//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 result = sw.ToString();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using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441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 smtClean="0"/>
              <a:t> </a:t>
            </a: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 smtClean="0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 smtClean="0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 smtClean="0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b="1" noProof="1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CURRENT VERSION</a:t>
            </a:r>
          </a:p>
          <a:p>
            <a:r>
              <a:rPr lang="en-US" dirty="0" smtClean="0"/>
              <a:t>NEXT SLIDES ARE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4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scenarios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539552" y="5013176"/>
            <a:ext cx="2016224" cy="100811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11560" y="3356992"/>
            <a:ext cx="1944216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23528" y="1196752"/>
            <a:ext cx="2448272" cy="864096"/>
          </a:xfrm>
          <a:prstGeom prst="round2Diag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FHIR Resource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215516" y="2276872"/>
            <a:ext cx="273630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187624" y="4437112"/>
            <a:ext cx="792088" cy="79208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up 46"/>
          <p:cNvGrpSpPr/>
          <p:nvPr/>
        </p:nvGrpSpPr>
        <p:grpSpPr>
          <a:xfrm>
            <a:off x="3547108" y="1444134"/>
            <a:ext cx="1347741" cy="4289122"/>
            <a:chOff x="3547108" y="1444134"/>
            <a:chExt cx="1347741" cy="4289122"/>
          </a:xfrm>
        </p:grpSpPr>
        <p:sp>
          <p:nvSpPr>
            <p:cNvPr id="12" name="TextBox 11"/>
            <p:cNvSpPr txBox="1"/>
            <p:nvPr/>
          </p:nvSpPr>
          <p:spPr>
            <a:xfrm>
              <a:off x="3635896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7108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9912" y="536392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2" y="45663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ORM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3854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9952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39952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39952" y="429309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39952" y="5049180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508104" y="1444134"/>
            <a:ext cx="1347741" cy="4566121"/>
            <a:chOff x="5456507" y="1444134"/>
            <a:chExt cx="1347741" cy="4566121"/>
          </a:xfrm>
        </p:grpSpPr>
        <p:sp>
          <p:nvSpPr>
            <p:cNvPr id="24" name="TextBox 23"/>
            <p:cNvSpPr txBox="1"/>
            <p:nvPr/>
          </p:nvSpPr>
          <p:spPr>
            <a:xfrm>
              <a:off x="5545295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6507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08104" y="5363924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3253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049351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49351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37803" y="4230380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86600" y="1444281"/>
            <a:ext cx="1752600" cy="4566121"/>
            <a:chOff x="7086600" y="1444281"/>
            <a:chExt cx="1752600" cy="4566121"/>
          </a:xfrm>
        </p:grpSpPr>
        <p:sp>
          <p:nvSpPr>
            <p:cNvPr id="37" name="TextBox 36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6600" y="34406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77492" y="5364071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236296" y="1444281"/>
            <a:ext cx="1557507" cy="3919790"/>
            <a:chOff x="7236296" y="1444281"/>
            <a:chExt cx="1557507" cy="3919790"/>
          </a:xfrm>
        </p:grpSpPr>
        <p:sp>
          <p:nvSpPr>
            <p:cNvPr id="56" name="TextBox 55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1249" y="378904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XML</a:t>
              </a:r>
              <a:endParaRPr lang="nl-NL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71249" y="4717593"/>
              <a:ext cx="1122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ways</a:t>
            </a:r>
            <a:r>
              <a:rPr lang="nl-NL" dirty="0" smtClean="0"/>
              <a:t> of storing in </a:t>
            </a:r>
            <a:r>
              <a:rPr lang="nl-NL" dirty="0" err="1" smtClean="0"/>
              <a:t>MongoDb</a:t>
            </a:r>
            <a:endParaRPr lang="nl-N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836712"/>
            <a:ext cx="5975648" cy="38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database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server.GetDatabase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"test"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7" name="Picture 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467783" y="1340768"/>
            <a:ext cx="6551473" cy="6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database.GetCollection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entities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2"/>
          <p:cNvSpPr>
            <a:spLocks noChangeArrowheads="1"/>
          </p:cNvSpPr>
          <p:nvPr/>
        </p:nvSpPr>
        <p:spPr bwMode="auto">
          <a:xfrm>
            <a:off x="467544" y="2033535"/>
            <a:ext cx="4510850" cy="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Name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"Tom"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entity.Id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467544" y="3119459"/>
            <a:ext cx="5992025" cy="297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nested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"John Doe"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street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"123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 St."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Centerville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"zip"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12345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nested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nl-NL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8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1681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" y="4077072"/>
            <a:ext cx="841184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at the bottom: Primitives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641-DE6C-4460-BF47-734601E4A699}" type="datetime1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5642</Words>
  <Application>Microsoft Office PowerPoint</Application>
  <PresentationFormat>On-screen Show (4:3)</PresentationFormat>
  <Paragraphs>1160</Paragraphs>
  <Slides>86</Slides>
  <Notes>61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Refined</vt:lpstr>
      <vt:lpstr>FHIR for Developers</vt:lpstr>
      <vt:lpstr>Introduction</vt:lpstr>
      <vt:lpstr>Introduce ourselves</vt:lpstr>
      <vt:lpstr>Deconstructing FHIR</vt:lpstr>
      <vt:lpstr>What perspective?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PowerPoint Presentation</vt:lpstr>
      <vt:lpstr>Bundles</vt:lpstr>
      <vt:lpstr>An example Bundle (Atom)</vt:lpstr>
      <vt:lpstr>Extensions</vt:lpstr>
      <vt:lpstr>CodeableConcept uses id!</vt:lpstr>
      <vt:lpstr>The FHIR modeling concepts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Advanced topic - batches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Parsing &amp; Serializing</vt:lpstr>
      <vt:lpstr>C# reference implementation</vt:lpstr>
      <vt:lpstr>Parsing using C#</vt:lpstr>
      <vt:lpstr>Parsing using Java</vt:lpstr>
      <vt:lpstr>Serializing using C#</vt:lpstr>
      <vt:lpstr>Serializing using Java</vt:lpstr>
      <vt:lpstr>PowerPoint Presentation</vt:lpstr>
      <vt:lpstr>Solution scenarios</vt:lpstr>
      <vt:lpstr>Two ways of storing in MongoDb</vt:lpstr>
      <vt:lpstr>PowerPoint Presentation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255</cp:revision>
  <dcterms:created xsi:type="dcterms:W3CDTF">2008-01-21T06:12:12Z</dcterms:created>
  <dcterms:modified xsi:type="dcterms:W3CDTF">2012-12-18T12:50:43Z</dcterms:modified>
</cp:coreProperties>
</file>