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88"/>
  </p:notesMasterIdLst>
  <p:sldIdLst>
    <p:sldId id="256" r:id="rId2"/>
    <p:sldId id="258" r:id="rId3"/>
    <p:sldId id="259" r:id="rId4"/>
    <p:sldId id="260" r:id="rId5"/>
    <p:sldId id="335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8" r:id="rId14"/>
    <p:sldId id="270" r:id="rId15"/>
    <p:sldId id="272" r:id="rId16"/>
    <p:sldId id="279" r:id="rId17"/>
    <p:sldId id="273" r:id="rId18"/>
    <p:sldId id="275" r:id="rId19"/>
    <p:sldId id="277" r:id="rId20"/>
    <p:sldId id="276" r:id="rId21"/>
    <p:sldId id="278" r:id="rId22"/>
    <p:sldId id="280" r:id="rId23"/>
    <p:sldId id="314" r:id="rId24"/>
    <p:sldId id="269" r:id="rId25"/>
    <p:sldId id="267" r:id="rId26"/>
    <p:sldId id="346" r:id="rId27"/>
    <p:sldId id="349" r:id="rId28"/>
    <p:sldId id="348" r:id="rId29"/>
    <p:sldId id="347" r:id="rId30"/>
    <p:sldId id="350" r:id="rId31"/>
    <p:sldId id="353" r:id="rId32"/>
    <p:sldId id="281" r:id="rId33"/>
    <p:sldId id="282" r:id="rId34"/>
    <p:sldId id="283" r:id="rId35"/>
    <p:sldId id="284" r:id="rId36"/>
    <p:sldId id="285" r:id="rId37"/>
    <p:sldId id="286" r:id="rId38"/>
    <p:sldId id="309" r:id="rId39"/>
    <p:sldId id="289" r:id="rId40"/>
    <p:sldId id="288" r:id="rId41"/>
    <p:sldId id="292" r:id="rId42"/>
    <p:sldId id="293" r:id="rId43"/>
    <p:sldId id="294" r:id="rId44"/>
    <p:sldId id="295" r:id="rId45"/>
    <p:sldId id="291" r:id="rId46"/>
    <p:sldId id="296" r:id="rId47"/>
    <p:sldId id="290" r:id="rId48"/>
    <p:sldId id="310" r:id="rId49"/>
    <p:sldId id="311" r:id="rId50"/>
    <p:sldId id="312" r:id="rId51"/>
    <p:sldId id="298" r:id="rId52"/>
    <p:sldId id="299" r:id="rId53"/>
    <p:sldId id="297" r:id="rId54"/>
    <p:sldId id="300" r:id="rId55"/>
    <p:sldId id="301" r:id="rId56"/>
    <p:sldId id="304" r:id="rId57"/>
    <p:sldId id="319" r:id="rId58"/>
    <p:sldId id="302" r:id="rId59"/>
    <p:sldId id="303" r:id="rId60"/>
    <p:sldId id="305" r:id="rId61"/>
    <p:sldId id="308" r:id="rId62"/>
    <p:sldId id="306" r:id="rId63"/>
    <p:sldId id="307" r:id="rId64"/>
    <p:sldId id="313" r:id="rId65"/>
    <p:sldId id="315" r:id="rId66"/>
    <p:sldId id="320" r:id="rId67"/>
    <p:sldId id="317" r:id="rId68"/>
    <p:sldId id="318" r:id="rId69"/>
    <p:sldId id="321" r:id="rId70"/>
    <p:sldId id="322" r:id="rId71"/>
    <p:sldId id="323" r:id="rId72"/>
    <p:sldId id="324" r:id="rId73"/>
    <p:sldId id="332" r:id="rId74"/>
    <p:sldId id="336" r:id="rId75"/>
    <p:sldId id="337" r:id="rId76"/>
    <p:sldId id="338" r:id="rId77"/>
    <p:sldId id="341" r:id="rId78"/>
    <p:sldId id="344" r:id="rId79"/>
    <p:sldId id="342" r:id="rId80"/>
    <p:sldId id="351" r:id="rId81"/>
    <p:sldId id="345" r:id="rId82"/>
    <p:sldId id="352" r:id="rId83"/>
    <p:sldId id="339" r:id="rId84"/>
    <p:sldId id="327" r:id="rId85"/>
    <p:sldId id="330" r:id="rId86"/>
    <p:sldId id="331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46" autoAdjust="0"/>
  </p:normalViewPr>
  <p:slideViewPr>
    <p:cSldViewPr>
      <p:cViewPr varScale="1">
        <p:scale>
          <a:sx n="78" d="100"/>
          <a:sy n="78" d="100"/>
        </p:scale>
        <p:origin x="-3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0:35:00-1:00:00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1:00:00-1:05:00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1:05:00-1:15:00 (10 minutes).</a:t>
            </a:r>
            <a:r>
              <a:rPr lang="en-US" baseline="0" dirty="0" smtClean="0"/>
              <a:t> End of Quarter.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Configurability</a:t>
            </a:r>
            <a:r>
              <a:rPr lang="nl-NL" dirty="0" smtClean="0"/>
              <a:t>.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Recompile</a:t>
            </a:r>
            <a:r>
              <a:rPr lang="nl-NL" baseline="0" dirty="0" smtClean="0"/>
              <a:t> versus </a:t>
            </a:r>
            <a:r>
              <a:rPr lang="nl-NL" baseline="0" dirty="0" err="1" smtClean="0"/>
              <a:t>configure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ools.ietf.org/html/rfc39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January 14,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Restricted uri’s:</a:t>
            </a:r>
          </a:p>
          <a:p>
            <a:pPr lvl="1"/>
            <a:r>
              <a:rPr lang="en-US" smtClean="0"/>
              <a:t>oid (“1.3.4.5.6”)</a:t>
            </a:r>
          </a:p>
          <a:p>
            <a:pPr lvl="1"/>
            <a:r>
              <a:rPr lang="en-US" smtClean="0"/>
              <a:t>uuid (“72ac8493-52ac-41bd-8d5d-7258c289b5ea”)</a:t>
            </a:r>
          </a:p>
          <a:p>
            <a:pPr lvl="1"/>
            <a:r>
              <a:rPr lang="en-US" smtClean="0"/>
              <a:t>sid (“</a:t>
            </a:r>
            <a:r>
              <a:rPr lang="nl-NL" smtClean="0"/>
              <a:t>http://loinc.org”)</a:t>
            </a:r>
          </a:p>
          <a:p>
            <a:r>
              <a:rPr lang="nl-NL" smtClean="0"/>
              <a:t>Restricting time:</a:t>
            </a:r>
          </a:p>
          <a:p>
            <a:pPr lvl="1"/>
            <a:r>
              <a:rPr lang="en-US" smtClean="0"/>
              <a:t>date – a (partial date), no indication of time</a:t>
            </a:r>
          </a:p>
          <a:p>
            <a:pPr lvl="1"/>
            <a:r>
              <a:rPr lang="en-US" smtClean="0"/>
              <a:t>dateTime – a (partial date) or a date + time. If time is present a timezone MUST be included!</a:t>
            </a:r>
          </a:p>
          <a:p>
            <a:pPr lvl="1"/>
            <a:r>
              <a:rPr lang="en-US" smtClean="0"/>
              <a:t>instant – for timestamps, generated by systems =&gt; MUST include seconds + timezone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 in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488434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More about Narrative (inline images)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CodeableConcept uses 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&lt;concept&gt;</a:t>
            </a:r>
            <a:br>
              <a:rPr lang="nl-NL" dirty="0" smtClean="0"/>
            </a:br>
            <a:r>
              <a:rPr lang="nl-NL" dirty="0" smtClean="0"/>
              <a:t>   &lt;coding&gt;</a:t>
            </a:r>
            <a:br>
              <a:rPr lang="nl-NL" dirty="0" smtClean="0"/>
            </a:br>
            <a:r>
              <a:rPr lang="nl-NL" dirty="0" smtClean="0"/>
              <a:t>       &lt;system&gt;http://hl7.org/fhir/sid/icd-10&lt;/system&gt;</a:t>
            </a:r>
          </a:p>
          <a:p>
            <a:r>
              <a:rPr lang="nl-NL" dirty="0" smtClean="0"/>
              <a:t>       &lt;code&gt;R51&lt;/code&gt;</a:t>
            </a:r>
          </a:p>
          <a:p>
            <a:r>
              <a:rPr lang="nl-NL" dirty="0" smtClean="0"/>
              <a:t>   &lt;/coding&gt; </a:t>
            </a:r>
          </a:p>
          <a:p>
            <a:r>
              <a:rPr lang="nl-NL" dirty="0" smtClean="0"/>
              <a:t>   &lt;coding id="1"&gt;</a:t>
            </a:r>
          </a:p>
          <a:p>
            <a:r>
              <a:rPr lang="nl-NL" dirty="0" smtClean="0"/>
              <a:t>       &lt;system&gt;http://snomed.info&lt;/system&gt;</a:t>
            </a:r>
          </a:p>
          <a:p>
            <a:r>
              <a:rPr lang="nl-NL" dirty="0" smtClean="0"/>
              <a:t>       &lt;code&gt;25064002&lt;/code&gt;</a:t>
            </a:r>
          </a:p>
          <a:p>
            <a:r>
              <a:rPr lang="nl-NL" dirty="0" smtClean="0"/>
              <a:t>   &lt;/coding&gt;</a:t>
            </a:r>
          </a:p>
          <a:p>
            <a:r>
              <a:rPr lang="nl-NL" dirty="0" smtClean="0"/>
              <a:t>   &lt;text&gt;general headache&lt;/text&gt; </a:t>
            </a:r>
          </a:p>
          <a:p>
            <a:r>
              <a:rPr lang="nl-NL" dirty="0" smtClean="0"/>
              <a:t>   &lt;primary&gt;1&lt;/primary&gt;</a:t>
            </a:r>
          </a:p>
          <a:p>
            <a:r>
              <a:rPr lang="nl-NL" dirty="0" smtClean="0"/>
              <a:t>&lt;/concept&gt;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2514600" y="2895600"/>
            <a:ext cx="2862295" cy="1600200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4514760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848099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9717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60579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1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Looking at FHIR data modelling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“PUT” on the resources ID URL, with the new contents in the body</a:t>
            </a:r>
          </a:p>
          <a:p>
            <a:r>
              <a:rPr lang="en-US" smtClean="0"/>
              <a:t>Tell server the body’s format (xml/json) in the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might/might not allow you to PUT to a location that does not yet exist. </a:t>
            </a:r>
          </a:p>
          <a:p>
            <a:r>
              <a:rPr lang="en-US" smtClean="0"/>
              <a:t>If it does: Resource gets created at that location =&gt; client determines resource’s id!</a:t>
            </a:r>
          </a:p>
          <a:p>
            <a:r>
              <a:rPr lang="en-US" smtClean="0"/>
              <a:t>If it does not: server returns 405 (Method not allowed)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requires client to send Content-Location header with a version-specific URL</a:t>
            </a:r>
          </a:p>
          <a:p>
            <a:r>
              <a:rPr lang="en-US" smtClean="0"/>
              <a:t>Server uses this to check whether you are updating the latest version.</a:t>
            </a:r>
          </a:p>
          <a:p>
            <a:r>
              <a:rPr lang="en-US" smtClean="0"/>
              <a:t>Server will then return 409 (Conflict) if you don’t.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POST the contents to an url which indicates the resource type: </a:t>
            </a:r>
          </a:p>
          <a:p>
            <a:pPr lvl="1"/>
            <a:r>
              <a:rPr lang="en-US" smtClean="0"/>
              <a:t>E.g. http://server.org/fhir/person</a:t>
            </a:r>
          </a:p>
          <a:p>
            <a:r>
              <a:rPr lang="en-US" smtClean="0"/>
              <a:t>Supply body’s format in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newly assigned resource id URL in the Location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695223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/>
              <a:t>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subscribe to a feed of all a changes to certain type of resource (“updates”):</a:t>
            </a:r>
          </a:p>
          <a:p>
            <a:pPr lvl="2"/>
            <a:r>
              <a:rPr lang="en-US" smtClean="0"/>
              <a:t>http://server.org/fhir/person?[$last=xx]</a:t>
            </a:r>
          </a:p>
          <a:p>
            <a:r>
              <a:rPr lang="en-US" smtClean="0"/>
              <a:t>By specifying the $last parameter, you limit the result to records updated after a certain moment.</a:t>
            </a:r>
          </a:p>
          <a:p>
            <a:r>
              <a:rPr lang="en-US" smtClean="0"/>
              <a:t>All other search parameters for those resources are allowed too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obtain a history of all changes to a resource using</a:t>
            </a:r>
          </a:p>
          <a:p>
            <a:pPr lvl="1"/>
            <a:r>
              <a:rPr lang="en-US" smtClean="0"/>
              <a:t>E.g. http://server.org/person/@1/history</a:t>
            </a:r>
          </a:p>
          <a:p>
            <a:r>
              <a:rPr lang="en-US" smtClean="0"/>
              <a:t>Changes are updates, but also deletions</a:t>
            </a:r>
          </a:p>
          <a:p>
            <a:r>
              <a:rPr lang="en-US" smtClean="0"/>
              <a:t>Notice that a version-specific URL is this URL, with a version id added to it.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 - batches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FHIR makes composition and references explicit:</a:t>
            </a:r>
          </a:p>
          <a:p>
            <a:pPr lvl="1"/>
            <a:r>
              <a:rPr lang="en-US" smtClean="0"/>
              <a:t>No context across references – safe retrieval as individual resources</a:t>
            </a:r>
          </a:p>
          <a:p>
            <a:pPr lvl="1"/>
            <a:r>
              <a:rPr lang="en-US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smtClean="0"/>
              <a:t>Resources are the unit of storage, validation, versioning</a:t>
            </a:r>
          </a:p>
          <a:p>
            <a:pPr lvl="1"/>
            <a:r>
              <a:rPr lang="en-US" smtClean="0"/>
              <a:t>References are “weak”, no ref. integrity.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Primitives are rendered as a string into an member “value”, using XML serialization.</a:t>
            </a:r>
          </a:p>
          <a:p>
            <a:r>
              <a:rPr lang="en-US" smtClean="0"/>
              <a:t>Attributes with cardinality &gt; 1 use JSON arrays</a:t>
            </a:r>
          </a:p>
          <a:p>
            <a:r>
              <a:rPr lang="en-US" smtClean="0"/>
              <a:t>Resources and datatypes are JSON objects</a:t>
            </a:r>
          </a:p>
          <a:p>
            <a:r>
              <a:rPr lang="en-US" smtClean="0"/>
              <a:t>&lt;div&gt; in Narrative are represented as a single (escaped) string of XHTML</a:t>
            </a:r>
          </a:p>
          <a:p>
            <a:r>
              <a:rPr lang="en-US" smtClean="0"/>
              <a:t>The “id” attribute is rendered as an “_id” member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 {"value":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{ "value" : "R51"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 {"value":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{ "value": "25064002"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{ "value" : “general headache“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"primary“ : { “value” : “__112231”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4137" y="3974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209800" y="4038600"/>
            <a:ext cx="4619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3783429" y="4158734"/>
            <a:ext cx="2160171" cy="4894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	"Person"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&amp; Serializing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the FHIR C# and Java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  <a:endParaRPr lang="en-US" sz="1600" b="1" noProof="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OF CURRENT VERSION</a:t>
            </a:r>
          </a:p>
          <a:p>
            <a:r>
              <a:rPr lang="en-US" smtClean="0"/>
              <a:t>NEXT SLIDES ARE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4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Solution </a:t>
            </a:r>
            <a:r>
              <a:rPr lang="nl-NL" smtClean="0"/>
              <a:t>S</a:t>
            </a:r>
            <a:r>
              <a:rPr lang="nl-NL" smtClean="0"/>
              <a:t>cenarios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539552" y="5013176"/>
            <a:ext cx="2016224" cy="100811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11560" y="3356992"/>
            <a:ext cx="1944216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23528" y="1196752"/>
            <a:ext cx="2448272" cy="864096"/>
          </a:xfrm>
          <a:prstGeom prst="round2Diag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FHIR Resource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215516" y="2276872"/>
            <a:ext cx="273630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187624" y="4437112"/>
            <a:ext cx="792088" cy="79208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up 46"/>
          <p:cNvGrpSpPr/>
          <p:nvPr/>
        </p:nvGrpSpPr>
        <p:grpSpPr>
          <a:xfrm>
            <a:off x="3547108" y="1444134"/>
            <a:ext cx="1347741" cy="4289122"/>
            <a:chOff x="3547108" y="1444134"/>
            <a:chExt cx="1347741" cy="4289122"/>
          </a:xfrm>
        </p:grpSpPr>
        <p:sp>
          <p:nvSpPr>
            <p:cNvPr id="12" name="TextBox 11"/>
            <p:cNvSpPr txBox="1"/>
            <p:nvPr/>
          </p:nvSpPr>
          <p:spPr>
            <a:xfrm>
              <a:off x="3635896" y="14441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7108" y="3861048"/>
              <a:ext cx="13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9912" y="536392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2" y="456634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ORM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3854" y="2524254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39952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39952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39952" y="429309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39952" y="5049180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508104" y="1444134"/>
            <a:ext cx="1347741" cy="4566121"/>
            <a:chOff x="5456507" y="1444134"/>
            <a:chExt cx="1347741" cy="4566121"/>
          </a:xfrm>
        </p:grpSpPr>
        <p:sp>
          <p:nvSpPr>
            <p:cNvPr id="24" name="TextBox 23"/>
            <p:cNvSpPr txBox="1"/>
            <p:nvPr/>
          </p:nvSpPr>
          <p:spPr>
            <a:xfrm>
              <a:off x="5545295" y="14441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6507" y="3861048"/>
              <a:ext cx="13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08104" y="5363924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3253" y="2524254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049351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49351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037803" y="4230380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86600" y="1444281"/>
            <a:ext cx="1752600" cy="4566121"/>
            <a:chOff x="7086600" y="1444281"/>
            <a:chExt cx="1752600" cy="4566121"/>
          </a:xfrm>
        </p:grpSpPr>
        <p:sp>
          <p:nvSpPr>
            <p:cNvPr id="37" name="TextBox 36"/>
            <p:cNvSpPr txBox="1"/>
            <p:nvPr/>
          </p:nvSpPr>
          <p:spPr>
            <a:xfrm>
              <a:off x="7417503" y="144428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86600" y="34406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77492" y="5364071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956375" y="4230527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36296" y="2536440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Validator</a:t>
              </a:r>
              <a:endParaRPr lang="nl-NL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956376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956376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236296" y="1444281"/>
            <a:ext cx="1557507" cy="3919790"/>
            <a:chOff x="7236296" y="1444281"/>
            <a:chExt cx="1557507" cy="3919790"/>
          </a:xfrm>
        </p:grpSpPr>
        <p:sp>
          <p:nvSpPr>
            <p:cNvPr id="56" name="TextBox 55"/>
            <p:cNvSpPr txBox="1"/>
            <p:nvPr/>
          </p:nvSpPr>
          <p:spPr>
            <a:xfrm>
              <a:off x="7417503" y="144428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1249" y="378904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XML</a:t>
              </a:r>
              <a:endParaRPr lang="nl-NL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71249" y="4717593"/>
              <a:ext cx="1122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956375" y="4230527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2536440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Validator</a:t>
              </a:r>
              <a:endParaRPr lang="nl-NL" b="1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7956376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956376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Two ways of storing in MongoDb</a:t>
            </a:r>
            <a:endParaRPr lang="nl-N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601416"/>
            <a:ext cx="5975648" cy="38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database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server.GetDatabase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"test"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7" name="Picture 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mongodb.org/images/icons/tree_min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mongodb.org/images/icons/tree_min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505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467783" y="2105472"/>
            <a:ext cx="6551473" cy="6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database.GetCollection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entities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2"/>
          <p:cNvSpPr>
            <a:spLocks noChangeArrowheads="1"/>
          </p:cNvSpPr>
          <p:nvPr/>
        </p:nvSpPr>
        <p:spPr bwMode="auto">
          <a:xfrm>
            <a:off x="467544" y="2798239"/>
            <a:ext cx="4510850" cy="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Name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"Tom"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collection.Insert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entity.Id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Rectangle 85"/>
          <p:cNvSpPr>
            <a:spLocks noChangeArrowheads="1"/>
          </p:cNvSpPr>
          <p:nvPr/>
        </p:nvSpPr>
        <p:spPr bwMode="auto">
          <a:xfrm>
            <a:off x="467544" y="3884163"/>
            <a:ext cx="5992025" cy="297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nested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"John Doe"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street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"123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 St."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city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Centerville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"zip"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12345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collection.Insert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nested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nl-NL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8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4560"/>
            <a:ext cx="841681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" y="4706888"/>
            <a:ext cx="841184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5575</Words>
  <Application>Microsoft Office PowerPoint</Application>
  <PresentationFormat>On-screen Show (4:3)</PresentationFormat>
  <Paragraphs>1088</Paragraphs>
  <Slides>86</Slides>
  <Notes>61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1_Refined</vt:lpstr>
      <vt:lpstr>FHIR for Developers</vt:lpstr>
      <vt:lpstr>Introduction</vt:lpstr>
      <vt:lpstr>Introduce ourselves</vt:lpstr>
      <vt:lpstr>Deconstructing FHIR</vt:lpstr>
      <vt:lpstr>What perspective?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PowerPoint Presentation</vt:lpstr>
      <vt:lpstr>Bundles</vt:lpstr>
      <vt:lpstr>An example Bundle (Atom)</vt:lpstr>
      <vt:lpstr>Extensions</vt:lpstr>
      <vt:lpstr>CodeableConcept uses id!</vt:lpstr>
      <vt:lpstr>The FHIR modeling concepts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Advanced topic - batches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Parsing &amp; Serializing</vt:lpstr>
      <vt:lpstr>C# reference implementation</vt:lpstr>
      <vt:lpstr>Parsing using C#</vt:lpstr>
      <vt:lpstr>Parsing using Java</vt:lpstr>
      <vt:lpstr>Serializing using C#</vt:lpstr>
      <vt:lpstr>Serializing using Java</vt:lpstr>
      <vt:lpstr>PowerPoint Presentation</vt:lpstr>
      <vt:lpstr>Solution Scenarios</vt:lpstr>
      <vt:lpstr>Two ways of storing in MongoDb</vt:lpstr>
      <vt:lpstr>PowerPoint Presentation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260</cp:revision>
  <dcterms:created xsi:type="dcterms:W3CDTF">2008-01-21T06:12:12Z</dcterms:created>
  <dcterms:modified xsi:type="dcterms:W3CDTF">2012-12-18T23:03:55Z</dcterms:modified>
</cp:coreProperties>
</file>