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44" r:id="rId2"/>
  </p:sldMasterIdLst>
  <p:notesMasterIdLst>
    <p:notesMasterId r:id="rId10"/>
  </p:notesMasterIdLst>
  <p:handoutMasterIdLst>
    <p:handoutMasterId r:id="rId11"/>
  </p:handoutMasterIdLst>
  <p:sldIdLst>
    <p:sldId id="370" r:id="rId3"/>
    <p:sldId id="375" r:id="rId4"/>
    <p:sldId id="376" r:id="rId5"/>
    <p:sldId id="377" r:id="rId6"/>
    <p:sldId id="378" r:id="rId7"/>
    <p:sldId id="379" r:id="rId8"/>
    <p:sldId id="38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687B76A-9955-4575-91D8-75AD56DC3913}">
          <p14:sldIdLst>
            <p14:sldId id="370"/>
            <p14:sldId id="375"/>
            <p14:sldId id="376"/>
            <p14:sldId id="377"/>
            <p14:sldId id="378"/>
            <p14:sldId id="379"/>
            <p14:sldId id="38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0381" autoAdjust="0"/>
  </p:normalViewPr>
  <p:slideViewPr>
    <p:cSldViewPr>
      <p:cViewPr>
        <p:scale>
          <a:sx n="70" d="100"/>
          <a:sy n="70" d="100"/>
        </p:scale>
        <p:origin x="-2802" y="-8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8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15"/>
    </p:cViewPr>
  </p:sorterViewPr>
  <p:notesViewPr>
    <p:cSldViewPr>
      <p:cViewPr varScale="1">
        <p:scale>
          <a:sx n="44" d="100"/>
          <a:sy n="44" d="100"/>
        </p:scale>
        <p:origin x="-2054" y="-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97750-079F-45B4-BB47-368EA6580D24}" type="datetimeFigureOut">
              <a:rPr lang="en-CA" smtClean="0"/>
              <a:t>26/06/2012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B81C7-F7B2-41EA-9CEC-DD429A646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8092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6/26/2012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7597E-798E-4D31-869B-471DBB42EC06}" type="datetime1">
              <a:rPr lang="en-US" smtClean="0"/>
              <a:t>6/26/2012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674056" cy="93610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674056" cy="5256584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525344"/>
            <a:ext cx="2133600" cy="256456"/>
          </a:xfrm>
        </p:spPr>
        <p:txBody>
          <a:bodyPr/>
          <a:lstStyle>
            <a:extLst/>
          </a:lstStyle>
          <a:p>
            <a:fld id="{DF84B94F-DB33-49C4-A805-0DC57DE8D716}" type="datetime1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525344"/>
            <a:ext cx="2895600" cy="256456"/>
          </a:xfrm>
        </p:spPr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525344"/>
            <a:ext cx="457200" cy="256456"/>
          </a:xfrm>
        </p:spPr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6EF436-7F4F-4FAE-AC06-41C4E247508E}" type="datetime1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273966" y="5805264"/>
            <a:ext cx="2746037" cy="120032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72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285999" cy="23535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1602" y="-54"/>
            <a:ext cx="8153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320"/>
            <a:ext cx="7674056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632" y="1524000"/>
            <a:ext cx="3744416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1524000"/>
            <a:ext cx="3785624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037E6F-6275-485F-9A2D-1CEB2575ACCE}" type="datetime1">
              <a:rPr lang="en-US" smtClean="0"/>
              <a:t>6/26/2012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FFEFF8-0AEC-4BE5-9CD2-F9B81A8A2DD4}" type="datetime1">
              <a:rPr lang="en-US" smtClean="0"/>
              <a:t>6/26/2012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0A491-C3A6-4228-AFC7-90EDE3F05C70}" type="datetime1">
              <a:rPr lang="en-US" smtClean="0"/>
              <a:t>6/26/2012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70B0A9-92CB-4566-91C7-4806322026EC}" type="datetime1">
              <a:rPr lang="en-US" smtClean="0"/>
              <a:t>6/26/2012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064896" cy="1152128"/>
          </a:xfr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ts val="2000"/>
              </a:lnSpc>
              <a:buNone/>
              <a:defRPr sz="4000" b="1" cap="all" baseline="0"/>
            </a:lvl1pPr>
            <a:extLst/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B12736-250B-4FCB-8D4E-616407C482F8}" type="datetime1">
              <a:rPr lang="en-US" smtClean="0"/>
              <a:t>6/26/2012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386DBF-F895-4A65-877D-2A3D96613DA8}" type="datetime1">
              <a:rPr lang="en-US" smtClean="0"/>
              <a:t>6/26/2012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1D09DFD0-14B4-44F6-ADDE-F7357BC74DDC}" type="datetime1">
              <a:rPr lang="en-US" smtClean="0"/>
              <a:t>6/26/2012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(c) 2012 HL7 International</a:t>
            </a:r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</p:sldLayoutIdLst>
  <p:hf hdr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hl7connect.healthintersections.com.au/svc/fhi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</a:t>
            </a:r>
            <a:r>
              <a:rPr lang="en-US" dirty="0" err="1" smtClean="0"/>
              <a:t>Connectathon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 smtClean="0"/>
              <a:t>FHIR is still in development</a:t>
            </a:r>
          </a:p>
          <a:p>
            <a:r>
              <a:rPr lang="en-US" b="1" dirty="0"/>
              <a:t>Practicality is a strong </a:t>
            </a:r>
            <a:r>
              <a:rPr lang="en-US" b="1" dirty="0" smtClean="0"/>
              <a:t>focus for FHIR</a:t>
            </a:r>
            <a:endParaRPr lang="en-US" b="1" dirty="0"/>
          </a:p>
          <a:p>
            <a:r>
              <a:rPr lang="en-US" b="1" dirty="0" err="1"/>
              <a:t>Connectathon</a:t>
            </a:r>
            <a:r>
              <a:rPr lang="en-US" b="1" dirty="0"/>
              <a:t> seeks to test that the infrastructure is simple and easy to use</a:t>
            </a:r>
          </a:p>
          <a:p>
            <a:r>
              <a:rPr lang="en-US" b="1" dirty="0"/>
              <a:t>No </a:t>
            </a:r>
            <a:r>
              <a:rPr lang="en-US" b="1" dirty="0" smtClean="0"/>
              <a:t>need for finished/polished </a:t>
            </a:r>
            <a:r>
              <a:rPr lang="en-US" b="1" dirty="0"/>
              <a:t>applications, or publicly </a:t>
            </a:r>
            <a:r>
              <a:rPr lang="en-US" b="1" dirty="0" smtClean="0"/>
              <a:t>demonstrable outcomes</a:t>
            </a:r>
          </a:p>
          <a:p>
            <a:r>
              <a:rPr lang="en-US" b="1" dirty="0" smtClean="0"/>
              <a:t>Take part to get ahead, to make input, to be a founder member of the community</a:t>
            </a:r>
            <a:endParaRPr lang="en-US" b="1" dirty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(c) 2012 HL7 International</a:t>
            </a:r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F309-1C2A-46F6-97C2-D1209EBC91B3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6/26/2012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2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Scenarios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There are scenarios around 3 main resources:</a:t>
            </a:r>
          </a:p>
          <a:p>
            <a:pPr lvl="1"/>
            <a:r>
              <a:rPr lang="en-AU" dirty="0" smtClean="0"/>
              <a:t>Profile (how resources are used)</a:t>
            </a:r>
          </a:p>
          <a:p>
            <a:pPr lvl="1"/>
            <a:r>
              <a:rPr lang="en-AU" dirty="0" smtClean="0"/>
              <a:t>Person (simple demographics for a person)</a:t>
            </a:r>
          </a:p>
          <a:p>
            <a:pPr lvl="1"/>
            <a:r>
              <a:rPr lang="en-AU" dirty="0" smtClean="0"/>
              <a:t>Lab Report (provisional lab report)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scenarios are still being fleshed out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B94F-DB33-49C4-A805-0DC57DE8D716}" type="datetime1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43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General Considerations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We are testing the </a:t>
            </a:r>
            <a:r>
              <a:rPr lang="en-AU" dirty="0" err="1" smtClean="0"/>
              <a:t>RESTful</a:t>
            </a:r>
            <a:r>
              <a:rPr lang="en-AU" dirty="0" smtClean="0"/>
              <a:t> exchange (Servers and clients)</a:t>
            </a:r>
          </a:p>
          <a:p>
            <a:r>
              <a:rPr lang="en-AU" dirty="0" smtClean="0"/>
              <a:t>Security and Authentication are not in scope </a:t>
            </a:r>
            <a:r>
              <a:rPr lang="en-AU" i="1" dirty="0" smtClean="0">
                <a:solidFill>
                  <a:schemeClr val="bg1">
                    <a:lumMod val="65000"/>
                  </a:schemeClr>
                </a:solidFill>
              </a:rPr>
              <a:t>(this time)</a:t>
            </a:r>
          </a:p>
          <a:p>
            <a:r>
              <a:rPr lang="en-AU" dirty="0" smtClean="0"/>
              <a:t>FHIR Extensions are in scope</a:t>
            </a:r>
          </a:p>
          <a:p>
            <a:pPr lvl="1"/>
            <a:r>
              <a:rPr lang="en-AU" dirty="0" smtClean="0"/>
              <a:t>i.e. some resources being tested will have extensions in them</a:t>
            </a:r>
          </a:p>
          <a:p>
            <a:r>
              <a:rPr lang="en-AU" dirty="0" smtClean="0"/>
              <a:t>Can come to </a:t>
            </a:r>
            <a:r>
              <a:rPr lang="en-AU" dirty="0" err="1"/>
              <a:t>C</a:t>
            </a:r>
            <a:r>
              <a:rPr lang="en-AU" dirty="0" err="1" smtClean="0"/>
              <a:t>onnectathon</a:t>
            </a:r>
            <a:r>
              <a:rPr lang="en-AU" dirty="0" smtClean="0"/>
              <a:t> with servers </a:t>
            </a:r>
            <a:r>
              <a:rPr lang="en-AU" dirty="0" err="1" smtClean="0"/>
              <a:t>etc</a:t>
            </a:r>
            <a:r>
              <a:rPr lang="en-AU" dirty="0"/>
              <a:t> </a:t>
            </a:r>
            <a:r>
              <a:rPr lang="en-AU" dirty="0" smtClean="0"/>
              <a:t>in the cloud (i.e.  Hardware doesn’t need to be physically present)</a:t>
            </a:r>
          </a:p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B94F-DB33-49C4-A805-0DC57DE8D716}" type="datetime1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88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Profile Scenario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Actors:</a:t>
            </a:r>
          </a:p>
          <a:p>
            <a:pPr lvl="1"/>
            <a:r>
              <a:rPr lang="en-AU" dirty="0" smtClean="0"/>
              <a:t>Consumer – can retrieve profiles from server</a:t>
            </a:r>
          </a:p>
          <a:p>
            <a:pPr lvl="1"/>
            <a:r>
              <a:rPr lang="en-AU" dirty="0" smtClean="0"/>
              <a:t>Server – manage a set of profiles</a:t>
            </a:r>
          </a:p>
          <a:p>
            <a:pPr lvl="1"/>
            <a:r>
              <a:rPr lang="en-AU" dirty="0" smtClean="0"/>
              <a:t>Maintainer – assist a human to author and upload profiles</a:t>
            </a:r>
          </a:p>
          <a:p>
            <a:r>
              <a:rPr lang="en-AU" dirty="0" smtClean="0"/>
              <a:t>Reason:</a:t>
            </a:r>
          </a:p>
          <a:p>
            <a:pPr lvl="1"/>
            <a:r>
              <a:rPr lang="en-AU" dirty="0" smtClean="0"/>
              <a:t>Profiles are a key piece of infrastructure – are they manageable?</a:t>
            </a:r>
            <a:endParaRPr lang="en-AU" dirty="0"/>
          </a:p>
          <a:p>
            <a:r>
              <a:rPr lang="en-AU" dirty="0" smtClean="0"/>
              <a:t>Collateral:</a:t>
            </a:r>
          </a:p>
          <a:p>
            <a:pPr lvl="1"/>
            <a:r>
              <a:rPr lang="en-AU" dirty="0" smtClean="0"/>
              <a:t>Value sets and conformance statements</a:t>
            </a:r>
          </a:p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B94F-DB33-49C4-A805-0DC57DE8D716}" type="datetime1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4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Person Scenario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Actors:</a:t>
            </a:r>
          </a:p>
          <a:p>
            <a:pPr lvl="1"/>
            <a:r>
              <a:rPr lang="en-AU" dirty="0" smtClean="0"/>
              <a:t>Author – uploads person records</a:t>
            </a:r>
          </a:p>
          <a:p>
            <a:pPr lvl="1"/>
            <a:r>
              <a:rPr lang="en-AU" dirty="0" smtClean="0"/>
              <a:t>Server – manage a set of persons</a:t>
            </a:r>
          </a:p>
          <a:p>
            <a:pPr lvl="1"/>
            <a:r>
              <a:rPr lang="en-AU" dirty="0" smtClean="0"/>
              <a:t>Tracker – watches server and keeps a copy</a:t>
            </a:r>
          </a:p>
          <a:p>
            <a:pPr lvl="1"/>
            <a:r>
              <a:rPr lang="en-AU" dirty="0" smtClean="0"/>
              <a:t>Consumer – queries for person records</a:t>
            </a:r>
          </a:p>
          <a:p>
            <a:r>
              <a:rPr lang="en-AU" dirty="0" smtClean="0"/>
              <a:t>Reason:</a:t>
            </a:r>
          </a:p>
          <a:p>
            <a:pPr lvl="1"/>
            <a:r>
              <a:rPr lang="en-AU" dirty="0" smtClean="0"/>
              <a:t>Person record crops up everywhere</a:t>
            </a:r>
            <a:endParaRPr lang="en-AU" dirty="0"/>
          </a:p>
          <a:p>
            <a:r>
              <a:rPr lang="en-AU" dirty="0" smtClean="0"/>
              <a:t>Collateral:</a:t>
            </a:r>
          </a:p>
          <a:p>
            <a:pPr lvl="1"/>
            <a:r>
              <a:rPr lang="en-AU" dirty="0" smtClean="0"/>
              <a:t>Patient resource</a:t>
            </a:r>
          </a:p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B94F-DB33-49C4-A805-0DC57DE8D716}" type="datetime1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1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LabReport</a:t>
            </a:r>
            <a:r>
              <a:rPr lang="en-AU" dirty="0" smtClean="0"/>
              <a:t> Scenario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Actors:</a:t>
            </a:r>
          </a:p>
          <a:p>
            <a:pPr lvl="1"/>
            <a:r>
              <a:rPr lang="en-AU" dirty="0" smtClean="0"/>
              <a:t>Author – provides lab reports</a:t>
            </a:r>
          </a:p>
          <a:p>
            <a:pPr lvl="1"/>
            <a:r>
              <a:rPr lang="en-AU" dirty="0" smtClean="0"/>
              <a:t>Server – manage a set of lab reports</a:t>
            </a:r>
          </a:p>
          <a:p>
            <a:pPr lvl="1"/>
            <a:r>
              <a:rPr lang="en-AU" dirty="0" smtClean="0"/>
              <a:t>Tracker – watches server and keeps copies</a:t>
            </a:r>
          </a:p>
          <a:p>
            <a:pPr lvl="1"/>
            <a:r>
              <a:rPr lang="en-AU" dirty="0" smtClean="0"/>
              <a:t>Consumer – queries for lab reports</a:t>
            </a:r>
          </a:p>
          <a:p>
            <a:r>
              <a:rPr lang="en-AU" dirty="0" smtClean="0"/>
              <a:t>Reason:</a:t>
            </a:r>
          </a:p>
          <a:p>
            <a:pPr lvl="1"/>
            <a:r>
              <a:rPr lang="en-AU" dirty="0" err="1" smtClean="0"/>
              <a:t>LabReport</a:t>
            </a:r>
            <a:r>
              <a:rPr lang="en-AU" dirty="0" smtClean="0"/>
              <a:t> is complex – get a sense of how complexity unfolds</a:t>
            </a:r>
            <a:endParaRPr lang="en-AU" dirty="0"/>
          </a:p>
          <a:p>
            <a:r>
              <a:rPr lang="en-AU" dirty="0" smtClean="0"/>
              <a:t>Collateral:</a:t>
            </a:r>
          </a:p>
          <a:p>
            <a:pPr lvl="1"/>
            <a:r>
              <a:rPr lang="en-AU" dirty="0" smtClean="0"/>
              <a:t>Specimen resource (? Yet to be defined)</a:t>
            </a:r>
          </a:p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B94F-DB33-49C4-A805-0DC57DE8D716}" type="datetime1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52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Connectathon</a:t>
            </a:r>
            <a:r>
              <a:rPr lang="en-AU" dirty="0" smtClean="0"/>
              <a:t> 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Existing Commitments:</a:t>
            </a:r>
          </a:p>
          <a:p>
            <a:pPr lvl="1"/>
            <a:r>
              <a:rPr lang="en-AU" dirty="0" smtClean="0"/>
              <a:t>5 organisations</a:t>
            </a:r>
          </a:p>
          <a:p>
            <a:pPr lvl="1"/>
            <a:r>
              <a:rPr lang="en-AU" dirty="0" smtClean="0"/>
              <a:t>Many more considering 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We already have commitments for:</a:t>
            </a:r>
          </a:p>
          <a:p>
            <a:pPr lvl="1"/>
            <a:r>
              <a:rPr lang="en-AU" dirty="0" smtClean="0"/>
              <a:t>All servers</a:t>
            </a:r>
          </a:p>
          <a:p>
            <a:pPr lvl="1"/>
            <a:r>
              <a:rPr lang="en-AU" dirty="0" smtClean="0"/>
              <a:t>Most other actors (?profile)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You can test now: </a:t>
            </a:r>
            <a:br>
              <a:rPr lang="en-AU" dirty="0" smtClean="0"/>
            </a:br>
            <a:r>
              <a:rPr lang="en-AU" sz="2400" dirty="0" smtClean="0">
                <a:hlinkClick r:id="rId2"/>
              </a:rPr>
              <a:t>http://hl7connect.healthintersections.com.au/svc/fhir/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B94F-DB33-49C4-A805-0DC57DE8D716}" type="datetime1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46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TrainingPresentation</Template>
  <TotalTime>0</TotalTime>
  <Words>382</Words>
  <Application>Microsoft Office PowerPoint</Application>
  <PresentationFormat>On-screen Show (4:3)</PresentationFormat>
  <Paragraphs>79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TrainingPresentation</vt:lpstr>
      <vt:lpstr>FHIR Connectathon</vt:lpstr>
      <vt:lpstr>Scenarios</vt:lpstr>
      <vt:lpstr>General Considerations</vt:lpstr>
      <vt:lpstr>Profile Scenario</vt:lpstr>
      <vt:lpstr>Person Scenario</vt:lpstr>
      <vt:lpstr>LabReport Scenario</vt:lpstr>
      <vt:lpstr>Connectathon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2012-04-29T20:59:58Z</dcterms:created>
  <dcterms:modified xsi:type="dcterms:W3CDTF">2012-06-26T12:37:44Z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