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43"/>
  </p:notesMasterIdLst>
  <p:sldIdLst>
    <p:sldId id="270" r:id="rId3"/>
    <p:sldId id="271" r:id="rId4"/>
    <p:sldId id="272" r:id="rId5"/>
    <p:sldId id="274" r:id="rId6"/>
    <p:sldId id="286" r:id="rId7"/>
    <p:sldId id="275" r:id="rId8"/>
    <p:sldId id="287" r:id="rId9"/>
    <p:sldId id="288" r:id="rId10"/>
    <p:sldId id="289" r:id="rId11"/>
    <p:sldId id="290" r:id="rId12"/>
    <p:sldId id="291" r:id="rId13"/>
    <p:sldId id="316" r:id="rId14"/>
    <p:sldId id="317" r:id="rId15"/>
    <p:sldId id="318" r:id="rId16"/>
    <p:sldId id="320" r:id="rId17"/>
    <p:sldId id="319" r:id="rId18"/>
    <p:sldId id="293" r:id="rId19"/>
    <p:sldId id="294" r:id="rId20"/>
    <p:sldId id="305" r:id="rId21"/>
    <p:sldId id="321" r:id="rId22"/>
    <p:sldId id="306" r:id="rId23"/>
    <p:sldId id="322" r:id="rId24"/>
    <p:sldId id="324" r:id="rId25"/>
    <p:sldId id="323" r:id="rId26"/>
    <p:sldId id="307" r:id="rId27"/>
    <p:sldId id="297" r:id="rId28"/>
    <p:sldId id="295" r:id="rId29"/>
    <p:sldId id="296" r:id="rId30"/>
    <p:sldId id="311" r:id="rId31"/>
    <p:sldId id="309" r:id="rId32"/>
    <p:sldId id="310" r:id="rId33"/>
    <p:sldId id="312" r:id="rId34"/>
    <p:sldId id="313" r:id="rId35"/>
    <p:sldId id="314" r:id="rId36"/>
    <p:sldId id="325" r:id="rId37"/>
    <p:sldId id="299" r:id="rId38"/>
    <p:sldId id="300" r:id="rId39"/>
    <p:sldId id="303" r:id="rId40"/>
    <p:sldId id="302" r:id="rId41"/>
    <p:sldId id="30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33" autoAdjust="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3:29:49.546" idx="1">
    <p:pos x="10" y="10"/>
    <p:text>Where does the UML stuff live?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4/30/2012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gforge.hl7.org/svn/fhir/trunk/source/%5bresourceNam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" TargetMode="Externa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presentations/201205_WGM_Introduction_to_FHIR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Vancouver,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Artifacts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14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SAIF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4 </a:t>
            </a:r>
            <a:r>
              <a:rPr lang="en-US" sz="2800" dirty="0" smtClean="0"/>
              <a:t>artifact files used to maintain a </a:t>
            </a:r>
            <a:r>
              <a:rPr lang="en-US" sz="2800" dirty="0" smtClean="0"/>
              <a:t>Resource definition</a:t>
            </a:r>
            <a:endParaRPr lang="en-US" sz="2800" dirty="0" smtClean="0"/>
          </a:p>
          <a:p>
            <a:pPr lvl="1"/>
            <a:r>
              <a:rPr lang="en-US" sz="2400" dirty="0" smtClean="0"/>
              <a:t>[resourceName].xml</a:t>
            </a:r>
          </a:p>
          <a:p>
            <a:pPr lvl="2"/>
            <a:r>
              <a:rPr lang="en-US" sz="1800" dirty="0" smtClean="0"/>
              <a:t>Excel XML file defining each element in the resource</a:t>
            </a:r>
          </a:p>
          <a:p>
            <a:pPr lvl="1"/>
            <a:r>
              <a:rPr lang="en-US" sz="2400" dirty="0" smtClean="0"/>
              <a:t>[resourceName].htm</a:t>
            </a:r>
          </a:p>
          <a:p>
            <a:pPr lvl="2"/>
            <a:r>
              <a:rPr lang="en-US" sz="1800" dirty="0" smtClean="0"/>
              <a:t>Supplemental file defining guidance on use of resource (notes, search criteria, etc.)</a:t>
            </a:r>
          </a:p>
          <a:p>
            <a:pPr lvl="1"/>
            <a:r>
              <a:rPr lang="en-US" sz="2400" dirty="0" smtClean="0"/>
              <a:t>example.xml</a:t>
            </a:r>
          </a:p>
          <a:p>
            <a:pPr lvl="2"/>
            <a:r>
              <a:rPr lang="en-US" sz="1800" dirty="0" smtClean="0"/>
              <a:t>Instance example of the </a:t>
            </a:r>
            <a:r>
              <a:rPr lang="en-US" sz="1800" dirty="0" smtClean="0"/>
              <a:t>resource</a:t>
            </a:r>
          </a:p>
          <a:p>
            <a:pPr lvl="1"/>
            <a:r>
              <a:rPr lang="en-US" sz="2400" dirty="0" smtClean="0"/>
              <a:t>UML Diagram</a:t>
            </a:r>
            <a:endParaRPr lang="en-US" sz="2400" dirty="0"/>
          </a:p>
          <a:p>
            <a:pPr lvl="2"/>
            <a:r>
              <a:rPr lang="en-US" sz="1800" dirty="0" smtClean="0"/>
              <a:t>EA (using </a:t>
            </a:r>
            <a:r>
              <a:rPr lang="en-US" sz="1800" dirty="0" err="1" smtClean="0"/>
              <a:t>svn</a:t>
            </a:r>
            <a:r>
              <a:rPr lang="en-US" sz="1800" dirty="0" smtClean="0"/>
              <a:t>) in package “[</a:t>
            </a:r>
            <a:r>
              <a:rPr lang="en-US" sz="1800" dirty="0" err="1" smtClean="0"/>
              <a:t>ResourceName</a:t>
            </a:r>
            <a:r>
              <a:rPr lang="en-US" sz="1800" dirty="0" smtClean="0"/>
              <a:t>]”, export to /images</a:t>
            </a:r>
          </a:p>
          <a:p>
            <a:r>
              <a:rPr lang="en-US" sz="2800" dirty="0" smtClean="0"/>
              <a:t>All </a:t>
            </a:r>
            <a:r>
              <a:rPr lang="en-US" sz="2800" dirty="0" smtClean="0"/>
              <a:t>files </a:t>
            </a:r>
            <a:r>
              <a:rPr lang="en-US" sz="2800" dirty="0" smtClean="0"/>
              <a:t>in </a:t>
            </a:r>
            <a:r>
              <a:rPr lang="en-US" sz="2800" dirty="0" err="1" smtClean="0"/>
              <a:t>svn</a:t>
            </a:r>
            <a:r>
              <a:rPr lang="en-US" sz="2800" dirty="0" smtClean="0"/>
              <a:t>:</a:t>
            </a:r>
            <a:r>
              <a:rPr lang="en-US" sz="2800" dirty="0" smtClean="0"/>
              <a:t> </a:t>
            </a:r>
            <a:r>
              <a:rPr lang="en-CA" sz="1600" dirty="0" smtClean="0">
                <a:hlinkClick r:id="rId2"/>
              </a:rPr>
              <a:t>http</a:t>
            </a:r>
            <a:r>
              <a:rPr lang="en-CA" sz="1600" dirty="0">
                <a:hlinkClick r:id="rId2"/>
              </a:rPr>
              <a:t>://</a:t>
            </a:r>
            <a:r>
              <a:rPr lang="en-CA" sz="1600" dirty="0" smtClean="0">
                <a:hlinkClick r:id="rId2"/>
              </a:rPr>
              <a:t>gforge.hl7.org/svn/fhir/trunk/source/[resourceName]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320720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Master Definition: </a:t>
            </a:r>
            <a:r>
              <a:rPr lang="en-AU" dirty="0" err="1" smtClean="0"/>
              <a:t>Spreadsheet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785475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9244" y="6392422"/>
            <a:ext cx="388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Stored as a </a:t>
            </a:r>
            <a:r>
              <a:rPr lang="en-AU" dirty="0" err="1" smtClean="0"/>
              <a:t>Spreadsheet</a:t>
            </a:r>
            <a:r>
              <a:rPr lang="en-AU" dirty="0" smtClean="0"/>
              <a:t> XML file (.xml)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64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Additional Notes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124744"/>
            <a:ext cx="782892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02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984776" cy="564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2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UML Diagram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736010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74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Canonical definition is the object model created by parsing the </a:t>
            </a:r>
            <a:r>
              <a:rPr lang="en-AU" dirty="0" err="1" smtClean="0"/>
              <a:t>artifacts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err="1" smtClean="0"/>
              <a:t>artifacts</a:t>
            </a:r>
            <a:r>
              <a:rPr lang="en-AU" dirty="0" smtClean="0"/>
              <a:t> are a convenient low-tooling </a:t>
            </a:r>
            <a:r>
              <a:rPr lang="en-AU" dirty="0" err="1" smtClean="0"/>
              <a:t>svn</a:t>
            </a:r>
            <a:r>
              <a:rPr lang="en-AU" dirty="0" smtClean="0"/>
              <a:t>-friendly way to maintain the definitions</a:t>
            </a:r>
          </a:p>
          <a:p>
            <a:endParaRPr lang="en-AU" dirty="0" smtClean="0"/>
          </a:p>
          <a:p>
            <a:r>
              <a:rPr lang="en-AU" dirty="0" smtClean="0"/>
              <a:t>Other formats could be introduced. Rules:</a:t>
            </a:r>
          </a:p>
          <a:p>
            <a:pPr lvl="1"/>
            <a:r>
              <a:rPr lang="en-AU" dirty="0" smtClean="0"/>
              <a:t>Low $$ tooling requirements</a:t>
            </a:r>
          </a:p>
          <a:p>
            <a:pPr lvl="1"/>
            <a:r>
              <a:rPr lang="en-AU" dirty="0" smtClean="0"/>
              <a:t>Subversion friendly</a:t>
            </a:r>
          </a:p>
          <a:p>
            <a:pPr lvl="1"/>
            <a:r>
              <a:rPr lang="en-AU" dirty="0" smtClean="0"/>
              <a:t>Easy-</a:t>
            </a:r>
            <a:r>
              <a:rPr lang="en-AU" dirty="0" err="1" smtClean="0"/>
              <a:t>ish</a:t>
            </a:r>
            <a:r>
              <a:rPr lang="en-AU" dirty="0" smtClean="0"/>
              <a:t> to parse content in java code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16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273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for creating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Define the “scope” for your proposed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Request a resource name</a:t>
            </a:r>
          </a:p>
          <a:p>
            <a:pPr marL="870966" lvl="1" indent="-514350"/>
            <a:r>
              <a:rPr lang="en-US" dirty="0" smtClean="0"/>
              <a:t>And permission to create that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Create and edit resource content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Publish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3047101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Scope </a:t>
            </a:r>
            <a:r>
              <a:rPr lang="en-AU" dirty="0"/>
              <a:t>should ideally </a:t>
            </a:r>
            <a:r>
              <a:rPr lang="en-AU" dirty="0" smtClean="0"/>
              <a:t>be broad </a:t>
            </a:r>
            <a:r>
              <a:rPr lang="en-AU" dirty="0"/>
              <a:t>enough to meet the potential needs of a wide spectrum of </a:t>
            </a:r>
            <a:r>
              <a:rPr lang="en-AU" dirty="0" smtClean="0"/>
              <a:t>users</a:t>
            </a:r>
          </a:p>
          <a:p>
            <a:pPr lvl="1"/>
            <a:r>
              <a:rPr lang="en-AU" dirty="0" smtClean="0"/>
              <a:t>inpatient </a:t>
            </a:r>
            <a:r>
              <a:rPr lang="en-AU" dirty="0"/>
              <a:t>+ community, individual &amp; public health, human &amp; veterinary, all countries &amp; </a:t>
            </a:r>
            <a:r>
              <a:rPr lang="en-AU" dirty="0" smtClean="0"/>
              <a:t>realms</a:t>
            </a:r>
          </a:p>
          <a:p>
            <a:pPr lvl="1"/>
            <a:r>
              <a:rPr lang="en-AU" dirty="0" smtClean="0"/>
              <a:t>If not </a:t>
            </a:r>
            <a:r>
              <a:rPr lang="en-AU" dirty="0"/>
              <a:t>possible, the space needs to be segregated such that multiple non-overlapping </a:t>
            </a:r>
            <a:r>
              <a:rPr lang="en-AU" dirty="0" smtClean="0"/>
              <a:t>resources can cover the space</a:t>
            </a:r>
          </a:p>
          <a:p>
            <a:r>
              <a:rPr lang="en-US" dirty="0"/>
              <a:t>Name needs to be linked to scope, and part of scope definition</a:t>
            </a:r>
          </a:p>
          <a:p>
            <a:pPr lvl="1"/>
            <a:r>
              <a:rPr lang="en-US" dirty="0"/>
              <a:t>Must pass a reasonable person test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514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Super-fast intro</a:t>
            </a:r>
          </a:p>
          <a:p>
            <a:r>
              <a:rPr lang="en-US" dirty="0" smtClean="0"/>
              <a:t>Timelines</a:t>
            </a:r>
          </a:p>
          <a:p>
            <a:r>
              <a:rPr lang="en-US" dirty="0" smtClean="0"/>
              <a:t>FHIR Development Artifacts</a:t>
            </a:r>
          </a:p>
          <a:p>
            <a:r>
              <a:rPr lang="en-US" dirty="0" smtClean="0"/>
              <a:t>FHIR Development Process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Development Guidelines &amp; Considerations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Relationship between proposed resource and other resources needs to be well described</a:t>
            </a:r>
          </a:p>
          <a:p>
            <a:pPr lvl="1"/>
            <a:r>
              <a:rPr lang="en-AU" dirty="0"/>
              <a:t>Direction of links needs to be </a:t>
            </a:r>
            <a:r>
              <a:rPr lang="en-AU" dirty="0" smtClean="0"/>
              <a:t>understood</a:t>
            </a:r>
          </a:p>
          <a:p>
            <a:pPr lvl="1"/>
            <a:r>
              <a:rPr lang="en-AU" dirty="0" smtClean="0"/>
              <a:t>In both directions – what will reference this?</a:t>
            </a:r>
          </a:p>
          <a:p>
            <a:r>
              <a:rPr lang="en-AU" dirty="0" smtClean="0"/>
              <a:t>What is the life cycle?</a:t>
            </a:r>
          </a:p>
          <a:p>
            <a:r>
              <a:rPr lang="en-AU" dirty="0" smtClean="0"/>
              <a:t>Does it have a status?</a:t>
            </a:r>
            <a:endParaRPr lang="en-CA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31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a </a:t>
            </a:r>
            <a:r>
              <a:rPr lang="en-US" dirty="0" smtClean="0"/>
              <a:t>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out request form &amp; submit</a:t>
            </a:r>
          </a:p>
          <a:p>
            <a:pPr lvl="1"/>
            <a:r>
              <a:rPr lang="en-US" dirty="0" smtClean="0"/>
              <a:t>Form yet to be developed</a:t>
            </a:r>
          </a:p>
          <a:p>
            <a:r>
              <a:rPr lang="en-US" dirty="0" smtClean="0"/>
              <a:t>Requests Approved by Governance Committee</a:t>
            </a:r>
          </a:p>
          <a:p>
            <a:pPr lvl="1"/>
            <a:r>
              <a:rPr lang="en-US" dirty="0" smtClean="0"/>
              <a:t>Likely to be chartered by TSC.</a:t>
            </a:r>
          </a:p>
          <a:p>
            <a:pPr lvl="1"/>
            <a:r>
              <a:rPr lang="en-US" dirty="0" smtClean="0"/>
              <a:t>Membership based on contributions and commitment</a:t>
            </a:r>
            <a:endParaRPr lang="en-US" dirty="0" smtClean="0"/>
          </a:p>
          <a:p>
            <a:pPr lvl="1"/>
            <a:r>
              <a:rPr lang="en-US" dirty="0" smtClean="0"/>
              <a:t>Governance policies, processes TBD</a:t>
            </a:r>
          </a:p>
          <a:p>
            <a:pPr lvl="1"/>
            <a:r>
              <a:rPr lang="en-US" dirty="0" smtClean="0"/>
              <a:t>Need transparency, good records, public debate</a:t>
            </a:r>
            <a:endParaRPr lang="en-CA" dirty="0"/>
          </a:p>
          <a:p>
            <a:pPr lvl="1"/>
            <a:r>
              <a:rPr lang="en-CA" dirty="0" smtClean="0"/>
              <a:t>Looking for stability, reliability in resource maintenance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 Resource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resource is created, governance committee will:</a:t>
            </a:r>
          </a:p>
          <a:p>
            <a:pPr lvl="1"/>
            <a:r>
              <a:rPr lang="en-US" dirty="0"/>
              <a:t>Create empty files</a:t>
            </a:r>
          </a:p>
          <a:p>
            <a:pPr lvl="1"/>
            <a:r>
              <a:rPr lang="en-US" dirty="0"/>
              <a:t>Create empty diagram</a:t>
            </a:r>
          </a:p>
          <a:p>
            <a:pPr lvl="1"/>
            <a:r>
              <a:rPr lang="en-US" dirty="0"/>
              <a:t>Register new resource with publication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Check Resource is published ok</a:t>
            </a:r>
          </a:p>
          <a:p>
            <a:pPr lvl="1"/>
            <a:r>
              <a:rPr lang="en-US" dirty="0" smtClean="0"/>
              <a:t>Add committee members to </a:t>
            </a:r>
            <a:r>
              <a:rPr lang="en-US" dirty="0" err="1" smtClean="0"/>
              <a:t>svn</a:t>
            </a:r>
            <a:r>
              <a:rPr lang="en-US" dirty="0" smtClean="0"/>
              <a:t> permissions</a:t>
            </a:r>
            <a:endParaRPr lang="en-US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18670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Process:</a:t>
            </a:r>
          </a:p>
          <a:p>
            <a:pPr lvl="1"/>
            <a:r>
              <a:rPr lang="en-AU" dirty="0"/>
              <a:t>Run publish.bat </a:t>
            </a:r>
            <a:r>
              <a:rPr lang="en-AU" dirty="0" smtClean="0"/>
              <a:t>. (Needs Java runtime)</a:t>
            </a:r>
          </a:p>
          <a:p>
            <a:pPr lvl="1"/>
            <a:r>
              <a:rPr lang="en-AU" dirty="0" smtClean="0"/>
              <a:t>Checks &amp; parses all source files</a:t>
            </a:r>
          </a:p>
          <a:p>
            <a:pPr lvl="1"/>
            <a:r>
              <a:rPr lang="en-AU" dirty="0" smtClean="0"/>
              <a:t>Runs internal validations to ensure coherence</a:t>
            </a:r>
          </a:p>
          <a:p>
            <a:pPr lvl="1"/>
            <a:r>
              <a:rPr lang="en-AU" dirty="0" smtClean="0"/>
              <a:t>Generates reference implementations</a:t>
            </a:r>
          </a:p>
          <a:p>
            <a:pPr lvl="1"/>
            <a:r>
              <a:rPr lang="en-AU" dirty="0" smtClean="0"/>
              <a:t>Generates schemas / JSON examples</a:t>
            </a:r>
          </a:p>
          <a:p>
            <a:pPr lvl="1"/>
            <a:r>
              <a:rPr lang="en-AU" dirty="0" smtClean="0"/>
              <a:t>Generates full specification</a:t>
            </a:r>
          </a:p>
          <a:p>
            <a:pPr lvl="1"/>
            <a:r>
              <a:rPr lang="en-AU" dirty="0" smtClean="0"/>
              <a:t>Validates examples against the schemas</a:t>
            </a:r>
          </a:p>
          <a:p>
            <a:r>
              <a:rPr lang="en-AU" dirty="0" smtClean="0"/>
              <a:t>Output:</a:t>
            </a:r>
          </a:p>
          <a:p>
            <a:pPr lvl="1"/>
            <a:r>
              <a:rPr lang="en-AU" dirty="0" smtClean="0"/>
              <a:t>Single directory, static </a:t>
            </a:r>
            <a:r>
              <a:rPr lang="en-AU" dirty="0" err="1" smtClean="0"/>
              <a:t>htm</a:t>
            </a:r>
            <a:r>
              <a:rPr lang="en-AU" dirty="0" smtClean="0"/>
              <a:t>/</a:t>
            </a:r>
            <a:r>
              <a:rPr lang="en-AU" dirty="0" err="1" smtClean="0"/>
              <a:t>png</a:t>
            </a:r>
            <a:r>
              <a:rPr lang="en-AU" dirty="0" smtClean="0"/>
              <a:t>/zip files</a:t>
            </a:r>
          </a:p>
          <a:p>
            <a:pPr lvl="1"/>
            <a:r>
              <a:rPr lang="en-AU" dirty="0" smtClean="0"/>
              <a:t>Host for web server (http://www.hl7.org/fhir)</a:t>
            </a:r>
          </a:p>
        </p:txBody>
      </p:sp>
    </p:spTree>
    <p:extLst>
      <p:ext uri="{BB962C8B-B14F-4D97-AF65-F5344CB8AC3E}">
        <p14:creationId xmlns:p14="http://schemas.microsoft.com/office/powerpoint/2010/main" val="261071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 Control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 FHIR definitions, source, </a:t>
            </a:r>
            <a:r>
              <a:rPr lang="en-AU" dirty="0" err="1" smtClean="0"/>
              <a:t>etc</a:t>
            </a:r>
            <a:r>
              <a:rPr lang="en-AU" dirty="0" smtClean="0"/>
              <a:t> are subject to version control</a:t>
            </a:r>
          </a:p>
          <a:p>
            <a:endParaRPr lang="en-AU" dirty="0" smtClean="0"/>
          </a:p>
          <a:p>
            <a:r>
              <a:rPr lang="en-AU" dirty="0" smtClean="0"/>
              <a:t>Every committer can run the build process </a:t>
            </a:r>
            <a:endParaRPr lang="en-AU" sz="2000" i="1" dirty="0"/>
          </a:p>
          <a:p>
            <a:pPr lvl="1"/>
            <a:r>
              <a:rPr lang="en-AU" dirty="0" smtClean="0"/>
              <a:t>Committers need to ensure the build process succeeds before committing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Much of the internal process enforcement for FHIR is delegated to social factors</a:t>
            </a:r>
          </a:p>
          <a:p>
            <a:pPr lvl="1"/>
            <a:r>
              <a:rPr lang="en-AU" dirty="0" smtClean="0"/>
              <a:t>i.e. a standard software development process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84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editing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inputs:</a:t>
            </a:r>
          </a:p>
          <a:p>
            <a:pPr lvl="1"/>
            <a:r>
              <a:rPr lang="en-AU" dirty="0"/>
              <a:t>v3 Domain models</a:t>
            </a:r>
          </a:p>
          <a:p>
            <a:pPr lvl="1"/>
            <a:r>
              <a:rPr lang="en-AU" dirty="0"/>
              <a:t>CDA, Consolidated CDA story and other implementation guides (and IHE specifications)</a:t>
            </a:r>
          </a:p>
          <a:p>
            <a:pPr lvl="1"/>
            <a:r>
              <a:rPr lang="en-AU" dirty="0"/>
              <a:t>v2 </a:t>
            </a:r>
            <a:r>
              <a:rPr lang="en-AU" dirty="0" smtClean="0"/>
              <a:t>segments &amp; national implementations</a:t>
            </a:r>
            <a:endParaRPr lang="en-AU" dirty="0"/>
          </a:p>
          <a:p>
            <a:pPr lvl="1"/>
            <a:r>
              <a:rPr lang="en-AU" dirty="0" err="1"/>
              <a:t>openEHR</a:t>
            </a:r>
            <a:r>
              <a:rPr lang="en-AU" dirty="0"/>
              <a:t> Archetypes </a:t>
            </a:r>
            <a:r>
              <a:rPr lang="en-AU" dirty="0" smtClean="0"/>
              <a:t>(http</a:t>
            </a:r>
            <a:r>
              <a:rPr lang="en-AU" dirty="0"/>
              <a:t>://</a:t>
            </a:r>
            <a:r>
              <a:rPr lang="en-AU" dirty="0" smtClean="0"/>
              <a:t>www.openher.org/ckm)</a:t>
            </a:r>
            <a:endParaRPr lang="en-AU" dirty="0"/>
          </a:p>
          <a:p>
            <a:pPr lvl="1"/>
            <a:r>
              <a:rPr lang="en-AU" dirty="0"/>
              <a:t>National repository definitions (possible sources: S&amp;I (including the CEDD), UK NHS, Canada Health </a:t>
            </a:r>
            <a:r>
              <a:rPr lang="en-AU" dirty="0" err="1"/>
              <a:t>Infoway</a:t>
            </a:r>
            <a:r>
              <a:rPr lang="en-AU" dirty="0"/>
              <a:t>, Singapore LIMs, NEHTA (Australia)) - beware of local </a:t>
            </a:r>
            <a:r>
              <a:rPr lang="en-AU" dirty="0" smtClean="0"/>
              <a:t>variations</a:t>
            </a:r>
            <a:endParaRPr lang="en-US" dirty="0" smtClean="0"/>
          </a:p>
          <a:p>
            <a:r>
              <a:rPr lang="en-US" dirty="0" smtClean="0"/>
              <a:t>Demonstration…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803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Guidelines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90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rules?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“rules” are still in flux and will evolve based on initial development experience</a:t>
            </a:r>
          </a:p>
          <a:p>
            <a:r>
              <a:rPr lang="en-US" dirty="0" smtClean="0"/>
              <a:t>The base rules reflect the premises on which FHIR is based</a:t>
            </a:r>
          </a:p>
          <a:p>
            <a:pPr lvl="1"/>
            <a:r>
              <a:rPr lang="en-US" dirty="0" smtClean="0"/>
              <a:t>see Introduction to FHIR presentation</a:t>
            </a:r>
          </a:p>
          <a:p>
            <a:r>
              <a:rPr lang="en-US" dirty="0" smtClean="0"/>
              <a:t>There are however a few that have been developed so far</a:t>
            </a:r>
          </a:p>
        </p:txBody>
      </p:sp>
    </p:spTree>
    <p:extLst>
      <p:ext uri="{BB962C8B-B14F-4D97-AF65-F5344CB8AC3E}">
        <p14:creationId xmlns:p14="http://schemas.microsoft.com/office/powerpoint/2010/main" val="2716087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scope?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b="1" dirty="0" smtClean="0"/>
              <a:t>must not</a:t>
            </a:r>
            <a:r>
              <a:rPr lang="en-US" b="0" dirty="0" smtClean="0"/>
              <a:t> overlap</a:t>
            </a:r>
          </a:p>
          <a:p>
            <a:pPr lvl="1"/>
            <a:r>
              <a:rPr lang="en-US" dirty="0" smtClean="0"/>
              <a:t>I.e. Given a clinical concept, there must be one (and only one) resource type that supports conveying that concept</a:t>
            </a:r>
          </a:p>
          <a:p>
            <a:pPr lvl="1"/>
            <a:r>
              <a:rPr lang="en-US" dirty="0" smtClean="0"/>
              <a:t>Therefore, resource definitions must define clear boundaries between themselves and existing and expected resources</a:t>
            </a:r>
          </a:p>
          <a:p>
            <a:pPr lvl="0"/>
            <a:r>
              <a:rPr lang="en-US" dirty="0" smtClean="0"/>
              <a:t>Should span all countries</a:t>
            </a:r>
          </a:p>
          <a:p>
            <a:pPr lvl="0"/>
            <a:r>
              <a:rPr lang="en-US" dirty="0" smtClean="0"/>
              <a:t>Should span medical</a:t>
            </a:r>
            <a:r>
              <a:rPr lang="en-US" baseline="0" dirty="0" smtClean="0"/>
              <a:t> disciplines</a:t>
            </a:r>
          </a:p>
          <a:p>
            <a:pPr lvl="0"/>
            <a:r>
              <a:rPr lang="en-US" baseline="0" dirty="0" smtClean="0"/>
              <a:t>Should usually even span human &amp; veterinary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791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Grahame Grieve</a:t>
            </a:r>
          </a:p>
          <a:p>
            <a:pPr lvl="1"/>
            <a:r>
              <a:rPr lang="en-US" b="0" dirty="0" smtClean="0"/>
              <a:t>Australian, Health Interoperability – v2, v3, CDA, etc. Tools, Products, Specifications, Governance… </a:t>
            </a:r>
            <a:br>
              <a:rPr lang="en-US" b="0" dirty="0" smtClean="0"/>
            </a:br>
            <a:r>
              <a:rPr lang="en-US" b="0" dirty="0" smtClean="0"/>
              <a:t>http://www.healthintersections.com.au</a:t>
            </a:r>
          </a:p>
          <a:p>
            <a:pPr lvl="0"/>
            <a:r>
              <a:rPr lang="en-US" dirty="0" smtClean="0"/>
              <a:t>Ewout Kramer</a:t>
            </a:r>
          </a:p>
          <a:p>
            <a:pPr lvl="1"/>
            <a:r>
              <a:rPr lang="en-US" dirty="0" err="1" smtClean="0"/>
              <a:t>Todo</a:t>
            </a:r>
            <a:endParaRPr lang="en-US" dirty="0" smtClean="0"/>
          </a:p>
          <a:p>
            <a:pPr lvl="0"/>
            <a:r>
              <a:rPr lang="en-US" dirty="0" smtClean="0"/>
              <a:t>Lloyd McKenzie</a:t>
            </a:r>
          </a:p>
          <a:p>
            <a:pPr lvl="1"/>
            <a:r>
              <a:rPr lang="en-US" dirty="0" smtClean="0"/>
              <a:t>Canadian, data modeling, terminology, tooling, conformance, etc.</a:t>
            </a:r>
          </a:p>
          <a:p>
            <a:pPr lvl="1"/>
            <a:r>
              <a:rPr lang="en-US" dirty="0" smtClean="0"/>
              <a:t>http://www.gordonpointinformatics.com</a:t>
            </a:r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80-20?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look to your scope</a:t>
            </a:r>
          </a:p>
          <a:p>
            <a:pPr lvl="1"/>
            <a:r>
              <a:rPr lang="en-US" dirty="0" smtClean="0"/>
              <a:t>Do 80% of all the existing systems covered by your scope use the element?</a:t>
            </a:r>
          </a:p>
          <a:p>
            <a:pPr lvl="1"/>
            <a:r>
              <a:rPr lang="en-US" dirty="0" smtClean="0"/>
              <a:t>If your spec isn’t in use yet, would you expect 80% of all implementers within your scope to use the element?</a:t>
            </a:r>
          </a:p>
          <a:p>
            <a:r>
              <a:rPr lang="en-US" dirty="0" smtClean="0"/>
              <a:t>Implementer = system responsible for maintaining that resource, not merely a system that references the resource</a:t>
            </a:r>
          </a:p>
          <a:p>
            <a:r>
              <a:rPr lang="en-US" dirty="0" smtClean="0"/>
              <a:t>If unsure, err on the side of non-core rather than core (i.e. not in the 80%)</a:t>
            </a:r>
          </a:p>
          <a:p>
            <a:pPr lvl="1"/>
            <a:r>
              <a:rPr lang="en-US" dirty="0" smtClean="0"/>
              <a:t>We can always move things based on DSTU</a:t>
            </a:r>
          </a:p>
        </p:txBody>
      </p:sp>
    </p:spTree>
    <p:extLst>
      <p:ext uri="{BB962C8B-B14F-4D97-AF65-F5344CB8AC3E}">
        <p14:creationId xmlns:p14="http://schemas.microsoft.com/office/powerpoint/2010/main" val="2357013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naming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names are lower camel case</a:t>
            </a:r>
          </a:p>
          <a:p>
            <a:r>
              <a:rPr lang="en-US" dirty="0" smtClean="0"/>
              <a:t>U.S.</a:t>
            </a:r>
            <a:r>
              <a:rPr lang="en-US" baseline="0" dirty="0" smtClean="0"/>
              <a:t> English</a:t>
            </a:r>
          </a:p>
          <a:p>
            <a:r>
              <a:rPr lang="en-US" baseline="0" dirty="0" smtClean="0"/>
              <a:t>Reflect domain-friendly terminology as internationally as possible</a:t>
            </a:r>
          </a:p>
          <a:p>
            <a:r>
              <a:rPr lang="en-US" baseline="0" dirty="0" smtClean="0"/>
              <a:t>Are concise</a:t>
            </a:r>
          </a:p>
          <a:p>
            <a:r>
              <a:rPr lang="en-US" baseline="0" dirty="0" smtClean="0"/>
              <a:t>Avoid abbreviations unless obvious to </a:t>
            </a:r>
            <a:r>
              <a:rPr lang="en-US" baseline="0" dirty="0" smtClean="0"/>
              <a:t>non-domain </a:t>
            </a:r>
            <a:r>
              <a:rPr lang="en-US" baseline="0" dirty="0" smtClean="0"/>
              <a:t>experts</a:t>
            </a:r>
          </a:p>
          <a:p>
            <a:r>
              <a:rPr lang="en-US" baseline="0" dirty="0" smtClean="0"/>
              <a:t>Are </a:t>
            </a:r>
            <a:r>
              <a:rPr lang="en-US" baseline="0" dirty="0" smtClean="0"/>
              <a:t>consistent with other resources (where this doesn’t impact domain-friendliness)</a:t>
            </a:r>
          </a:p>
        </p:txBody>
      </p:sp>
    </p:spTree>
    <p:extLst>
      <p:ext uri="{BB962C8B-B14F-4D97-AF65-F5344CB8AC3E}">
        <p14:creationId xmlns:p14="http://schemas.microsoft.com/office/powerpoint/2010/main" val="3075519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&amp; optionality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should only repeat if 80% of implementers will need repetitions</a:t>
            </a:r>
          </a:p>
          <a:p>
            <a:r>
              <a:rPr lang="en-US" dirty="0" smtClean="0"/>
              <a:t>Elements should only be </a:t>
            </a:r>
            <a:r>
              <a:rPr lang="en-US" dirty="0" smtClean="0"/>
              <a:t>“mandatory” </a:t>
            </a:r>
            <a:r>
              <a:rPr lang="en-US" dirty="0" smtClean="0"/>
              <a:t>if the resource would be unusable without the data element present</a:t>
            </a:r>
          </a:p>
        </p:txBody>
      </p:sp>
    </p:spTree>
    <p:extLst>
      <p:ext uri="{BB962C8B-B14F-4D97-AF65-F5344CB8AC3E}">
        <p14:creationId xmlns:p14="http://schemas.microsoft.com/office/powerpoint/2010/main" val="2464548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v3 mappings are mandatory</a:t>
            </a:r>
          </a:p>
          <a:p>
            <a:pPr lvl="1"/>
            <a:r>
              <a:rPr lang="en-US" dirty="0" smtClean="0"/>
              <a:t>Syntax is still being finalized, but it will be x-path like</a:t>
            </a:r>
          </a:p>
          <a:p>
            <a:pPr lvl="0"/>
            <a:r>
              <a:rPr lang="en-US" dirty="0" smtClean="0"/>
              <a:t>HL7 v2 mappings are </a:t>
            </a:r>
            <a:r>
              <a:rPr lang="en-US" b="0" dirty="0" smtClean="0"/>
              <a:t>mandatory if the resource has a corresponding construct in v2</a:t>
            </a:r>
          </a:p>
        </p:txBody>
      </p:sp>
    </p:spTree>
    <p:extLst>
      <p:ext uri="{BB962C8B-B14F-4D97-AF65-F5344CB8AC3E}">
        <p14:creationId xmlns:p14="http://schemas.microsoft.com/office/powerpoint/2010/main" val="3088086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are mandatory</a:t>
            </a:r>
          </a:p>
          <a:p>
            <a:r>
              <a:rPr lang="en-US" dirty="0" smtClean="0"/>
              <a:t>Must not be tautological</a:t>
            </a:r>
          </a:p>
          <a:p>
            <a:r>
              <a:rPr lang="en-US" dirty="0" smtClean="0"/>
              <a:t>Should not be more than 1-2</a:t>
            </a:r>
            <a:r>
              <a:rPr lang="en-US" baseline="0" dirty="0" smtClean="0"/>
              <a:t> sentences</a:t>
            </a:r>
          </a:p>
          <a:p>
            <a:r>
              <a:rPr lang="en-US" baseline="0" dirty="0" smtClean="0"/>
              <a:t>Should describe what the element </a:t>
            </a:r>
            <a:r>
              <a:rPr lang="en-US" b="1" baseline="0" dirty="0" smtClean="0"/>
              <a:t>is</a:t>
            </a:r>
            <a:r>
              <a:rPr lang="en-US" b="0" baseline="0" dirty="0" smtClean="0"/>
              <a:t>, not what it is not</a:t>
            </a:r>
          </a:p>
          <a:p>
            <a:r>
              <a:rPr lang="en-US" b="0" baseline="0" dirty="0" smtClean="0"/>
              <a:t>Should not include rationale or usage </a:t>
            </a:r>
            <a:r>
              <a:rPr lang="en-US" b="0" baseline="0" dirty="0" smtClean="0"/>
              <a:t>notes (other slots for these)</a:t>
            </a:r>
            <a:endParaRPr lang="en-US" b="0" baseline="0" dirty="0" smtClean="0"/>
          </a:p>
          <a:p>
            <a:r>
              <a:rPr lang="en-US" b="0" baseline="0" dirty="0" smtClean="0"/>
              <a:t>Should be accompanied by 3+ </a:t>
            </a:r>
            <a:r>
              <a:rPr lang="en-US" b="0" baseline="0" dirty="0" smtClean="0"/>
              <a:t>examples </a:t>
            </a:r>
            <a:r>
              <a:rPr lang="en-US" b="0" i="1" baseline="0" dirty="0" smtClean="0"/>
              <a:t>(Lloyd has a dream!)</a:t>
            </a:r>
            <a:endParaRPr lang="en-US" b="0" i="1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604865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Will be defined as we go along…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8255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7416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FHIR spec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</a:t>
            </a:r>
          </a:p>
          <a:p>
            <a:r>
              <a:rPr lang="en-US" dirty="0" smtClean="0"/>
              <a:t>Contribute on wiki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wiki.hl7.org/index.php?title=FHIR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36149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Group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a PSS for your committee to work on your resources</a:t>
            </a:r>
          </a:p>
          <a:p>
            <a:r>
              <a:rPr lang="en-US" dirty="0" smtClean="0"/>
              <a:t>Submit resource requests for candidate resources</a:t>
            </a:r>
          </a:p>
          <a:p>
            <a:pPr lvl="1"/>
            <a:r>
              <a:rPr lang="en-US" dirty="0" smtClean="0"/>
              <a:t>Form still in development</a:t>
            </a:r>
          </a:p>
          <a:p>
            <a:r>
              <a:rPr lang="en-US" dirty="0" smtClean="0"/>
              <a:t>Start designing</a:t>
            </a:r>
          </a:p>
          <a:p>
            <a:r>
              <a:rPr lang="en-US" dirty="0" smtClean="0"/>
              <a:t>Provide more feedback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1167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quarters scheduled for FHIR-related topics, including:</a:t>
            </a:r>
          </a:p>
          <a:p>
            <a:pPr lvl="1"/>
            <a:r>
              <a:rPr lang="en-US" dirty="0" smtClean="0"/>
              <a:t>ITS: XML, JSON, REST -  Wed Q1-Q2</a:t>
            </a:r>
          </a:p>
          <a:p>
            <a:pPr lvl="1"/>
            <a:r>
              <a:rPr lang="en-US" dirty="0" smtClean="0"/>
              <a:t>RIMBAA: - Architecture of resources, example implementations  Thurs Q1</a:t>
            </a:r>
            <a:endParaRPr lang="en-US" dirty="0" smtClean="0"/>
          </a:p>
          <a:p>
            <a:pPr lvl="1"/>
            <a:r>
              <a:rPr lang="en-CA" dirty="0" smtClean="0"/>
              <a:t>Others TBA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370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second “Intro to FHIR”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Essentially HL7 v4</a:t>
            </a:r>
          </a:p>
          <a:p>
            <a:pPr lvl="0"/>
            <a:r>
              <a:rPr lang="en-US" dirty="0" smtClean="0"/>
              <a:t>REST-enabled and based on resources but supports document, messaging &amp; services paradigms too</a:t>
            </a:r>
          </a:p>
          <a:p>
            <a:pPr lvl="0"/>
            <a:r>
              <a:rPr lang="en-US" dirty="0" smtClean="0"/>
              <a:t>All data is contained in a set of 100-150 resource definitions (for all of healthcare)</a:t>
            </a:r>
          </a:p>
          <a:p>
            <a:pPr lvl="0"/>
            <a:r>
              <a:rPr lang="en-US" dirty="0" smtClean="0"/>
              <a:t>Resources contain the elements 80% of systems will actually use</a:t>
            </a:r>
          </a:p>
          <a:p>
            <a:pPr lvl="0"/>
            <a:r>
              <a:rPr lang="en-US" dirty="0" smtClean="0"/>
              <a:t>Everything else is handled by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introduction to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more, download the slides from the Q2 presentation: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gforge.hl7.org/svn/fhir/trunk/presentations/201205_WGM_Introduction_to_FHIR.pptx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95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372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when do we need to do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is for Draft for Comment ballot of FHIR to go out in the September ballot</a:t>
            </a:r>
          </a:p>
          <a:p>
            <a:r>
              <a:rPr lang="en-US" dirty="0" smtClean="0"/>
              <a:t>First DSTU ballot of FHIR, including initial set of resources targeted for January 2013 ballot cycle</a:t>
            </a:r>
          </a:p>
          <a:p>
            <a:r>
              <a:rPr lang="en-US" dirty="0" smtClean="0"/>
              <a:t>Some resources more critical than others</a:t>
            </a:r>
          </a:p>
          <a:p>
            <a:pPr lvl="1"/>
            <a:r>
              <a:rPr lang="en-US" dirty="0" smtClean="0"/>
              <a:t>Person, Patient, basic observations, etc.</a:t>
            </a:r>
          </a:p>
          <a:p>
            <a:r>
              <a:rPr lang="en-US" dirty="0" smtClean="0"/>
              <a:t>TSC will help set priorities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755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1282</Words>
  <Application>Microsoft Office PowerPoint</Application>
  <PresentationFormat>On-screen Show (4:3)</PresentationFormat>
  <Paragraphs>204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TrainingPresentation</vt:lpstr>
      <vt:lpstr>Building with HL7 FHIR</vt:lpstr>
      <vt:lpstr>Outline</vt:lpstr>
      <vt:lpstr>Who are we?</vt:lpstr>
      <vt:lpstr>Caveats !</vt:lpstr>
      <vt:lpstr>Quick Intro</vt:lpstr>
      <vt:lpstr>30 second “Intro to FHIR”</vt:lpstr>
      <vt:lpstr>More introduction to FHIR</vt:lpstr>
      <vt:lpstr>Timelines</vt:lpstr>
      <vt:lpstr>So when do we need to do this?</vt:lpstr>
      <vt:lpstr>Development Artifacts</vt:lpstr>
      <vt:lpstr>SAIF Artifacts</vt:lpstr>
      <vt:lpstr>Master Definition: Spreadsheet</vt:lpstr>
      <vt:lpstr>Additional Notes</vt:lpstr>
      <vt:lpstr>Example</vt:lpstr>
      <vt:lpstr>UML Diagram</vt:lpstr>
      <vt:lpstr>Resource Definitions</vt:lpstr>
      <vt:lpstr>Development Process</vt:lpstr>
      <vt:lpstr>Process for creating resources</vt:lpstr>
      <vt:lpstr>Resource Scope</vt:lpstr>
      <vt:lpstr>Resource Scope</vt:lpstr>
      <vt:lpstr>Requesting a Resource</vt:lpstr>
      <vt:lpstr>Creating a Resource</vt:lpstr>
      <vt:lpstr>Build Process</vt:lpstr>
      <vt:lpstr>Version Control</vt:lpstr>
      <vt:lpstr>Creating and editing content</vt:lpstr>
      <vt:lpstr>Example</vt:lpstr>
      <vt:lpstr>Development Guidelines</vt:lpstr>
      <vt:lpstr>What are the rules?</vt:lpstr>
      <vt:lpstr>How do we define scope?</vt:lpstr>
      <vt:lpstr>How do we decide 80-20?</vt:lpstr>
      <vt:lpstr>Element naming rules</vt:lpstr>
      <vt:lpstr>Cardinality &amp; optionality</vt:lpstr>
      <vt:lpstr>Mappings</vt:lpstr>
      <vt:lpstr>Definitions</vt:lpstr>
      <vt:lpstr>More rules</vt:lpstr>
      <vt:lpstr>Next Steps</vt:lpstr>
      <vt:lpstr>Individual “to do” list</vt:lpstr>
      <vt:lpstr>Work Group “to do” list</vt:lpstr>
      <vt:lpstr>FHIR this week</vt:lpstr>
      <vt:lpstr>Contacts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2012-04-30T06:52:54Z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